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8"/>
  </p:notesMasterIdLst>
  <p:sldIdLst>
    <p:sldId id="720" r:id="rId2"/>
    <p:sldId id="645" r:id="rId3"/>
    <p:sldId id="685" r:id="rId4"/>
    <p:sldId id="686" r:id="rId5"/>
    <p:sldId id="687" r:id="rId6"/>
    <p:sldId id="688" r:id="rId7"/>
    <p:sldId id="689" r:id="rId8"/>
    <p:sldId id="690" r:id="rId9"/>
    <p:sldId id="691" r:id="rId10"/>
    <p:sldId id="692" r:id="rId11"/>
    <p:sldId id="693" r:id="rId12"/>
    <p:sldId id="722" r:id="rId13"/>
    <p:sldId id="695" r:id="rId14"/>
    <p:sldId id="697" r:id="rId15"/>
    <p:sldId id="698" r:id="rId16"/>
    <p:sldId id="699" r:id="rId17"/>
    <p:sldId id="700" r:id="rId18"/>
    <p:sldId id="701" r:id="rId19"/>
    <p:sldId id="702" r:id="rId20"/>
    <p:sldId id="703" r:id="rId21"/>
    <p:sldId id="704" r:id="rId22"/>
    <p:sldId id="705" r:id="rId23"/>
    <p:sldId id="706" r:id="rId24"/>
    <p:sldId id="707" r:id="rId25"/>
    <p:sldId id="708" r:id="rId26"/>
    <p:sldId id="709" r:id="rId27"/>
    <p:sldId id="749" r:id="rId28"/>
    <p:sldId id="750" r:id="rId29"/>
    <p:sldId id="751" r:id="rId30"/>
    <p:sldId id="752" r:id="rId31"/>
    <p:sldId id="753" r:id="rId32"/>
    <p:sldId id="754" r:id="rId33"/>
    <p:sldId id="755" r:id="rId34"/>
    <p:sldId id="756" r:id="rId35"/>
    <p:sldId id="757" r:id="rId36"/>
    <p:sldId id="721" r:id="rId37"/>
    <p:sldId id="712" r:id="rId38"/>
    <p:sldId id="713" r:id="rId39"/>
    <p:sldId id="714" r:id="rId40"/>
    <p:sldId id="715" r:id="rId41"/>
    <p:sldId id="716" r:id="rId42"/>
    <p:sldId id="717" r:id="rId43"/>
    <p:sldId id="718" r:id="rId44"/>
    <p:sldId id="719" r:id="rId45"/>
    <p:sldId id="723" r:id="rId46"/>
    <p:sldId id="724" r:id="rId47"/>
    <p:sldId id="725" r:id="rId48"/>
    <p:sldId id="726" r:id="rId49"/>
    <p:sldId id="727" r:id="rId50"/>
    <p:sldId id="728" r:id="rId51"/>
    <p:sldId id="729" r:id="rId52"/>
    <p:sldId id="730" r:id="rId53"/>
    <p:sldId id="731" r:id="rId54"/>
    <p:sldId id="733" r:id="rId55"/>
    <p:sldId id="734" r:id="rId56"/>
    <p:sldId id="735" r:id="rId57"/>
    <p:sldId id="736" r:id="rId58"/>
    <p:sldId id="737" r:id="rId59"/>
    <p:sldId id="738" r:id="rId60"/>
    <p:sldId id="739" r:id="rId61"/>
    <p:sldId id="740" r:id="rId62"/>
    <p:sldId id="741" r:id="rId63"/>
    <p:sldId id="759" r:id="rId64"/>
    <p:sldId id="742" r:id="rId65"/>
    <p:sldId id="760" r:id="rId66"/>
    <p:sldId id="743" r:id="rId67"/>
    <p:sldId id="744" r:id="rId68"/>
    <p:sldId id="745" r:id="rId69"/>
    <p:sldId id="761" r:id="rId70"/>
    <p:sldId id="762" r:id="rId71"/>
    <p:sldId id="763" r:id="rId72"/>
    <p:sldId id="764" r:id="rId73"/>
    <p:sldId id="746" r:id="rId74"/>
    <p:sldId id="765" r:id="rId75"/>
    <p:sldId id="758" r:id="rId76"/>
    <p:sldId id="747" r:id="rId7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0BD"/>
    <a:srgbClr val="E3FDBE"/>
    <a:srgbClr val="DCFDAB"/>
    <a:srgbClr val="FFAAA9"/>
    <a:srgbClr val="DBFDAA"/>
    <a:srgbClr val="FFE1E1"/>
    <a:srgbClr val="ECE5F7"/>
    <a:srgbClr val="E1D6F2"/>
    <a:srgbClr val="DCFDAD"/>
    <a:srgbClr val="D4C5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91"/>
    <p:restoredTop sz="96272" autoAdjust="0"/>
  </p:normalViewPr>
  <p:slideViewPr>
    <p:cSldViewPr snapToGrid="0">
      <p:cViewPr varScale="1">
        <p:scale>
          <a:sx n="65" d="100"/>
          <a:sy n="65" d="100"/>
        </p:scale>
        <p:origin x="1458" y="28"/>
      </p:cViewPr>
      <p:guideLst>
        <p:guide orient="horz" pos="2084"/>
        <p:guide pos="2880"/>
      </p:guideLst>
    </p:cSldViewPr>
  </p:slideViewPr>
  <p:notesTextViewPr>
    <p:cViewPr>
      <p:scale>
        <a:sx n="1" d="1"/>
        <a:sy n="1" d="1"/>
      </p:scale>
      <p:origin x="0" y="0"/>
    </p:cViewPr>
  </p:notesTextViewPr>
  <p:sorterViewPr>
    <p:cViewPr varScale="1">
      <p:scale>
        <a:sx n="100" d="100"/>
        <a:sy n="100" d="100"/>
      </p:scale>
      <p:origin x="0" y="-689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37CF0-5B85-4F82-8895-487FD940EFF8}" type="datetimeFigureOut">
              <a:rPr lang="zh-CN" altLang="en-US" smtClean="0"/>
              <a:t>2021/5/10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61C67-365B-455B-8333-B2F385616053}" type="slidenum">
              <a:rPr lang="zh-CN" altLang="en-US" smtClean="0"/>
              <a:t>‹#›</a:t>
            </a:fld>
            <a:endParaRPr lang="zh-CN" altLang="en-US"/>
          </a:p>
        </p:txBody>
      </p:sp>
    </p:spTree>
    <p:extLst>
      <p:ext uri="{BB962C8B-B14F-4D97-AF65-F5344CB8AC3E}">
        <p14:creationId xmlns:p14="http://schemas.microsoft.com/office/powerpoint/2010/main" val="3826505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a:t>
            </a:fld>
            <a:endParaRPr lang="en-US" altLang="zh-CN" sz="120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53</a:t>
            </a:fld>
            <a:endParaRPr lang="zh-CN" altLang="en-US"/>
          </a:p>
        </p:txBody>
      </p:sp>
    </p:spTree>
    <p:extLst>
      <p:ext uri="{BB962C8B-B14F-4D97-AF65-F5344CB8AC3E}">
        <p14:creationId xmlns:p14="http://schemas.microsoft.com/office/powerpoint/2010/main" val="1944646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54</a:t>
            </a:fld>
            <a:endParaRPr lang="en-US" altLang="zh-CN" sz="1200">
              <a:latin typeface="Arial" panose="020B0604020202020204" pitchFamily="34" charset="0"/>
            </a:endParaRPr>
          </a:p>
        </p:txBody>
      </p:sp>
    </p:spTree>
    <p:extLst>
      <p:ext uri="{BB962C8B-B14F-4D97-AF65-F5344CB8AC3E}">
        <p14:creationId xmlns:p14="http://schemas.microsoft.com/office/powerpoint/2010/main" val="202898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55</a:t>
            </a:fld>
            <a:endParaRPr lang="zh-CN" altLang="en-US"/>
          </a:p>
        </p:txBody>
      </p:sp>
    </p:spTree>
    <p:extLst>
      <p:ext uri="{BB962C8B-B14F-4D97-AF65-F5344CB8AC3E}">
        <p14:creationId xmlns:p14="http://schemas.microsoft.com/office/powerpoint/2010/main" val="317009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56</a:t>
            </a:fld>
            <a:endParaRPr lang="zh-CN" altLang="en-US"/>
          </a:p>
        </p:txBody>
      </p:sp>
    </p:spTree>
    <p:extLst>
      <p:ext uri="{BB962C8B-B14F-4D97-AF65-F5344CB8AC3E}">
        <p14:creationId xmlns:p14="http://schemas.microsoft.com/office/powerpoint/2010/main" val="1735163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57</a:t>
            </a:fld>
            <a:endParaRPr lang="zh-CN" altLang="en-US"/>
          </a:p>
        </p:txBody>
      </p:sp>
    </p:spTree>
    <p:extLst>
      <p:ext uri="{BB962C8B-B14F-4D97-AF65-F5344CB8AC3E}">
        <p14:creationId xmlns:p14="http://schemas.microsoft.com/office/powerpoint/2010/main" val="1092697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58</a:t>
            </a:fld>
            <a:endParaRPr lang="zh-CN" altLang="en-US"/>
          </a:p>
        </p:txBody>
      </p:sp>
    </p:spTree>
    <p:extLst>
      <p:ext uri="{BB962C8B-B14F-4D97-AF65-F5344CB8AC3E}">
        <p14:creationId xmlns:p14="http://schemas.microsoft.com/office/powerpoint/2010/main" val="1329143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59</a:t>
            </a:fld>
            <a:endParaRPr lang="zh-CN" altLang="en-US"/>
          </a:p>
        </p:txBody>
      </p:sp>
    </p:spTree>
    <p:extLst>
      <p:ext uri="{BB962C8B-B14F-4D97-AF65-F5344CB8AC3E}">
        <p14:creationId xmlns:p14="http://schemas.microsoft.com/office/powerpoint/2010/main" val="4143000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60</a:t>
            </a:fld>
            <a:endParaRPr lang="zh-CN" altLang="en-US"/>
          </a:p>
        </p:txBody>
      </p:sp>
    </p:spTree>
    <p:extLst>
      <p:ext uri="{BB962C8B-B14F-4D97-AF65-F5344CB8AC3E}">
        <p14:creationId xmlns:p14="http://schemas.microsoft.com/office/powerpoint/2010/main" val="1933785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61</a:t>
            </a:fld>
            <a:endParaRPr lang="zh-CN" altLang="en-US"/>
          </a:p>
        </p:txBody>
      </p:sp>
    </p:spTree>
    <p:extLst>
      <p:ext uri="{BB962C8B-B14F-4D97-AF65-F5344CB8AC3E}">
        <p14:creationId xmlns:p14="http://schemas.microsoft.com/office/powerpoint/2010/main" val="1821546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62</a:t>
            </a:fld>
            <a:endParaRPr lang="zh-CN" altLang="en-US"/>
          </a:p>
        </p:txBody>
      </p:sp>
    </p:spTree>
    <p:extLst>
      <p:ext uri="{BB962C8B-B14F-4D97-AF65-F5344CB8AC3E}">
        <p14:creationId xmlns:p14="http://schemas.microsoft.com/office/powerpoint/2010/main" val="3732561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12</a:t>
            </a:fld>
            <a:endParaRPr lang="en-US" altLang="zh-CN" sz="1200">
              <a:latin typeface="Arial" panose="020B0604020202020204" pitchFamily="34" charset="0"/>
            </a:endParaRPr>
          </a:p>
        </p:txBody>
      </p:sp>
    </p:spTree>
    <p:extLst>
      <p:ext uri="{BB962C8B-B14F-4D97-AF65-F5344CB8AC3E}">
        <p14:creationId xmlns:p14="http://schemas.microsoft.com/office/powerpoint/2010/main" val="734202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63</a:t>
            </a:fld>
            <a:endParaRPr lang="zh-CN" altLang="en-US"/>
          </a:p>
        </p:txBody>
      </p:sp>
    </p:spTree>
    <p:extLst>
      <p:ext uri="{BB962C8B-B14F-4D97-AF65-F5344CB8AC3E}">
        <p14:creationId xmlns:p14="http://schemas.microsoft.com/office/powerpoint/2010/main" val="523371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64</a:t>
            </a:fld>
            <a:endParaRPr lang="zh-CN" altLang="en-US"/>
          </a:p>
        </p:txBody>
      </p:sp>
    </p:spTree>
    <p:extLst>
      <p:ext uri="{BB962C8B-B14F-4D97-AF65-F5344CB8AC3E}">
        <p14:creationId xmlns:p14="http://schemas.microsoft.com/office/powerpoint/2010/main" val="2782379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65</a:t>
            </a:fld>
            <a:endParaRPr lang="zh-CN" altLang="en-US"/>
          </a:p>
        </p:txBody>
      </p:sp>
    </p:spTree>
    <p:extLst>
      <p:ext uri="{BB962C8B-B14F-4D97-AF65-F5344CB8AC3E}">
        <p14:creationId xmlns:p14="http://schemas.microsoft.com/office/powerpoint/2010/main" val="3972629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66</a:t>
            </a:fld>
            <a:endParaRPr lang="zh-CN" altLang="en-US"/>
          </a:p>
        </p:txBody>
      </p:sp>
    </p:spTree>
    <p:extLst>
      <p:ext uri="{BB962C8B-B14F-4D97-AF65-F5344CB8AC3E}">
        <p14:creationId xmlns:p14="http://schemas.microsoft.com/office/powerpoint/2010/main" val="3200745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67</a:t>
            </a:fld>
            <a:endParaRPr lang="zh-CN" altLang="en-US"/>
          </a:p>
        </p:txBody>
      </p:sp>
    </p:spTree>
    <p:extLst>
      <p:ext uri="{BB962C8B-B14F-4D97-AF65-F5344CB8AC3E}">
        <p14:creationId xmlns:p14="http://schemas.microsoft.com/office/powerpoint/2010/main" val="1717747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68</a:t>
            </a:fld>
            <a:endParaRPr lang="zh-CN" altLang="en-US"/>
          </a:p>
        </p:txBody>
      </p:sp>
    </p:spTree>
    <p:extLst>
      <p:ext uri="{BB962C8B-B14F-4D97-AF65-F5344CB8AC3E}">
        <p14:creationId xmlns:p14="http://schemas.microsoft.com/office/powerpoint/2010/main" val="2139681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69</a:t>
            </a:fld>
            <a:endParaRPr lang="zh-CN" altLang="en-US"/>
          </a:p>
        </p:txBody>
      </p:sp>
    </p:spTree>
    <p:extLst>
      <p:ext uri="{BB962C8B-B14F-4D97-AF65-F5344CB8AC3E}">
        <p14:creationId xmlns:p14="http://schemas.microsoft.com/office/powerpoint/2010/main" val="674367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70</a:t>
            </a:fld>
            <a:endParaRPr lang="zh-CN" altLang="en-US"/>
          </a:p>
        </p:txBody>
      </p:sp>
    </p:spTree>
    <p:extLst>
      <p:ext uri="{BB962C8B-B14F-4D97-AF65-F5344CB8AC3E}">
        <p14:creationId xmlns:p14="http://schemas.microsoft.com/office/powerpoint/2010/main" val="1540842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71</a:t>
            </a:fld>
            <a:endParaRPr lang="zh-CN" altLang="en-US"/>
          </a:p>
        </p:txBody>
      </p:sp>
    </p:spTree>
    <p:extLst>
      <p:ext uri="{BB962C8B-B14F-4D97-AF65-F5344CB8AC3E}">
        <p14:creationId xmlns:p14="http://schemas.microsoft.com/office/powerpoint/2010/main" val="2521763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72</a:t>
            </a:fld>
            <a:endParaRPr lang="zh-CN" altLang="en-US"/>
          </a:p>
        </p:txBody>
      </p:sp>
    </p:spTree>
    <p:extLst>
      <p:ext uri="{BB962C8B-B14F-4D97-AF65-F5344CB8AC3E}">
        <p14:creationId xmlns:p14="http://schemas.microsoft.com/office/powerpoint/2010/main" val="905790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36</a:t>
            </a:fld>
            <a:endParaRPr lang="en-US" altLang="zh-CN" sz="1200">
              <a:latin typeface="Arial" panose="020B0604020202020204" pitchFamily="34" charset="0"/>
            </a:endParaRPr>
          </a:p>
        </p:txBody>
      </p:sp>
    </p:spTree>
    <p:extLst>
      <p:ext uri="{BB962C8B-B14F-4D97-AF65-F5344CB8AC3E}">
        <p14:creationId xmlns:p14="http://schemas.microsoft.com/office/powerpoint/2010/main" val="27223014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73</a:t>
            </a:fld>
            <a:endParaRPr lang="zh-CN" altLang="en-US"/>
          </a:p>
        </p:txBody>
      </p:sp>
    </p:spTree>
    <p:extLst>
      <p:ext uri="{BB962C8B-B14F-4D97-AF65-F5344CB8AC3E}">
        <p14:creationId xmlns:p14="http://schemas.microsoft.com/office/powerpoint/2010/main" val="3120641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74</a:t>
            </a:fld>
            <a:endParaRPr lang="zh-CN" altLang="en-US"/>
          </a:p>
        </p:txBody>
      </p:sp>
    </p:spTree>
    <p:extLst>
      <p:ext uri="{BB962C8B-B14F-4D97-AF65-F5344CB8AC3E}">
        <p14:creationId xmlns:p14="http://schemas.microsoft.com/office/powerpoint/2010/main" val="480782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75</a:t>
            </a:fld>
            <a:endParaRPr lang="zh-CN" altLang="en-US"/>
          </a:p>
        </p:txBody>
      </p:sp>
    </p:spTree>
    <p:extLst>
      <p:ext uri="{BB962C8B-B14F-4D97-AF65-F5344CB8AC3E}">
        <p14:creationId xmlns:p14="http://schemas.microsoft.com/office/powerpoint/2010/main" val="2544358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76</a:t>
            </a:fld>
            <a:endParaRPr lang="zh-CN" altLang="en-US"/>
          </a:p>
        </p:txBody>
      </p:sp>
    </p:spTree>
    <p:extLst>
      <p:ext uri="{BB962C8B-B14F-4D97-AF65-F5344CB8AC3E}">
        <p14:creationId xmlns:p14="http://schemas.microsoft.com/office/powerpoint/2010/main" val="2059726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45</a:t>
            </a:fld>
            <a:endParaRPr lang="en-US" altLang="zh-CN" sz="1200">
              <a:latin typeface="Arial" panose="020B0604020202020204" pitchFamily="34" charset="0"/>
            </a:endParaRPr>
          </a:p>
        </p:txBody>
      </p:sp>
    </p:spTree>
    <p:extLst>
      <p:ext uri="{BB962C8B-B14F-4D97-AF65-F5344CB8AC3E}">
        <p14:creationId xmlns:p14="http://schemas.microsoft.com/office/powerpoint/2010/main" val="299932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48</a:t>
            </a:fld>
            <a:endParaRPr lang="zh-CN" altLang="en-US"/>
          </a:p>
        </p:txBody>
      </p:sp>
    </p:spTree>
    <p:extLst>
      <p:ext uri="{BB962C8B-B14F-4D97-AF65-F5344CB8AC3E}">
        <p14:creationId xmlns:p14="http://schemas.microsoft.com/office/powerpoint/2010/main" val="3422059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49</a:t>
            </a:fld>
            <a:endParaRPr lang="zh-CN" altLang="en-US"/>
          </a:p>
        </p:txBody>
      </p:sp>
    </p:spTree>
    <p:extLst>
      <p:ext uri="{BB962C8B-B14F-4D97-AF65-F5344CB8AC3E}">
        <p14:creationId xmlns:p14="http://schemas.microsoft.com/office/powerpoint/2010/main" val="3117381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50</a:t>
            </a:fld>
            <a:endParaRPr lang="zh-CN" altLang="en-US"/>
          </a:p>
        </p:txBody>
      </p:sp>
    </p:spTree>
    <p:extLst>
      <p:ext uri="{BB962C8B-B14F-4D97-AF65-F5344CB8AC3E}">
        <p14:creationId xmlns:p14="http://schemas.microsoft.com/office/powerpoint/2010/main" val="3326063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51</a:t>
            </a:fld>
            <a:endParaRPr lang="zh-CN" altLang="en-US"/>
          </a:p>
        </p:txBody>
      </p:sp>
    </p:spTree>
    <p:extLst>
      <p:ext uri="{BB962C8B-B14F-4D97-AF65-F5344CB8AC3E}">
        <p14:creationId xmlns:p14="http://schemas.microsoft.com/office/powerpoint/2010/main" val="1757673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7161C67-365B-455B-8333-B2F385616053}" type="slidenum">
              <a:rPr lang="zh-CN" altLang="en-US" smtClean="0"/>
              <a:t>52</a:t>
            </a:fld>
            <a:endParaRPr lang="zh-CN" altLang="en-US"/>
          </a:p>
        </p:txBody>
      </p:sp>
    </p:spTree>
    <p:extLst>
      <p:ext uri="{BB962C8B-B14F-4D97-AF65-F5344CB8AC3E}">
        <p14:creationId xmlns:p14="http://schemas.microsoft.com/office/powerpoint/2010/main" val="22664953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2578" y="1057014"/>
            <a:ext cx="7772400" cy="1535184"/>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59778" y="402987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5AFABB-F632-4F91-92AF-0E2D2EA81731}" type="datetime1">
              <a:rPr lang="zh-CN" altLang="en-US" smtClean="0"/>
              <a:t>2021/5/10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F906368-F392-4465-AD91-AE646936C52B}" type="datetime1">
              <a:rPr lang="zh-CN" altLang="en-US" smtClean="0"/>
              <a:t>2021/5/10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13AE443-EA00-4061-899C-73E3EB4E23B9}" type="datetime1">
              <a:rPr lang="zh-CN" altLang="en-US" smtClean="0"/>
              <a:t>2021/5/10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272A2613-5BCB-3A4E-85A0-87ECABA2EAEC}"/>
              </a:ext>
            </a:extLst>
          </p:cNvPr>
          <p:cNvSpPr>
            <a:spLocks noGrp="1" noChangeArrowheads="1"/>
          </p:cNvSpPr>
          <p:nvPr>
            <p:ph type="sldNum" sz="quarter" idx="10"/>
          </p:nvPr>
        </p:nvSpPr>
        <p:spPr>
          <a:ln/>
        </p:spPr>
        <p:txBody>
          <a:bodyPr/>
          <a:lstStyle>
            <a:lvl1pPr>
              <a:defRPr/>
            </a:lvl1pPr>
          </a:lstStyle>
          <a:p>
            <a:pPr>
              <a:defRPr/>
            </a:pPr>
            <a:fld id="{564B43B8-EC4A-5743-9CA4-764B42BFAC9D}" type="slidenum">
              <a:rPr lang="zh-CN" altLang="en-US"/>
              <a:pPr>
                <a:defRPr/>
              </a:pPr>
              <a:t>‹#›</a:t>
            </a:fld>
            <a:endParaRPr lang="en-US" altLang="zh-CN" sz="1350" dirty="0"/>
          </a:p>
        </p:txBody>
      </p:sp>
    </p:spTree>
    <p:extLst>
      <p:ext uri="{BB962C8B-B14F-4D97-AF65-F5344CB8AC3E}">
        <p14:creationId xmlns:p14="http://schemas.microsoft.com/office/powerpoint/2010/main" val="775397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E03C160-1CF6-4197-853C-5DD8144FA9BE}" type="datetime1">
              <a:rPr lang="zh-CN" altLang="en-US" smtClean="0"/>
              <a:t>2021/5/10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9389" y="1057014"/>
            <a:ext cx="7772400" cy="1533600"/>
          </a:xfrm>
        </p:spPr>
        <p:txBody>
          <a:bodyPr anchor="b"/>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1164978" y="4027400"/>
            <a:ext cx="6858000" cy="1656000"/>
          </a:xfrm>
        </p:spPr>
        <p:txBody>
          <a:bodyPr/>
          <a:lstStyle>
            <a:lvl1pPr marL="0" indent="0" algn="ctr">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42E54B1-0884-4633-8327-893DAA1E511F}" type="datetime1">
              <a:rPr lang="zh-CN" altLang="en-US" smtClean="0"/>
              <a:t>2021/5/10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A1650BB-E4E8-4483-82DA-D58DEBC4998C}" type="datetime1">
              <a:rPr lang="zh-CN" altLang="en-US" smtClean="0"/>
              <a:t>2021/5/10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6604BCF-E610-4FCE-ADC3-9F4D58E19C5C}" type="datetime1">
              <a:rPr lang="zh-CN" altLang="en-US" smtClean="0"/>
              <a:t>2021/5/10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BA7D6D-E156-4C2B-9FF2-B27706CE389A}" type="datetime1">
              <a:rPr lang="zh-CN" altLang="en-US" smtClean="0"/>
              <a:t>2021/5/10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0FCEF-073A-4FC7-8BAD-A662F97179A2}" type="datetime1">
              <a:rPr lang="zh-CN" altLang="en-US" smtClean="0"/>
              <a:t>2021/5/10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5B6709-067F-4154-9C9A-D56718F28438}" type="datetime1">
              <a:rPr lang="zh-CN" altLang="en-US" smtClean="0"/>
              <a:t>2021/5/10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8D4C65-E77B-45F2-BD81-CFF9643C0CCF}" type="datetime1">
              <a:rPr lang="zh-CN" altLang="en-US" smtClean="0"/>
              <a:t>2021/5/10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4399"/>
            <a:ext cx="9144000" cy="817721"/>
          </a:xfrm>
          <a:prstGeom prst="rect">
            <a:avLst/>
          </a:prstGeom>
        </p:spPr>
        <p:txBody>
          <a:bodyPr vert="horz" lIns="91440" tIns="14400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34223" y="906011"/>
            <a:ext cx="8883941" cy="5637402"/>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525" y="6660859"/>
            <a:ext cx="2057400" cy="197140"/>
          </a:xfrm>
          <a:prstGeom prst="rect">
            <a:avLst/>
          </a:prstGeom>
        </p:spPr>
        <p:txBody>
          <a:bodyPr vert="horz" lIns="91440" tIns="36000" rIns="91440" bIns="45720" rtlCol="0" anchor="ctr"/>
          <a:lstStyle>
            <a:lvl1pPr algn="l">
              <a:defRPr sz="1200" b="1">
                <a:solidFill>
                  <a:srgbClr val="002060"/>
                </a:solidFill>
              </a:defRPr>
            </a:lvl1pPr>
          </a:lstStyle>
          <a:p>
            <a:fld id="{7181A378-AD84-4E06-B1B5-6D5F5ACB78AE}" type="datetime1">
              <a:rPr lang="zh-CN" altLang="en-US" smtClean="0"/>
              <a:t>2021/5/10</a:t>
            </a:fld>
            <a:endParaRPr lang="zh-CN" altLang="en-US"/>
          </a:p>
        </p:txBody>
      </p:sp>
      <p:sp>
        <p:nvSpPr>
          <p:cNvPr id="5" name="Footer Placeholder 4"/>
          <p:cNvSpPr>
            <a:spLocks noGrp="1"/>
          </p:cNvSpPr>
          <p:nvPr>
            <p:ph type="ftr" sz="quarter" idx="3"/>
          </p:nvPr>
        </p:nvSpPr>
        <p:spPr>
          <a:xfrm>
            <a:off x="2273417" y="6660859"/>
            <a:ext cx="4597165" cy="197140"/>
          </a:xfrm>
          <a:prstGeom prst="rect">
            <a:avLst/>
          </a:prstGeom>
        </p:spPr>
        <p:txBody>
          <a:bodyPr vert="horz" lIns="91440" tIns="36000" rIns="91440" bIns="45720" rtlCol="0" anchor="ctr"/>
          <a:lstStyle>
            <a:lvl1pPr algn="ctr">
              <a:defRPr sz="1200" b="0">
                <a:solidFill>
                  <a:srgbClr val="002060"/>
                </a:solidFill>
              </a:defRPr>
            </a:lvl1pPr>
          </a:lstStyle>
          <a:p>
            <a:endParaRPr lang="zh-CN" altLang="en-US"/>
          </a:p>
        </p:txBody>
      </p:sp>
      <p:sp>
        <p:nvSpPr>
          <p:cNvPr id="6" name="Slide Number Placeholder 5"/>
          <p:cNvSpPr>
            <a:spLocks noGrp="1"/>
          </p:cNvSpPr>
          <p:nvPr>
            <p:ph type="sldNum" sz="quarter" idx="4"/>
          </p:nvPr>
        </p:nvSpPr>
        <p:spPr>
          <a:xfrm>
            <a:off x="7086600" y="6660859"/>
            <a:ext cx="2057400" cy="197140"/>
          </a:xfrm>
          <a:prstGeom prst="rect">
            <a:avLst/>
          </a:prstGeom>
        </p:spPr>
        <p:txBody>
          <a:bodyPr vert="horz" lIns="91440" tIns="36000" rIns="91440" bIns="45720" rtlCol="0" anchor="ctr"/>
          <a:lstStyle>
            <a:lvl1pPr algn="r">
              <a:defRPr sz="1200" b="1">
                <a:solidFill>
                  <a:srgbClr val="002060"/>
                </a:solidFill>
              </a:defRPr>
            </a:lvl1pPr>
          </a:lstStyle>
          <a:p>
            <a:fld id="{5AD84F5B-1672-4D3F-9FEC-5DF89A7B791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hf hdr="0" ftr="0" dt="0"/>
  <p:txStyles>
    <p:title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p:titleStyle>
    <p:body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zju.edu.cn/classroom/class/zju_ai_2021" TargetMode="External"/><Relationship Id="rId2" Type="http://schemas.openxmlformats.org/officeDocument/2006/relationships/hyperlink" Target="https://www.icourse163.org/course/ZJU-1003377027" TargetMode="External"/><Relationship Id="rId1" Type="http://schemas.openxmlformats.org/officeDocument/2006/relationships/slideLayout" Target="../slideLayouts/slideLayout1.xml"/><Relationship Id="rId4" Type="http://schemas.openxmlformats.org/officeDocument/2006/relationships/hyperlink" Target="http://www.wiscean.cn/online/intro/zju-01"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10.png"/><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90.png"/><Relationship Id="rId4" Type="http://schemas.openxmlformats.org/officeDocument/2006/relationships/image" Target="../media/image480.png"/></Relationships>
</file>

<file path=ppt/slides/_rels/slide4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4.pn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image" Target="../media/image530.png"/><Relationship Id="rId16"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59.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4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62.png"/><Relationship Id="rId3" Type="http://schemas.openxmlformats.org/officeDocument/2006/relationships/image" Target="../media/image69.png"/><Relationship Id="rId7" Type="http://schemas.openxmlformats.org/officeDocument/2006/relationships/image" Target="../media/image58.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image" Target="../media/image53.png"/><Relationship Id="rId16"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74.png"/><Relationship Id="rId5" Type="http://schemas.openxmlformats.org/officeDocument/2006/relationships/image" Target="../media/image71.png"/><Relationship Id="rId15" Type="http://schemas.openxmlformats.org/officeDocument/2006/relationships/image" Target="../media/image78.png"/><Relationship Id="rId10" Type="http://schemas.openxmlformats.org/officeDocument/2006/relationships/image" Target="../media/image59.png"/><Relationship Id="rId4" Type="http://schemas.openxmlformats.org/officeDocument/2006/relationships/image" Target="../media/image70.png"/><Relationship Id="rId9" Type="http://schemas.openxmlformats.org/officeDocument/2006/relationships/image" Target="../media/image73.png"/><Relationship Id="rId1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1.emf"/><Relationship Id="rId4" Type="http://schemas.openxmlformats.org/officeDocument/2006/relationships/image" Target="../media/image80.emf"/></Relationships>
</file>

<file path=ppt/slides/_rels/slide5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4.emf"/></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9.jpg"/></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7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2.xml.rels><?xml version="1.0" encoding="UTF-8" standalone="yes"?>
<Relationships xmlns="http://schemas.openxmlformats.org/package/2006/relationships"><Relationship Id="rId3" Type="http://schemas.openxmlformats.org/officeDocument/2006/relationships/image" Target="../media/image87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3712" y="2369184"/>
            <a:ext cx="8713694" cy="2138947"/>
          </a:xfrm>
        </p:spPr>
        <p:txBody>
          <a:bodyPr anchor="ctr">
            <a:normAutofit fontScale="90000"/>
          </a:bodyPr>
          <a:lstStyle/>
          <a:p>
            <a:pPr>
              <a:lnSpc>
                <a:spcPct val="150000"/>
              </a:lnSpc>
            </a:pP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机器学习：无监督学习</a:t>
            </a:r>
            <a:b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br>
            <a:br>
              <a:rPr lang="en-US" altLang="zh-CN" sz="3600" b="1" dirty="0"/>
            </a:br>
            <a:r>
              <a:rPr lang="zh-CN" altLang="en-US" sz="3600" b="1" dirty="0"/>
              <a:t>教学课程组</a:t>
            </a:r>
            <a:br>
              <a:rPr lang="en-US" altLang="zh-CN" sz="3100" dirty="0">
                <a:solidFill>
                  <a:schemeClr val="tx1"/>
                </a:solidFill>
                <a:latin typeface="+mn-ea"/>
                <a:ea typeface="+mn-ea"/>
                <a:cs typeface="微软雅黑" panose="020B0503020204020204" pitchFamily="34" charset="-122"/>
              </a:rPr>
            </a:br>
            <a:br>
              <a:rPr lang="en-US" altLang="zh-CN" sz="3100" dirty="0">
                <a:solidFill>
                  <a:schemeClr val="tx1"/>
                </a:solidFill>
                <a:latin typeface="+mn-ea"/>
                <a:ea typeface="+mn-ea"/>
              </a:rPr>
            </a:br>
            <a:r>
              <a:rPr lang="zh-CN" altLang="en-US" sz="3100" dirty="0">
                <a:solidFill>
                  <a:schemeClr val="tx1"/>
                </a:solidFill>
                <a:latin typeface="+mn-ea"/>
                <a:ea typeface="+mn-ea"/>
              </a:rPr>
              <a:t> </a:t>
            </a:r>
            <a:br>
              <a:rPr lang="en-US" altLang="zh-CN" sz="3100" dirty="0">
                <a:solidFill>
                  <a:schemeClr val="tx1"/>
                </a:solidFill>
              </a:rPr>
            </a:br>
            <a:endParaRPr lang="zh-CN" altLang="en-US" sz="3100" dirty="0">
              <a:solidFill>
                <a:schemeClr val="tx1"/>
              </a:solidFill>
            </a:endParaRPr>
          </a:p>
        </p:txBody>
      </p:sp>
      <p:sp>
        <p:nvSpPr>
          <p:cNvPr id="3" name="副标题 2"/>
          <p:cNvSpPr>
            <a:spLocks noGrp="1"/>
          </p:cNvSpPr>
          <p:nvPr>
            <p:ph type="subTitle" idx="1"/>
          </p:nvPr>
        </p:nvSpPr>
        <p:spPr>
          <a:xfrm>
            <a:off x="1192586" y="4060811"/>
            <a:ext cx="6858000" cy="950912"/>
          </a:xfrm>
        </p:spPr>
        <p:txBody>
          <a:bodyPr/>
          <a:lstStyle/>
          <a:p>
            <a:r>
              <a:rPr lang="en-US" altLang="zh-CN">
                <a:ea typeface="微软雅黑" panose="020B0503020204020204" pitchFamily="34" charset="-122"/>
                <a:cs typeface="微软雅黑" panose="020B0503020204020204" pitchFamily="34" charset="-122"/>
              </a:rPr>
              <a:t>2021</a:t>
            </a:r>
            <a:r>
              <a:rPr lang="zh-CN" altLang="en-US">
                <a:ea typeface="微软雅黑" panose="020B0503020204020204" pitchFamily="34" charset="-122"/>
                <a:cs typeface="微软雅黑" panose="020B0503020204020204" pitchFamily="34" charset="-122"/>
              </a:rPr>
              <a:t>年</a:t>
            </a:r>
            <a:endParaRPr lang="zh-CN" altLang="en-US" dirty="0">
              <a:ea typeface="微软雅黑" panose="020B0503020204020204" pitchFamily="34" charset="-122"/>
              <a:cs typeface="微软雅黑" panose="020B0503020204020204" pitchFamily="34" charset="-122"/>
            </a:endParaRPr>
          </a:p>
        </p:txBody>
      </p:sp>
      <p:sp>
        <p:nvSpPr>
          <p:cNvPr id="6" name="矩形 5"/>
          <p:cNvSpPr/>
          <p:nvPr/>
        </p:nvSpPr>
        <p:spPr>
          <a:xfrm>
            <a:off x="440675" y="5192742"/>
            <a:ext cx="8339768" cy="1484445"/>
          </a:xfrm>
          <a:prstGeom prst="rect">
            <a:avLst/>
          </a:prstGeom>
        </p:spPr>
        <p:txBody>
          <a:bodyPr wrap="square">
            <a:spAutoFit/>
          </a:bodyPr>
          <a:lstStyle/>
          <a:p>
            <a:pPr marL="285750" indent="-285750">
              <a:lnSpc>
                <a:spcPts val="2800"/>
              </a:lnSpc>
              <a:buFont typeface="Wingdings" panose="05000000000000000000" pitchFamily="2" charset="2"/>
              <a:buChar char="l"/>
            </a:pPr>
            <a:r>
              <a:rPr lang="zh-CN" altLang="en-US" sz="1600" dirty="0"/>
              <a:t>参考教材：                             吴飞，</a:t>
            </a:r>
            <a:r>
              <a:rPr lang="en-US" altLang="zh-CN" sz="1600" dirty="0"/>
              <a:t>《</a:t>
            </a:r>
            <a:r>
              <a:rPr lang="zh-CN" altLang="en-US" sz="1600" dirty="0"/>
              <a:t>人工智能导论：模型与算法</a:t>
            </a:r>
            <a:r>
              <a:rPr lang="en-US" altLang="zh-CN" sz="1600" dirty="0"/>
              <a:t>》</a:t>
            </a:r>
            <a:r>
              <a:rPr lang="zh-CN" altLang="en-US" sz="1600" dirty="0"/>
              <a:t>，高等教育出版社 </a:t>
            </a:r>
            <a:endParaRPr lang="en-US" altLang="zh-CN" sz="1600" dirty="0"/>
          </a:p>
          <a:p>
            <a:pPr marL="285750" indent="-285750">
              <a:lnSpc>
                <a:spcPts val="2800"/>
              </a:lnSpc>
              <a:buFont typeface="Wingdings" panose="05000000000000000000" pitchFamily="2" charset="2"/>
              <a:buChar char="l"/>
            </a:pPr>
            <a:r>
              <a:rPr lang="zh-CN" altLang="en-US" sz="1600" dirty="0"/>
              <a:t>在线课程</a:t>
            </a:r>
            <a:r>
              <a:rPr lang="en-US" altLang="zh-CN" sz="1600" dirty="0"/>
              <a:t>(MOOC) </a:t>
            </a:r>
            <a:r>
              <a:rPr lang="zh-CN" altLang="en-US" sz="1600" dirty="0"/>
              <a:t>：              </a:t>
            </a:r>
            <a:r>
              <a:rPr lang="en-US" altLang="zh-CN" sz="1600" dirty="0">
                <a:hlinkClick r:id="rId2"/>
              </a:rPr>
              <a:t>https://www.icourse163.org/course/ZJU-1003377027</a:t>
            </a:r>
            <a:endParaRPr lang="en-US" altLang="zh-CN" sz="1600" dirty="0"/>
          </a:p>
          <a:p>
            <a:pPr marL="285750" indent="-285750">
              <a:lnSpc>
                <a:spcPts val="2800"/>
              </a:lnSpc>
              <a:buFont typeface="Wingdings" panose="05000000000000000000" pitchFamily="2" charset="2"/>
              <a:buChar char="l"/>
            </a:pPr>
            <a:r>
              <a:rPr lang="zh-CN" altLang="en-US" sz="1600" dirty="0"/>
              <a:t>在线实训平台（智海</a:t>
            </a:r>
            <a:r>
              <a:rPr lang="en-US" altLang="zh-CN" sz="1600" dirty="0"/>
              <a:t>-Mo</a:t>
            </a:r>
            <a:r>
              <a:rPr lang="zh-CN" altLang="en-US" sz="1600" dirty="0"/>
              <a:t>）：</a:t>
            </a:r>
            <a:r>
              <a:rPr lang="en-US" altLang="zh-CN" sz="1600" dirty="0">
                <a:hlinkClick r:id="rId3"/>
              </a:rPr>
              <a:t>https://mo.zju.edu.cn/classroom/class/zju_ai_2021</a:t>
            </a:r>
            <a:r>
              <a:rPr lang="en-US" altLang="zh-CN" sz="1600" dirty="0"/>
              <a:t> </a:t>
            </a:r>
          </a:p>
          <a:p>
            <a:pPr marL="285750" indent="-285750">
              <a:lnSpc>
                <a:spcPts val="2800"/>
              </a:lnSpc>
              <a:buFont typeface="Wingdings" panose="05000000000000000000" pitchFamily="2" charset="2"/>
              <a:buChar char="l"/>
            </a:pPr>
            <a:r>
              <a:rPr lang="zh-CN" altLang="en-US" sz="1600" dirty="0"/>
              <a:t>在线共享资源（智海在线）：</a:t>
            </a:r>
            <a:r>
              <a:rPr lang="en-US" altLang="zh-CN" sz="1600" dirty="0">
                <a:hlinkClick r:id="rId4"/>
              </a:rPr>
              <a:t>http://www.wiscean.cn/online/intro/zju-01</a:t>
            </a:r>
            <a:endParaRPr lang="zh-CN" altLang="en-US" sz="1600" dirty="0"/>
          </a:p>
        </p:txBody>
      </p:sp>
      <p:sp>
        <p:nvSpPr>
          <p:cNvPr id="7" name="矩形 6">
            <a:extLst>
              <a:ext uri="{FF2B5EF4-FFF2-40B4-BE49-F238E27FC236}">
                <a16:creationId xmlns:a16="http://schemas.microsoft.com/office/drawing/2014/main" id="{28C6F01B-043C-400A-B9BC-8774EF8B365A}"/>
              </a:ext>
            </a:extLst>
          </p:cNvPr>
          <p:cNvSpPr/>
          <p:nvPr/>
        </p:nvSpPr>
        <p:spPr>
          <a:xfrm>
            <a:off x="4621586" y="283814"/>
            <a:ext cx="3518912" cy="400110"/>
          </a:xfrm>
          <a:prstGeom prst="rect">
            <a:avLst/>
          </a:prstGeom>
        </p:spPr>
        <p:txBody>
          <a:bodyPr wrap="none">
            <a:spAutoFit/>
          </a:bodyPr>
          <a:lstStyle/>
          <a:p>
            <a:r>
              <a:rPr lang="en-US" altLang="zh-CN" sz="2000" dirty="0"/>
              <a:t>2021《</a:t>
            </a:r>
            <a:r>
              <a:rPr lang="zh-CN" altLang="en-US" sz="2000" dirty="0"/>
              <a:t>人工智能</a:t>
            </a:r>
            <a:r>
              <a:rPr lang="en-US" altLang="zh-CN" sz="2000" dirty="0"/>
              <a:t>》</a:t>
            </a:r>
            <a:r>
              <a:rPr lang="zh-CN" altLang="en-US" sz="2000" dirty="0"/>
              <a:t>本科生课程</a:t>
            </a:r>
          </a:p>
        </p:txBody>
      </p:sp>
    </p:spTree>
    <p:extLst>
      <p:ext uri="{BB962C8B-B14F-4D97-AF65-F5344CB8AC3E}">
        <p14:creationId xmlns:p14="http://schemas.microsoft.com/office/powerpoint/2010/main" val="1251715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554935" y="243145"/>
            <a:ext cx="7507706" cy="657727"/>
          </a:xfrm>
        </p:spPr>
        <p:txBody>
          <a:bodyPr/>
          <a:lstStyle/>
          <a:p>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均值聚类算法的不足</a:t>
            </a:r>
            <a:endParaRPr lang="zh-CN" altLang="en-US" sz="2400" b="1" dirty="0">
              <a:latin typeface="Times New Roman" panose="02020603050405020304" pitchFamily="18" charset="0"/>
              <a:cs typeface="Times New Roman" panose="02020603050405020304" pitchFamily="18" charset="0"/>
            </a:endParaRPr>
          </a:p>
        </p:txBody>
      </p:sp>
      <p:sp>
        <p:nvSpPr>
          <p:cNvPr id="2" name="矩形 1"/>
          <p:cNvSpPr/>
          <p:nvPr/>
        </p:nvSpPr>
        <p:spPr>
          <a:xfrm>
            <a:off x="371475" y="1520785"/>
            <a:ext cx="8305800" cy="3277820"/>
          </a:xfrm>
          <a:prstGeom prst="rect">
            <a:avLst/>
          </a:prstGeom>
        </p:spPr>
        <p:txBody>
          <a:bodyPr wrap="square">
            <a:spAutoFit/>
          </a:bodyPr>
          <a:lstStyle/>
          <a:p>
            <a:pPr marL="285750" indent="-285750">
              <a:lnSpc>
                <a:spcPct val="250000"/>
              </a:lnSpc>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需要事先确定聚类数目，很多时候我们并不知道数据应被聚类的数目</a:t>
            </a:r>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lnSpc>
                <a:spcPct val="250000"/>
              </a:lnSpc>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需要初始化聚类质心，初始化聚类中心对聚类结果有较大的影响</a:t>
            </a:r>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lnSpc>
                <a:spcPct val="250000"/>
              </a:lnSpc>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算法是迭代执行，时间开销非常大</a:t>
            </a:r>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lnSpc>
                <a:spcPct val="250000"/>
              </a:lnSpc>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欧氏距离假设数据每个维度之间的重要性是一样的</a:t>
            </a:r>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zh-CN" altLang="en-US" b="1"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672274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576968" y="166027"/>
            <a:ext cx="7507706" cy="657727"/>
          </a:xfrm>
        </p:spPr>
        <p:txBody>
          <a:bodyPr/>
          <a:lstStyle/>
          <a:p>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均值聚类算法的应用</a:t>
            </a:r>
            <a:endParaRPr lang="zh-CN" altLang="en-US" sz="2400" b="1" dirty="0">
              <a:latin typeface="Times New Roman" panose="02020603050405020304" pitchFamily="18" charset="0"/>
              <a:cs typeface="Times New Roman" panose="02020603050405020304" pitchFamily="18" charset="0"/>
            </a:endParaRPr>
          </a:p>
        </p:txBody>
      </p:sp>
      <p:pic>
        <p:nvPicPr>
          <p:cNvPr id="4" name="Picture 3"/>
          <p:cNvPicPr>
            <a:picLocks noChangeAspect="1" noChangeArrowheads="1"/>
          </p:cNvPicPr>
          <p:nvPr/>
        </p:nvPicPr>
        <p:blipFill>
          <a:blip r:embed="rId2" cstate="print"/>
          <a:srcRect/>
          <a:stretch>
            <a:fillRect/>
          </a:stretch>
        </p:blipFill>
        <p:spPr bwMode="auto">
          <a:xfrm>
            <a:off x="271094" y="1770917"/>
            <a:ext cx="3672256" cy="3626584"/>
          </a:xfrm>
          <a:prstGeom prst="rect">
            <a:avLst/>
          </a:prstGeom>
          <a:noFill/>
          <a:ln w="9525">
            <a:noFill/>
            <a:miter lim="800000"/>
            <a:headEnd/>
            <a:tailEnd/>
          </a:ln>
        </p:spPr>
      </p:pic>
      <p:sp>
        <p:nvSpPr>
          <p:cNvPr id="5" name="圆角矩形 4"/>
          <p:cNvSpPr/>
          <p:nvPr/>
        </p:nvSpPr>
        <p:spPr bwMode="auto">
          <a:xfrm>
            <a:off x="1211287" y="5783468"/>
            <a:ext cx="1884338" cy="619533"/>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图像分类</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8" name="矩形 2"/>
          <p:cNvSpPr>
            <a:spLocks noChangeArrowheads="1"/>
          </p:cNvSpPr>
          <p:nvPr/>
        </p:nvSpPr>
        <p:spPr bwMode="auto">
          <a:xfrm>
            <a:off x="4152899" y="5784673"/>
            <a:ext cx="47529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黑体" pitchFamily="49" charset="-122"/>
                <a:ea typeface="黑体" pitchFamily="49" charset="-122"/>
              </a:defRPr>
            </a:lvl1pPr>
            <a:lvl2pPr marL="742950" indent="-285750" eaLnBrk="0" hangingPunct="0">
              <a:defRPr sz="2000">
                <a:solidFill>
                  <a:schemeClr val="tx1"/>
                </a:solidFill>
                <a:latin typeface="黑体" pitchFamily="49" charset="-122"/>
                <a:ea typeface="黑体" pitchFamily="49" charset="-122"/>
              </a:defRPr>
            </a:lvl2pPr>
            <a:lvl3pPr marL="1143000" indent="-228600" eaLnBrk="0" hangingPunct="0">
              <a:defRPr sz="2000">
                <a:solidFill>
                  <a:schemeClr val="tx1"/>
                </a:solidFill>
                <a:latin typeface="黑体" pitchFamily="49" charset="-122"/>
                <a:ea typeface="黑体" pitchFamily="49" charset="-122"/>
              </a:defRPr>
            </a:lvl3pPr>
            <a:lvl4pPr marL="1600200" indent="-228600" eaLnBrk="0" hangingPunct="0">
              <a:defRPr sz="2000">
                <a:solidFill>
                  <a:schemeClr val="tx1"/>
                </a:solidFill>
                <a:latin typeface="黑体" pitchFamily="49" charset="-122"/>
                <a:ea typeface="黑体" pitchFamily="49" charset="-122"/>
              </a:defRPr>
            </a:lvl4pPr>
            <a:lvl5pPr marL="2057400" indent="-228600" eaLnBrk="0" hangingPunct="0">
              <a:defRPr sz="2000">
                <a:solidFill>
                  <a:schemeClr val="tx1"/>
                </a:solidFill>
                <a:latin typeface="黑体" pitchFamily="49" charset="-122"/>
                <a:ea typeface="黑体" pitchFamily="49" charset="-122"/>
              </a:defRPr>
            </a:lvl5pPr>
            <a:lvl6pPr marL="2514600" indent="-228600" algn="ctr" eaLnBrk="0" fontAlgn="base" hangingPunct="0">
              <a:lnSpc>
                <a:spcPct val="90000"/>
              </a:lnSpc>
              <a:spcBef>
                <a:spcPct val="20000"/>
              </a:spcBef>
              <a:spcAft>
                <a:spcPct val="0"/>
              </a:spcAft>
              <a:buClr>
                <a:schemeClr val="bg2"/>
              </a:buClr>
              <a:buSzPct val="75000"/>
              <a:buFont typeface="Wingdings" pitchFamily="2" charset="2"/>
              <a:defRPr sz="2000">
                <a:solidFill>
                  <a:schemeClr val="tx1"/>
                </a:solidFill>
                <a:latin typeface="黑体" pitchFamily="49" charset="-122"/>
                <a:ea typeface="黑体" pitchFamily="49" charset="-122"/>
              </a:defRPr>
            </a:lvl6pPr>
            <a:lvl7pPr marL="2971800" indent="-228600" algn="ctr" eaLnBrk="0" fontAlgn="base" hangingPunct="0">
              <a:lnSpc>
                <a:spcPct val="90000"/>
              </a:lnSpc>
              <a:spcBef>
                <a:spcPct val="20000"/>
              </a:spcBef>
              <a:spcAft>
                <a:spcPct val="0"/>
              </a:spcAft>
              <a:buClr>
                <a:schemeClr val="bg2"/>
              </a:buClr>
              <a:buSzPct val="75000"/>
              <a:buFont typeface="Wingdings" pitchFamily="2" charset="2"/>
              <a:defRPr sz="2000">
                <a:solidFill>
                  <a:schemeClr val="tx1"/>
                </a:solidFill>
                <a:latin typeface="黑体" pitchFamily="49" charset="-122"/>
                <a:ea typeface="黑体" pitchFamily="49" charset="-122"/>
              </a:defRPr>
            </a:lvl7pPr>
            <a:lvl8pPr marL="3429000" indent="-228600" algn="ctr" eaLnBrk="0" fontAlgn="base" hangingPunct="0">
              <a:lnSpc>
                <a:spcPct val="90000"/>
              </a:lnSpc>
              <a:spcBef>
                <a:spcPct val="20000"/>
              </a:spcBef>
              <a:spcAft>
                <a:spcPct val="0"/>
              </a:spcAft>
              <a:buClr>
                <a:schemeClr val="bg2"/>
              </a:buClr>
              <a:buSzPct val="75000"/>
              <a:buFont typeface="Wingdings" pitchFamily="2" charset="2"/>
              <a:defRPr sz="2000">
                <a:solidFill>
                  <a:schemeClr val="tx1"/>
                </a:solidFill>
                <a:latin typeface="黑体" pitchFamily="49" charset="-122"/>
                <a:ea typeface="黑体" pitchFamily="49" charset="-122"/>
              </a:defRPr>
            </a:lvl8pPr>
            <a:lvl9pPr marL="3886200" indent="-228600" algn="ctr" eaLnBrk="0" fontAlgn="base" hangingPunct="0">
              <a:lnSpc>
                <a:spcPct val="90000"/>
              </a:lnSpc>
              <a:spcBef>
                <a:spcPct val="20000"/>
              </a:spcBef>
              <a:spcAft>
                <a:spcPct val="0"/>
              </a:spcAft>
              <a:buClr>
                <a:schemeClr val="bg2"/>
              </a:buClr>
              <a:buSzPct val="75000"/>
              <a:buFont typeface="Wingdings" pitchFamily="2" charset="2"/>
              <a:defRPr sz="2000">
                <a:solidFill>
                  <a:schemeClr val="tx1"/>
                </a:solidFill>
                <a:latin typeface="黑体" pitchFamily="49" charset="-122"/>
                <a:ea typeface="黑体" pitchFamily="49" charset="-122"/>
              </a:defRPr>
            </a:lvl9pPr>
          </a:lstStyle>
          <a:p>
            <a:pPr algn="just" eaLnBrk="1" hangingPunct="1"/>
            <a:r>
              <a:rPr lang="zh-CN" altLang="en-US" sz="1200" dirty="0">
                <a:solidFill>
                  <a:schemeClr val="accent2">
                    <a:lumMod val="75000"/>
                  </a:schemeClr>
                </a:solidFill>
                <a:latin typeface="Times New Roman" panose="02020603050405020304" pitchFamily="18" charset="0"/>
                <a:ea typeface="楷体" panose="02010609060101010101" pitchFamily="49" charset="-122"/>
                <a:cs typeface="Times New Roman" panose="02020603050405020304" pitchFamily="18" charset="0"/>
              </a:rPr>
              <a:t>文本分类：</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将</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200</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多万篇论文聚类到</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29,000</a:t>
            </a:r>
            <a:r>
              <a:rPr lang="zh-CN" altLang="en-US" sz="1200" dirty="0">
                <a:latin typeface="Times New Roman" panose="02020603050405020304" pitchFamily="18" charset="0"/>
                <a:ea typeface="楷体" panose="02010609060101010101" pitchFamily="49" charset="-122"/>
                <a:cs typeface="Times New Roman" panose="02020603050405020304" pitchFamily="18" charset="0"/>
              </a:rPr>
              <a:t>个类别，包括化学、工程、生物、传染疾病、生物信息、脑科学、社会科学、计算机科学等及给出了每个类别中的代表单词</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122" name="Picture 2" descr="Fig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2899" y="1101687"/>
            <a:ext cx="4752975" cy="4571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497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41296" y="1274461"/>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一、</a:t>
            </a:r>
            <a:r>
              <a:rPr kumimoji="0" lang="en-US" altLang="zh-CN" sz="2800" b="1" dirty="0">
                <a:solidFill>
                  <a:srgbClr val="C00000"/>
                </a:solidFill>
                <a:latin typeface="+mn-lt"/>
                <a:ea typeface="微软雅黑" panose="020B0503020204020204" pitchFamily="34" charset="-122"/>
                <a:sym typeface="Calibri" panose="020F0502020204030204" pitchFamily="34" charset="0"/>
              </a:rPr>
              <a:t>K</a:t>
            </a:r>
            <a:r>
              <a:rPr kumimoji="0" lang="zh-CN" altLang="en-US" sz="2800" b="1" dirty="0">
                <a:solidFill>
                  <a:srgbClr val="C00000"/>
                </a:solidFill>
                <a:latin typeface="+mn-lt"/>
                <a:ea typeface="微软雅黑" panose="020B0503020204020204" pitchFamily="34" charset="-122"/>
                <a:sym typeface="Calibri" panose="020F0502020204030204" pitchFamily="34" charset="0"/>
              </a:rPr>
              <a:t>均值聚类</a:t>
            </a:r>
          </a:p>
        </p:txBody>
      </p:sp>
      <p:sp>
        <p:nvSpPr>
          <p:cNvPr id="8" name="矩形 7"/>
          <p:cNvSpPr>
            <a:spLocks noChangeArrowheads="1"/>
          </p:cNvSpPr>
          <p:nvPr/>
        </p:nvSpPr>
        <p:spPr bwMode="auto">
          <a:xfrm>
            <a:off x="241296" y="239271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二、主成分分析</a:t>
            </a:r>
          </a:p>
        </p:txBody>
      </p:sp>
      <p:sp>
        <p:nvSpPr>
          <p:cNvPr id="7" name="矩形 6"/>
          <p:cNvSpPr>
            <a:spLocks noChangeArrowheads="1"/>
          </p:cNvSpPr>
          <p:nvPr/>
        </p:nvSpPr>
        <p:spPr bwMode="auto">
          <a:xfrm>
            <a:off x="241296" y="346691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三、特征人脸方法</a:t>
            </a:r>
          </a:p>
        </p:txBody>
      </p:sp>
      <p:sp>
        <p:nvSpPr>
          <p:cNvPr id="6" name="矩形 5">
            <a:extLst>
              <a:ext uri="{FF2B5EF4-FFF2-40B4-BE49-F238E27FC236}">
                <a16:creationId xmlns:a16="http://schemas.microsoft.com/office/drawing/2014/main" id="{5EA1B343-DF42-49A8-A81D-36D996ECC9C9}"/>
              </a:ext>
            </a:extLst>
          </p:cNvPr>
          <p:cNvSpPr>
            <a:spLocks noChangeArrowheads="1"/>
          </p:cNvSpPr>
          <p:nvPr/>
        </p:nvSpPr>
        <p:spPr bwMode="auto">
          <a:xfrm>
            <a:off x="241296" y="447173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四、潜在语义分析</a:t>
            </a:r>
          </a:p>
        </p:txBody>
      </p:sp>
      <p:sp>
        <p:nvSpPr>
          <p:cNvPr id="9" name="矩形 8">
            <a:extLst>
              <a:ext uri="{FF2B5EF4-FFF2-40B4-BE49-F238E27FC236}">
                <a16:creationId xmlns:a16="http://schemas.microsoft.com/office/drawing/2014/main" id="{8785E8B2-CF02-478F-915E-E819DE9D9E63}"/>
              </a:ext>
            </a:extLst>
          </p:cNvPr>
          <p:cNvSpPr>
            <a:spLocks noChangeArrowheads="1"/>
          </p:cNvSpPr>
          <p:nvPr/>
        </p:nvSpPr>
        <p:spPr bwMode="auto">
          <a:xfrm>
            <a:off x="241296" y="547656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五、期望最大化算法</a:t>
            </a:r>
          </a:p>
        </p:txBody>
      </p:sp>
    </p:spTree>
    <p:extLst>
      <p:ext uri="{BB962C8B-B14F-4D97-AF65-F5344CB8AC3E}">
        <p14:creationId xmlns:p14="http://schemas.microsoft.com/office/powerpoint/2010/main" val="4212994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09601" y="252541"/>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en-US" altLang="zh-CN" sz="2400" kern="0" dirty="0">
                <a:solidFill>
                  <a:srgbClr val="0070C0"/>
                </a:solidFill>
                <a:latin typeface="Times New Roman" pitchFamily="18" charset="0"/>
                <a:cs typeface="Times New Roman" pitchFamily="18" charset="0"/>
              </a:rPr>
              <a:t>Principle Component Analysis </a:t>
            </a:r>
            <a:r>
              <a:rPr lang="zh-CN" altLang="en-US" sz="2400" kern="0" dirty="0">
                <a:solidFill>
                  <a:srgbClr val="0070C0"/>
                </a:solidFill>
                <a:latin typeface="Times New Roman" pitchFamily="18" charset="0"/>
                <a:cs typeface="Times New Roman" pitchFamily="18" charset="0"/>
              </a:rPr>
              <a:t>（</a:t>
            </a:r>
            <a:r>
              <a:rPr lang="en-US" altLang="zh-CN" sz="2400" kern="0" dirty="0">
                <a:solidFill>
                  <a:srgbClr val="0070C0"/>
                </a:solidFill>
                <a:latin typeface="Times New Roman" pitchFamily="18" charset="0"/>
                <a:cs typeface="Times New Roman" pitchFamily="18" charset="0"/>
              </a:rPr>
              <a:t>PCA</a:t>
            </a:r>
            <a:r>
              <a:rPr lang="zh-CN" altLang="en-US" sz="2400" kern="0" dirty="0">
                <a:solidFill>
                  <a:srgbClr val="0070C0"/>
                </a:solidFill>
                <a:latin typeface="Times New Roman" pitchFamily="18" charset="0"/>
                <a:cs typeface="Times New Roman" pitchFamily="18" charset="0"/>
              </a:rPr>
              <a:t>）</a:t>
            </a:r>
          </a:p>
        </p:txBody>
      </p:sp>
      <p:pic>
        <p:nvPicPr>
          <p:cNvPr id="14" name="Picture 4" descr="result450ms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90438" y="2921001"/>
            <a:ext cx="2877200" cy="329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p:cNvSpPr/>
          <p:nvPr/>
        </p:nvSpPr>
        <p:spPr>
          <a:xfrm>
            <a:off x="609601" y="987386"/>
            <a:ext cx="7591425" cy="1897122"/>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主成分分析是一种特征降维方法。人类在认知过程中会主动“化繁为简”</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奥卡姆剃刀定律（</a:t>
            </a:r>
            <a:r>
              <a:rPr lang="en-US" altLang="zh-CN" dirty="0">
                <a:latin typeface="Times New Roman" panose="02020603050405020304" pitchFamily="18" charset="0"/>
                <a:ea typeface="楷体" panose="02010609060101010101" pitchFamily="49" charset="-122"/>
                <a:cs typeface="Times New Roman" panose="02020603050405020304" pitchFamily="18" charset="0"/>
              </a:rPr>
              <a:t>Occam’s Razor</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）：“如无必要，勿增实体”，即“简单有效原理”</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250000"/>
              </a:lnSpc>
              <a:buFont typeface="Wingdings" panose="05000000000000000000" pitchFamily="2" charset="2"/>
              <a:buChar char="l"/>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8194" name="Picture 2" descr="https://timgsa.baidu.com/timg?image&amp;quality=80&amp;size=b9999_10000&amp;sec=1543333878908&amp;di=9e90d2ceceda8ca723fe6e8c47de6930&amp;imgtype=0&amp;src=http%3A%2F%2Ftaobao.90sheji.com%2F58pic%2F13%2F19%2F88%2F81H58PICAN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5" y="3389787"/>
            <a:ext cx="2984500" cy="236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683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bwMode="auto">
          <a:xfrm>
            <a:off x="342901" y="1662317"/>
            <a:ext cx="2133600" cy="88623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数据</a:t>
            </a:r>
            <a:r>
              <a:rPr lang="zh-CN" altLang="en-US" sz="2000" b="1" kern="0" dirty="0">
                <a:solidFill>
                  <a:srgbClr val="0070C0"/>
                </a:solidFill>
                <a:latin typeface="Times New Roman" pitchFamily="18" charset="0"/>
                <a:ea typeface="微软雅黑" pitchFamily="34" charset="-122"/>
                <a:cs typeface="Times New Roman" pitchFamily="18" charset="0"/>
              </a:rPr>
              <a:t>样本</a:t>
            </a: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的方差</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a:p>
            <a:pPr lvl="0" algn="ctr" fontAlgn="base">
              <a:spcBef>
                <a:spcPct val="0"/>
              </a:spcBef>
              <a:spcAft>
                <a:spcPct val="0"/>
              </a:spcAft>
              <a:defRPr/>
            </a:pPr>
            <a:r>
              <a:rPr lang="en-US" altLang="zh-CN" sz="2000" b="1" kern="0" dirty="0">
                <a:solidFill>
                  <a:srgbClr val="0070C0"/>
                </a:solidFill>
                <a:latin typeface="Times New Roman" pitchFamily="18" charset="0"/>
                <a:ea typeface="微软雅黑" pitchFamily="34" charset="-122"/>
                <a:cs typeface="Times New Roman" pitchFamily="18" charset="0"/>
              </a:rPr>
              <a:t>variance</a:t>
            </a:r>
          </a:p>
        </p:txBody>
      </p:sp>
      <p:sp>
        <p:nvSpPr>
          <p:cNvPr id="10" name="标题 1"/>
          <p:cNvSpPr>
            <a:spLocks noGrp="1"/>
          </p:cNvSpPr>
          <p:nvPr>
            <p:ph type="title"/>
          </p:nvPr>
        </p:nvSpPr>
        <p:spPr>
          <a:xfrm>
            <a:off x="547496" y="131591"/>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若干概念</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方差与协方差</a:t>
            </a:r>
          </a:p>
        </p:txBody>
      </p:sp>
      <mc:AlternateContent xmlns:mc="http://schemas.openxmlformats.org/markup-compatibility/2006" xmlns:a14="http://schemas.microsoft.com/office/drawing/2010/main">
        <mc:Choice Requires="a14">
          <p:sp>
            <p:nvSpPr>
              <p:cNvPr id="3" name="矩形 2"/>
              <p:cNvSpPr/>
              <p:nvPr/>
            </p:nvSpPr>
            <p:spPr>
              <a:xfrm>
                <a:off x="2855667" y="1949496"/>
                <a:ext cx="5269158" cy="369332"/>
              </a:xfrm>
              <a:prstGeom prst="rect">
                <a:avLst/>
              </a:prstGeom>
            </p:spPr>
            <p:txBody>
              <a:bodyPr wrap="square">
                <a:spAutoFit/>
              </a:bodyPr>
              <a:lstStyle/>
              <a:p>
                <a:pPr algn="ctr" fontAlgn="base">
                  <a:spcBef>
                    <a:spcPct val="0"/>
                  </a:spcBef>
                  <a:spcAft>
                    <a:spcPct val="0"/>
                  </a:spcAft>
                  <a:defRPr/>
                </a:pPr>
                <a:r>
                  <a:rPr lang="zh-CN" altLang="en-US" b="1" kern="0" dirty="0">
                    <a:solidFill>
                      <a:srgbClr val="0070C0"/>
                    </a:solidFill>
                    <a:ea typeface="微软雅黑" pitchFamily="34" charset="-122"/>
                    <a:cs typeface="Times New Roman" pitchFamily="18" charset="0"/>
                  </a:rPr>
                  <a:t>假设有</a:t>
                </a:r>
                <a14:m>
                  <m:oMath xmlns:m="http://schemas.openxmlformats.org/officeDocument/2006/math">
                    <m:r>
                      <a:rPr lang="en-US" altLang="zh-CN" b="1" i="1" kern="0">
                        <a:solidFill>
                          <a:srgbClr val="0070C0"/>
                        </a:solidFill>
                        <a:latin typeface="Cambria Math"/>
                        <a:ea typeface="微软雅黑" pitchFamily="34" charset="-122"/>
                        <a:cs typeface="Times New Roman" pitchFamily="18" charset="0"/>
                      </a:rPr>
                      <m:t>𝒏</m:t>
                    </m:r>
                  </m:oMath>
                </a14:m>
                <a:r>
                  <a:rPr lang="zh-CN" altLang="en-US" b="1" kern="0" dirty="0">
                    <a:solidFill>
                      <a:srgbClr val="0070C0"/>
                    </a:solidFill>
                    <a:latin typeface="Times New Roman" pitchFamily="18" charset="0"/>
                    <a:ea typeface="微软雅黑" pitchFamily="34" charset="-122"/>
                    <a:cs typeface="Times New Roman" pitchFamily="18" charset="0"/>
                  </a:rPr>
                  <a:t>个数据，记为</a:t>
                </a:r>
                <a14:m>
                  <m:oMath xmlns:m="http://schemas.openxmlformats.org/officeDocument/2006/math">
                    <m:sSub>
                      <m:sSubPr>
                        <m:ctrlPr>
                          <a:rPr lang="en-US" altLang="zh-CN" b="1" i="1" kern="0" smtClean="0">
                            <a:solidFill>
                              <a:srgbClr val="0070C0"/>
                            </a:solidFill>
                            <a:latin typeface="Cambria Math" panose="02040503050406030204" pitchFamily="18" charset="0"/>
                            <a:ea typeface="微软雅黑" pitchFamily="34" charset="-122"/>
                            <a:cs typeface="Times New Roman" pitchFamily="18" charset="0"/>
                          </a:rPr>
                        </m:ctrlPr>
                      </m:sSubPr>
                      <m:e>
                        <m:r>
                          <a:rPr lang="en-US" altLang="zh-CN" b="1" i="1" kern="0" smtClean="0">
                            <a:solidFill>
                              <a:srgbClr val="0070C0"/>
                            </a:solidFill>
                            <a:latin typeface="Cambria Math"/>
                            <a:ea typeface="微软雅黑" pitchFamily="34" charset="-122"/>
                            <a:cs typeface="Times New Roman" pitchFamily="18" charset="0"/>
                          </a:rPr>
                          <m:t>𝑿</m:t>
                        </m:r>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𝒙</m:t>
                        </m:r>
                      </m:e>
                      <m:sub>
                        <m:r>
                          <a:rPr lang="en-US" altLang="zh-CN" b="1" i="1" kern="0" smtClean="0">
                            <a:solidFill>
                              <a:srgbClr val="0070C0"/>
                            </a:solidFill>
                            <a:latin typeface="Cambria Math"/>
                            <a:ea typeface="微软雅黑" pitchFamily="34" charset="-122"/>
                            <a:cs typeface="Times New Roman" pitchFamily="18" charset="0"/>
                          </a:rPr>
                          <m:t>𝒊</m:t>
                        </m:r>
                      </m:sub>
                    </m:sSub>
                    <m:r>
                      <a:rPr lang="en-US" altLang="zh-CN" b="1" i="1" kern="0" smtClean="0">
                        <a:solidFill>
                          <a:srgbClr val="0070C0"/>
                        </a:solidFill>
                        <a:latin typeface="Cambria Math"/>
                        <a:ea typeface="微软雅黑" pitchFamily="34" charset="-122"/>
                        <a:cs typeface="Times New Roman" pitchFamily="18" charset="0"/>
                      </a:rPr>
                      <m:t>}  (</m:t>
                    </m:r>
                    <m:r>
                      <a:rPr lang="en-US" altLang="zh-CN" b="1" i="1" kern="0">
                        <a:solidFill>
                          <a:srgbClr val="0070C0"/>
                        </a:solidFill>
                        <a:latin typeface="Cambria Math"/>
                        <a:ea typeface="微软雅黑" pitchFamily="34" charset="-122"/>
                        <a:cs typeface="Times New Roman" pitchFamily="18" charset="0"/>
                      </a:rPr>
                      <m:t>𝒊</m:t>
                    </m:r>
                    <m:r>
                      <a:rPr lang="en-US" altLang="zh-CN" b="1" i="1" kern="0">
                        <a:solidFill>
                          <a:srgbClr val="0070C0"/>
                        </a:solidFill>
                        <a:latin typeface="Cambria Math"/>
                        <a:ea typeface="微软雅黑" pitchFamily="34" charset="-122"/>
                        <a:cs typeface="Times New Roman" pitchFamily="18" charset="0"/>
                      </a:rPr>
                      <m:t>=</m:t>
                    </m:r>
                    <m:r>
                      <a:rPr lang="en-US" altLang="zh-CN" b="1" i="1" kern="0">
                        <a:solidFill>
                          <a:srgbClr val="0070C0"/>
                        </a:solidFill>
                        <a:latin typeface="Cambria Math"/>
                        <a:ea typeface="微软雅黑" pitchFamily="34" charset="-122"/>
                        <a:cs typeface="Times New Roman" pitchFamily="18" charset="0"/>
                      </a:rPr>
                      <m:t>𝟏</m:t>
                    </m:r>
                    <m:r>
                      <a:rPr lang="en-US" altLang="zh-CN" b="1" i="1" kern="0">
                        <a:solidFill>
                          <a:srgbClr val="0070C0"/>
                        </a:solidFill>
                        <a:latin typeface="Cambria Math"/>
                        <a:ea typeface="微软雅黑" pitchFamily="34" charset="-122"/>
                        <a:cs typeface="Times New Roman" pitchFamily="18" charset="0"/>
                      </a:rPr>
                      <m:t>,…,</m:t>
                    </m:r>
                    <m:r>
                      <a:rPr lang="en-US" altLang="zh-CN" b="1" i="1" kern="0">
                        <a:solidFill>
                          <a:srgbClr val="0070C0"/>
                        </a:solidFill>
                        <a:latin typeface="Cambria Math"/>
                        <a:ea typeface="微软雅黑" pitchFamily="34" charset="-122"/>
                        <a:cs typeface="Times New Roman" pitchFamily="18" charset="0"/>
                      </a:rPr>
                      <m:t>𝒏</m:t>
                    </m:r>
                    <m:r>
                      <a:rPr lang="en-US" altLang="zh-CN" b="1" i="1" kern="0" smtClean="0">
                        <a:solidFill>
                          <a:srgbClr val="0070C0"/>
                        </a:solidFill>
                        <a:latin typeface="Cambria Math"/>
                        <a:ea typeface="微软雅黑" pitchFamily="34" charset="-122"/>
                        <a:cs typeface="Times New Roman" pitchFamily="18" charset="0"/>
                      </a:rPr>
                      <m:t>)</m:t>
                    </m:r>
                  </m:oMath>
                </a14:m>
                <a:endParaRPr lang="en-US" altLang="zh-CN" b="1" kern="0" dirty="0">
                  <a:solidFill>
                    <a:srgbClr val="0070C0"/>
                  </a:solidFill>
                  <a:latin typeface="Times New Roman" pitchFamily="18" charset="0"/>
                  <a:ea typeface="微软雅黑" pitchFamily="34" charset="-122"/>
                  <a:cs typeface="Times New Roman"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855667" y="1462122"/>
                <a:ext cx="5269158" cy="369332"/>
              </a:xfrm>
              <a:prstGeom prst="rect">
                <a:avLst/>
              </a:prstGeom>
              <a:blipFill rotWithShape="1">
                <a:blip r:embed="rId2"/>
                <a:stretch>
                  <a:fillRect t="-8333" b="-26667"/>
                </a:stretch>
              </a:blipFill>
            </p:spPr>
            <p:txBody>
              <a:bodyPr/>
              <a:lstStyle/>
              <a:p>
                <a:r>
                  <a:rPr lang="zh-CN" altLang="en-US">
                    <a:noFill/>
                  </a:rPr>
                  <a:t> </a:t>
                </a:r>
              </a:p>
            </p:txBody>
          </p:sp>
        </mc:Fallback>
      </mc:AlternateContent>
      <p:sp>
        <p:nvSpPr>
          <p:cNvPr id="9" name="矩形 8"/>
          <p:cNvSpPr/>
          <p:nvPr/>
        </p:nvSpPr>
        <p:spPr>
          <a:xfrm>
            <a:off x="342901" y="2895482"/>
            <a:ext cx="8277224" cy="646331"/>
          </a:xfrm>
          <a:prstGeom prst="rect">
            <a:avLst/>
          </a:prstGeom>
        </p:spPr>
        <p:txBody>
          <a:bodyPr wrap="square">
            <a:spAutoFit/>
          </a:bodyPr>
          <a:lstStyle/>
          <a:p>
            <a:pPr marL="285750" indent="-285750">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方差等于各个数据与样本均值之差的平方和之平均数</a:t>
            </a:r>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方差描述了样本数据的波动程度</a:t>
            </a:r>
          </a:p>
        </p:txBody>
      </p:sp>
      <mc:AlternateContent xmlns:mc="http://schemas.openxmlformats.org/markup-compatibility/2006" xmlns:a14="http://schemas.microsoft.com/office/drawing/2010/main">
        <mc:Choice Requires="a14">
          <p:sp>
            <p:nvSpPr>
              <p:cNvPr id="13" name="矩形 12"/>
              <p:cNvSpPr/>
              <p:nvPr/>
            </p:nvSpPr>
            <p:spPr>
              <a:xfrm>
                <a:off x="3114788" y="3925729"/>
                <a:ext cx="2693238" cy="847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0" kern="0" smtClean="0">
                          <a:solidFill>
                            <a:srgbClr val="0070C0"/>
                          </a:solidFill>
                          <a:latin typeface="Cambria Math"/>
                          <a:ea typeface="微软雅黑" pitchFamily="34" charset="-122"/>
                          <a:cs typeface="Times New Roman" pitchFamily="18" charset="0"/>
                        </a:rPr>
                        <m:t>𝐕𝐚𝐫</m:t>
                      </m:r>
                      <m:d>
                        <m:dPr>
                          <m:ctrlPr>
                            <a:rPr lang="en-US" altLang="zh-CN" b="1" i="1" kern="0" smtClean="0">
                              <a:solidFill>
                                <a:srgbClr val="0070C0"/>
                              </a:solidFill>
                              <a:latin typeface="Cambria Math" panose="02040503050406030204" pitchFamily="18" charset="0"/>
                              <a:ea typeface="微软雅黑" pitchFamily="34" charset="-122"/>
                              <a:cs typeface="Times New Roman" pitchFamily="18" charset="0"/>
                            </a:rPr>
                          </m:ctrlPr>
                        </m:dPr>
                        <m:e>
                          <m:r>
                            <a:rPr lang="en-US" altLang="zh-CN" b="1" i="0" kern="0" smtClean="0">
                              <a:solidFill>
                                <a:srgbClr val="0070C0"/>
                              </a:solidFill>
                              <a:latin typeface="Cambria Math"/>
                              <a:ea typeface="微软雅黑" pitchFamily="34" charset="-122"/>
                              <a:cs typeface="Times New Roman" pitchFamily="18" charset="0"/>
                            </a:rPr>
                            <m:t>𝐗</m:t>
                          </m:r>
                        </m:e>
                      </m:d>
                      <m:r>
                        <a:rPr lang="en-US" altLang="zh-CN" b="1" i="0" kern="0" smtClean="0">
                          <a:solidFill>
                            <a:srgbClr val="0070C0"/>
                          </a:solidFill>
                          <a:latin typeface="Cambria Math"/>
                          <a:ea typeface="微软雅黑" pitchFamily="34" charset="-122"/>
                          <a:cs typeface="Times New Roman" pitchFamily="18" charset="0"/>
                        </a:rPr>
                        <m:t>=</m:t>
                      </m:r>
                      <m:f>
                        <m:fPr>
                          <m:ctrlPr>
                            <a:rPr lang="en-US" altLang="zh-CN" b="1" i="1" kern="0" smtClean="0">
                              <a:solidFill>
                                <a:srgbClr val="0070C0"/>
                              </a:solidFill>
                              <a:latin typeface="Cambria Math" panose="02040503050406030204" pitchFamily="18" charset="0"/>
                              <a:ea typeface="微软雅黑" pitchFamily="34" charset="-122"/>
                              <a:cs typeface="Times New Roman" pitchFamily="18" charset="0"/>
                            </a:rPr>
                          </m:ctrlPr>
                        </m:fPr>
                        <m:num>
                          <m:r>
                            <a:rPr lang="en-US" altLang="zh-CN" b="1" i="1" kern="0" smtClean="0">
                              <a:solidFill>
                                <a:srgbClr val="0070C0"/>
                              </a:solidFill>
                              <a:latin typeface="Cambria Math"/>
                              <a:ea typeface="微软雅黑" pitchFamily="34" charset="-122"/>
                              <a:cs typeface="Times New Roman" pitchFamily="18" charset="0"/>
                            </a:rPr>
                            <m:t>𝟏</m:t>
                          </m:r>
                        </m:num>
                        <m:den>
                          <m:r>
                            <a:rPr lang="en-US" altLang="zh-CN" b="1" i="1" kern="0" smtClean="0">
                              <a:solidFill>
                                <a:srgbClr val="0070C0"/>
                              </a:solidFill>
                              <a:latin typeface="Cambria Math"/>
                              <a:ea typeface="微软雅黑" pitchFamily="34" charset="-122"/>
                              <a:cs typeface="Times New Roman" pitchFamily="18" charset="0"/>
                            </a:rPr>
                            <m:t>𝒏</m:t>
                          </m:r>
                        </m:den>
                      </m:f>
                      <m:nary>
                        <m:naryPr>
                          <m:chr m:val="∑"/>
                          <m:ctrlPr>
                            <a:rPr lang="en-US" altLang="zh-CN" b="1" i="1" kern="0" smtClean="0">
                              <a:solidFill>
                                <a:srgbClr val="0070C0"/>
                              </a:solidFill>
                              <a:latin typeface="Cambria Math" panose="02040503050406030204" pitchFamily="18" charset="0"/>
                              <a:ea typeface="微软雅黑" pitchFamily="34" charset="-122"/>
                              <a:cs typeface="Times New Roman" pitchFamily="18" charset="0"/>
                            </a:rPr>
                          </m:ctrlPr>
                        </m:naryPr>
                        <m:sub>
                          <m:r>
                            <m:rPr>
                              <m:brk m:alnAt="23"/>
                            </m:rPr>
                            <a:rPr lang="en-US" altLang="zh-CN" b="1" i="1" kern="0" smtClean="0">
                              <a:solidFill>
                                <a:srgbClr val="0070C0"/>
                              </a:solidFill>
                              <a:latin typeface="Cambria Math"/>
                              <a:ea typeface="微软雅黑" pitchFamily="34" charset="-122"/>
                              <a:cs typeface="Times New Roman" pitchFamily="18" charset="0"/>
                            </a:rPr>
                            <m:t>𝒊</m:t>
                          </m:r>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𝟏</m:t>
                          </m:r>
                        </m:sub>
                        <m:sup>
                          <m:r>
                            <a:rPr lang="en-US" altLang="zh-CN" b="1" i="1" kern="0" smtClean="0">
                              <a:solidFill>
                                <a:srgbClr val="0070C0"/>
                              </a:solidFill>
                              <a:latin typeface="Cambria Math"/>
                              <a:ea typeface="微软雅黑" pitchFamily="34" charset="-122"/>
                              <a:cs typeface="Times New Roman" pitchFamily="18" charset="0"/>
                            </a:rPr>
                            <m:t>𝒏</m:t>
                          </m:r>
                        </m:sup>
                        <m:e>
                          <m:sSup>
                            <m:sSupPr>
                              <m:ctrlPr>
                                <a:rPr lang="en-US" altLang="zh-CN" b="1" i="1" kern="0" smtClean="0">
                                  <a:solidFill>
                                    <a:srgbClr val="0070C0"/>
                                  </a:solidFill>
                                  <a:latin typeface="Cambria Math" panose="02040503050406030204" pitchFamily="18" charset="0"/>
                                  <a:ea typeface="微软雅黑" pitchFamily="34" charset="-122"/>
                                  <a:cs typeface="Times New Roman" pitchFamily="18" charset="0"/>
                                </a:rPr>
                              </m:ctrlPr>
                            </m:sSupPr>
                            <m:e>
                              <m:r>
                                <a:rPr lang="en-US" altLang="zh-CN" b="1" i="1" kern="0" smtClean="0">
                                  <a:solidFill>
                                    <a:srgbClr val="0070C0"/>
                                  </a:solidFill>
                                  <a:latin typeface="Cambria Math"/>
                                  <a:ea typeface="微软雅黑" pitchFamily="34" charset="-122"/>
                                  <a:cs typeface="Times New Roman" pitchFamily="18" charset="0"/>
                                </a:rPr>
                                <m:t>(</m:t>
                              </m:r>
                              <m:sSubSup>
                                <m:sSubSupPr>
                                  <m:ctrlPr>
                                    <a:rPr lang="en-US" altLang="zh-CN" b="1" i="1" kern="0" smtClean="0">
                                      <a:solidFill>
                                        <a:srgbClr val="0070C0"/>
                                      </a:solidFill>
                                      <a:latin typeface="Cambria Math" panose="02040503050406030204" pitchFamily="18" charset="0"/>
                                      <a:ea typeface="微软雅黑" pitchFamily="34" charset="-122"/>
                                      <a:cs typeface="Times New Roman" pitchFamily="18" charset="0"/>
                                    </a:rPr>
                                  </m:ctrlPr>
                                </m:sSubSupPr>
                                <m:e>
                                  <m:r>
                                    <a:rPr lang="en-US" altLang="zh-CN" b="1" i="1" kern="0" smtClean="0">
                                      <a:solidFill>
                                        <a:srgbClr val="0070C0"/>
                                      </a:solidFill>
                                      <a:latin typeface="Cambria Math"/>
                                      <a:ea typeface="微软雅黑" pitchFamily="34" charset="-122"/>
                                      <a:cs typeface="Times New Roman" pitchFamily="18" charset="0"/>
                                    </a:rPr>
                                    <m:t>𝒙</m:t>
                                  </m:r>
                                </m:e>
                                <m:sub>
                                  <m:r>
                                    <a:rPr lang="en-US" altLang="zh-CN" b="0" i="1" smtClean="0">
                                      <a:latin typeface="Cambria Math"/>
                                    </a:rPr>
                                    <m:t>𝑖</m:t>
                                  </m:r>
                                </m:sub>
                                <m:sup/>
                              </m:sSubSup>
                              <m:r>
                                <a:rPr lang="en-US" altLang="zh-CN" b="0" i="1" smtClean="0">
                                  <a:latin typeface="Cambria Math"/>
                                </a:rPr>
                                <m:t>−</m:t>
                              </m:r>
                              <m:r>
                                <a:rPr lang="en-US" altLang="zh-CN" b="1" i="1" smtClean="0">
                                  <a:latin typeface="Cambria Math"/>
                                </a:rPr>
                                <m:t>𝒖</m:t>
                              </m:r>
                              <m:r>
                                <a:rPr lang="en-US" altLang="zh-CN" b="1" i="1" kern="0" smtClean="0">
                                  <a:solidFill>
                                    <a:srgbClr val="0070C0"/>
                                  </a:solidFill>
                                  <a:latin typeface="Cambria Math"/>
                                  <a:ea typeface="微软雅黑" pitchFamily="34" charset="-122"/>
                                  <a:cs typeface="Times New Roman" pitchFamily="18" charset="0"/>
                                </a:rPr>
                                <m:t>)</m:t>
                              </m:r>
                            </m:e>
                            <m:sup>
                              <m:r>
                                <a:rPr lang="en-US" altLang="zh-CN" b="1" i="1" kern="0" smtClean="0">
                                  <a:solidFill>
                                    <a:srgbClr val="0070C0"/>
                                  </a:solidFill>
                                  <a:latin typeface="Cambria Math"/>
                                  <a:ea typeface="微软雅黑" pitchFamily="34" charset="-122"/>
                                  <a:cs typeface="Times New Roman" pitchFamily="18" charset="0"/>
                                </a:rPr>
                                <m:t>𝟐</m:t>
                              </m:r>
                            </m:sup>
                          </m:sSup>
                        </m:e>
                      </m:nary>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3114787" y="2944297"/>
                <a:ext cx="2666371" cy="84722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854136" y="5437185"/>
                <a:ext cx="3892927" cy="484941"/>
              </a:xfrm>
              <a:prstGeom prst="rect">
                <a:avLst/>
              </a:prstGeom>
            </p:spPr>
            <p:txBody>
              <a:bodyPr wrap="square">
                <a:spAutoFit/>
              </a:bodyPr>
              <a:lstStyle/>
              <a:p>
                <a:r>
                  <a:rPr lang="zh-CN" altLang="en-US" b="1" kern="0" dirty="0">
                    <a:solidFill>
                      <a:srgbClr val="0070C0"/>
                    </a:solidFill>
                    <a:ea typeface="微软雅黑" pitchFamily="34" charset="-122"/>
                    <a:cs typeface="Times New Roman" pitchFamily="18" charset="0"/>
                  </a:rPr>
                  <a:t>其中</a:t>
                </a:r>
                <a14:m>
                  <m:oMath xmlns:m="http://schemas.openxmlformats.org/officeDocument/2006/math">
                    <m:r>
                      <a:rPr lang="en-US" altLang="zh-CN" i="1">
                        <a:latin typeface="Cambria Math"/>
                      </a:rPr>
                      <m:t>𝑢</m:t>
                    </m:r>
                  </m:oMath>
                </a14:m>
                <a:r>
                  <a:rPr lang="zh-CN" altLang="en-US" b="1" kern="0" dirty="0">
                    <a:solidFill>
                      <a:srgbClr val="0070C0"/>
                    </a:solidFill>
                    <a:ea typeface="微软雅黑" pitchFamily="34" charset="-122"/>
                    <a:cs typeface="Times New Roman" pitchFamily="18" charset="0"/>
                  </a:rPr>
                  <a:t>是样本均值，</a:t>
                </a:r>
                <a:r>
                  <a:rPr lang="en-US" altLang="zh-CN" dirty="0"/>
                  <a:t> </a:t>
                </a:r>
                <a14:m>
                  <m:oMath xmlns:m="http://schemas.openxmlformats.org/officeDocument/2006/math">
                    <m:r>
                      <a:rPr lang="en-US" altLang="zh-CN" b="1" i="1">
                        <a:latin typeface="Cambria Math"/>
                      </a:rPr>
                      <m:t>𝒖</m:t>
                    </m:r>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1</m:t>
                        </m:r>
                      </m:num>
                      <m:den>
                        <m:r>
                          <a:rPr lang="en-US" altLang="zh-CN" b="0" i="1" smtClean="0">
                            <a:latin typeface="Cambria Math"/>
                          </a:rPr>
                          <m:t>𝑛</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sSub>
                          <m:sSubPr>
                            <m:ctrlPr>
                              <a:rPr lang="en-US" altLang="zh-CN" b="0" i="1" smtClean="0">
                                <a:latin typeface="Cambria Math" panose="02040503050406030204" pitchFamily="18" charset="0"/>
                              </a:rPr>
                            </m:ctrlPr>
                          </m:sSubPr>
                          <m:e>
                            <m:r>
                              <a:rPr lang="en-US" altLang="zh-CN" b="1" i="1" smtClean="0">
                                <a:latin typeface="Cambria Math"/>
                              </a:rPr>
                              <m:t>𝒙</m:t>
                            </m:r>
                          </m:e>
                          <m:sub>
                            <m:r>
                              <a:rPr lang="en-US" altLang="zh-CN" b="0" i="1" smtClean="0">
                                <a:latin typeface="Cambria Math"/>
                              </a:rPr>
                              <m:t>𝑖</m:t>
                            </m:r>
                          </m:sub>
                        </m:sSub>
                      </m:e>
                    </m:nary>
                  </m:oMath>
                </a14:m>
                <a:endParaRPr lang="zh-CN" altLang="en-US" b="1" kern="0" dirty="0">
                  <a:solidFill>
                    <a:srgbClr val="0070C0"/>
                  </a:solidFill>
                  <a:ea typeface="微软雅黑" pitchFamily="34" charset="-122"/>
                  <a:cs typeface="Times New Roman"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2854135" y="4077888"/>
                <a:ext cx="3892927" cy="484941"/>
              </a:xfrm>
              <a:prstGeom prst="rect">
                <a:avLst/>
              </a:prstGeom>
              <a:blipFill rotWithShape="1">
                <a:blip r:embed="rId4"/>
                <a:stretch>
                  <a:fillRect l="-1252" t="-79747" b="-1316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2081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bwMode="auto">
          <a:xfrm>
            <a:off x="171451" y="1662317"/>
            <a:ext cx="2305051" cy="88623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数据</a:t>
            </a:r>
            <a:r>
              <a:rPr lang="zh-CN" altLang="en-US" sz="2000" b="1" kern="0" dirty="0">
                <a:solidFill>
                  <a:srgbClr val="0070C0"/>
                </a:solidFill>
                <a:latin typeface="Times New Roman" pitchFamily="18" charset="0"/>
                <a:ea typeface="微软雅黑" pitchFamily="34" charset="-122"/>
                <a:cs typeface="Times New Roman" pitchFamily="18" charset="0"/>
              </a:rPr>
              <a:t>样本</a:t>
            </a: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的协方差</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a:p>
            <a:pPr lvl="0" algn="ctr" fontAlgn="base">
              <a:spcBef>
                <a:spcPct val="0"/>
              </a:spcBef>
              <a:spcAft>
                <a:spcPct val="0"/>
              </a:spcAft>
              <a:defRPr/>
            </a:pPr>
            <a:r>
              <a:rPr lang="en-US" altLang="zh-CN" sz="2000" b="1" kern="0" dirty="0">
                <a:solidFill>
                  <a:srgbClr val="0070C0"/>
                </a:solidFill>
                <a:latin typeface="Times New Roman" pitchFamily="18" charset="0"/>
                <a:ea typeface="微软雅黑" pitchFamily="34" charset="-122"/>
                <a:cs typeface="Times New Roman" pitchFamily="18" charset="0"/>
              </a:rPr>
              <a:t>covariance</a:t>
            </a:r>
          </a:p>
        </p:txBody>
      </p:sp>
      <p:sp>
        <p:nvSpPr>
          <p:cNvPr id="10" name="标题 1"/>
          <p:cNvSpPr>
            <a:spLocks noGrp="1"/>
          </p:cNvSpPr>
          <p:nvPr>
            <p:ph type="title"/>
          </p:nvPr>
        </p:nvSpPr>
        <p:spPr>
          <a:xfrm>
            <a:off x="743443" y="219726"/>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若干概念</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方差与协方差</a:t>
            </a:r>
          </a:p>
        </p:txBody>
      </p:sp>
      <mc:AlternateContent xmlns:mc="http://schemas.openxmlformats.org/markup-compatibility/2006" xmlns:a14="http://schemas.microsoft.com/office/drawing/2010/main">
        <mc:Choice Requires="a14">
          <p:sp>
            <p:nvSpPr>
              <p:cNvPr id="3" name="矩形 2"/>
              <p:cNvSpPr/>
              <p:nvPr/>
            </p:nvSpPr>
            <p:spPr>
              <a:xfrm>
                <a:off x="2371726" y="1898696"/>
                <a:ext cx="6772275" cy="369332"/>
              </a:xfrm>
              <a:prstGeom prst="rect">
                <a:avLst/>
              </a:prstGeom>
            </p:spPr>
            <p:txBody>
              <a:bodyPr wrap="square">
                <a:spAutoFit/>
              </a:bodyPr>
              <a:lstStyle/>
              <a:p>
                <a:pPr algn="ctr" fontAlgn="base">
                  <a:spcBef>
                    <a:spcPct val="0"/>
                  </a:spcBef>
                  <a:spcAft>
                    <a:spcPct val="0"/>
                  </a:spcAft>
                  <a:defRPr/>
                </a:pPr>
                <a:r>
                  <a:rPr lang="zh-CN" altLang="en-US" b="1" kern="0" dirty="0">
                    <a:solidFill>
                      <a:srgbClr val="0070C0"/>
                    </a:solidFill>
                    <a:ea typeface="微软雅黑" pitchFamily="34" charset="-122"/>
                    <a:cs typeface="Times New Roman" pitchFamily="18" charset="0"/>
                  </a:rPr>
                  <a:t>假设有</a:t>
                </a:r>
                <a14:m>
                  <m:oMath xmlns:m="http://schemas.openxmlformats.org/officeDocument/2006/math">
                    <m:r>
                      <a:rPr lang="en-US" altLang="zh-CN" b="1" i="1" kern="0">
                        <a:solidFill>
                          <a:srgbClr val="0070C0"/>
                        </a:solidFill>
                        <a:latin typeface="Cambria Math"/>
                        <a:ea typeface="微软雅黑" pitchFamily="34" charset="-122"/>
                        <a:cs typeface="Times New Roman" pitchFamily="18" charset="0"/>
                      </a:rPr>
                      <m:t>𝒏</m:t>
                    </m:r>
                  </m:oMath>
                </a14:m>
                <a:r>
                  <a:rPr lang="zh-CN" altLang="en-US" b="1" kern="0" dirty="0">
                    <a:solidFill>
                      <a:srgbClr val="0070C0"/>
                    </a:solidFill>
                    <a:latin typeface="Times New Roman" pitchFamily="18" charset="0"/>
                    <a:ea typeface="微软雅黑" pitchFamily="34" charset="-122"/>
                    <a:cs typeface="Times New Roman" pitchFamily="18" charset="0"/>
                  </a:rPr>
                  <a:t>个两维变量数据，记为</a:t>
                </a:r>
                <a14:m>
                  <m:oMath xmlns:m="http://schemas.openxmlformats.org/officeDocument/2006/math">
                    <m:r>
                      <a:rPr lang="en-US" altLang="zh-CN" b="1" i="0" kern="0" smtClean="0">
                        <a:solidFill>
                          <a:srgbClr val="0070C0"/>
                        </a:solidFill>
                        <a:latin typeface="Cambria Math"/>
                        <a:ea typeface="微软雅黑" pitchFamily="34" charset="-122"/>
                        <a:cs typeface="Times New Roman" pitchFamily="18" charset="0"/>
                      </a:rPr>
                      <m:t>(</m:t>
                    </m:r>
                    <m:sSub>
                      <m:sSubPr>
                        <m:ctrlPr>
                          <a:rPr lang="en-US" altLang="zh-CN" b="1" i="1" kern="0" smtClean="0">
                            <a:solidFill>
                              <a:srgbClr val="0070C0"/>
                            </a:solidFill>
                            <a:latin typeface="Cambria Math" panose="02040503050406030204" pitchFamily="18" charset="0"/>
                            <a:ea typeface="微软雅黑" pitchFamily="34" charset="-122"/>
                            <a:cs typeface="Times New Roman" pitchFamily="18" charset="0"/>
                          </a:rPr>
                        </m:ctrlPr>
                      </m:sSubPr>
                      <m:e>
                        <m:r>
                          <a:rPr lang="en-US" altLang="zh-CN" b="1" i="1" kern="0" smtClean="0">
                            <a:solidFill>
                              <a:srgbClr val="0070C0"/>
                            </a:solidFill>
                            <a:latin typeface="Cambria Math"/>
                            <a:ea typeface="微软雅黑" pitchFamily="34" charset="-122"/>
                            <a:cs typeface="Times New Roman" pitchFamily="18" charset="0"/>
                          </a:rPr>
                          <m:t>𝑿</m:t>
                        </m:r>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𝒀</m:t>
                        </m:r>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𝒙</m:t>
                        </m:r>
                      </m:e>
                      <m:sub>
                        <m:r>
                          <a:rPr lang="en-US" altLang="zh-CN" b="1" i="1" kern="0" smtClean="0">
                            <a:solidFill>
                              <a:srgbClr val="0070C0"/>
                            </a:solidFill>
                            <a:latin typeface="Cambria Math"/>
                            <a:ea typeface="微软雅黑" pitchFamily="34" charset="-122"/>
                            <a:cs typeface="Times New Roman" pitchFamily="18" charset="0"/>
                          </a:rPr>
                          <m:t>𝒊</m:t>
                        </m:r>
                      </m:sub>
                    </m:sSub>
                    <m:r>
                      <a:rPr lang="en-US" altLang="zh-CN" b="1" i="1" kern="0" smtClean="0">
                        <a:solidFill>
                          <a:srgbClr val="0070C0"/>
                        </a:solidFill>
                        <a:latin typeface="Cambria Math"/>
                        <a:ea typeface="微软雅黑" pitchFamily="34" charset="-122"/>
                        <a:cs typeface="Times New Roman" pitchFamily="18" charset="0"/>
                      </a:rPr>
                      <m:t>,</m:t>
                    </m:r>
                    <m:sSub>
                      <m:sSubPr>
                        <m:ctrlPr>
                          <a:rPr lang="en-US" altLang="zh-CN" b="1" i="1" kern="0" smtClean="0">
                            <a:solidFill>
                              <a:srgbClr val="0070C0"/>
                            </a:solidFill>
                            <a:latin typeface="Cambria Math" panose="02040503050406030204" pitchFamily="18" charset="0"/>
                            <a:ea typeface="微软雅黑" pitchFamily="34" charset="-122"/>
                            <a:cs typeface="Times New Roman" pitchFamily="18" charset="0"/>
                          </a:rPr>
                        </m:ctrlPr>
                      </m:sSubPr>
                      <m:e>
                        <m:r>
                          <a:rPr lang="en-US" altLang="zh-CN" b="1" i="1" kern="0" smtClean="0">
                            <a:solidFill>
                              <a:srgbClr val="0070C0"/>
                            </a:solidFill>
                            <a:latin typeface="Cambria Math"/>
                            <a:ea typeface="微软雅黑" pitchFamily="34" charset="-122"/>
                            <a:cs typeface="Times New Roman" pitchFamily="18" charset="0"/>
                          </a:rPr>
                          <m:t>𝒚</m:t>
                        </m:r>
                      </m:e>
                      <m:sub>
                        <m:r>
                          <a:rPr lang="en-US" altLang="zh-CN" b="1" i="1" kern="0" smtClean="0">
                            <a:solidFill>
                              <a:srgbClr val="0070C0"/>
                            </a:solidFill>
                            <a:latin typeface="Cambria Math"/>
                            <a:ea typeface="微软雅黑" pitchFamily="34" charset="-122"/>
                            <a:cs typeface="Times New Roman" pitchFamily="18" charset="0"/>
                          </a:rPr>
                          <m:t>𝒊</m:t>
                        </m:r>
                      </m:sub>
                    </m:sSub>
                    <m:r>
                      <a:rPr lang="en-US" altLang="zh-CN" b="1" i="1" kern="0" smtClean="0">
                        <a:solidFill>
                          <a:srgbClr val="0070C0"/>
                        </a:solidFill>
                        <a:latin typeface="Cambria Math"/>
                        <a:ea typeface="微软雅黑" pitchFamily="34" charset="-122"/>
                        <a:cs typeface="Times New Roman" pitchFamily="18" charset="0"/>
                      </a:rPr>
                      <m:t>)}  (</m:t>
                    </m:r>
                    <m:r>
                      <a:rPr lang="en-US" altLang="zh-CN" b="1" i="1" kern="0">
                        <a:solidFill>
                          <a:srgbClr val="0070C0"/>
                        </a:solidFill>
                        <a:latin typeface="Cambria Math"/>
                        <a:ea typeface="微软雅黑" pitchFamily="34" charset="-122"/>
                        <a:cs typeface="Times New Roman" pitchFamily="18" charset="0"/>
                      </a:rPr>
                      <m:t>𝒊</m:t>
                    </m:r>
                    <m:r>
                      <a:rPr lang="en-US" altLang="zh-CN" b="1" i="1" kern="0">
                        <a:solidFill>
                          <a:srgbClr val="0070C0"/>
                        </a:solidFill>
                        <a:latin typeface="Cambria Math"/>
                        <a:ea typeface="微软雅黑" pitchFamily="34" charset="-122"/>
                        <a:cs typeface="Times New Roman" pitchFamily="18" charset="0"/>
                      </a:rPr>
                      <m:t>=</m:t>
                    </m:r>
                    <m:r>
                      <a:rPr lang="en-US" altLang="zh-CN" b="1" i="1" kern="0">
                        <a:solidFill>
                          <a:srgbClr val="0070C0"/>
                        </a:solidFill>
                        <a:latin typeface="Cambria Math"/>
                        <a:ea typeface="微软雅黑" pitchFamily="34" charset="-122"/>
                        <a:cs typeface="Times New Roman" pitchFamily="18" charset="0"/>
                      </a:rPr>
                      <m:t>𝟏</m:t>
                    </m:r>
                    <m:r>
                      <a:rPr lang="en-US" altLang="zh-CN" b="1" i="1" kern="0">
                        <a:solidFill>
                          <a:srgbClr val="0070C0"/>
                        </a:solidFill>
                        <a:latin typeface="Cambria Math"/>
                        <a:ea typeface="微软雅黑" pitchFamily="34" charset="-122"/>
                        <a:cs typeface="Times New Roman" pitchFamily="18" charset="0"/>
                      </a:rPr>
                      <m:t>,…,</m:t>
                    </m:r>
                    <m:r>
                      <a:rPr lang="en-US" altLang="zh-CN" b="1" i="1" kern="0">
                        <a:solidFill>
                          <a:srgbClr val="0070C0"/>
                        </a:solidFill>
                        <a:latin typeface="Cambria Math"/>
                        <a:ea typeface="微软雅黑" pitchFamily="34" charset="-122"/>
                        <a:cs typeface="Times New Roman" pitchFamily="18" charset="0"/>
                      </a:rPr>
                      <m:t>𝒏</m:t>
                    </m:r>
                    <m:r>
                      <a:rPr lang="en-US" altLang="zh-CN" b="1" i="1" kern="0" smtClean="0">
                        <a:solidFill>
                          <a:srgbClr val="0070C0"/>
                        </a:solidFill>
                        <a:latin typeface="Cambria Math"/>
                        <a:ea typeface="微软雅黑" pitchFamily="34" charset="-122"/>
                        <a:cs typeface="Times New Roman" pitchFamily="18" charset="0"/>
                      </a:rPr>
                      <m:t>)</m:t>
                    </m:r>
                  </m:oMath>
                </a14:m>
                <a:endParaRPr lang="en-US" altLang="zh-CN" b="1" kern="0" dirty="0">
                  <a:solidFill>
                    <a:srgbClr val="0070C0"/>
                  </a:solidFill>
                  <a:latin typeface="Times New Roman" pitchFamily="18" charset="0"/>
                  <a:ea typeface="微软雅黑" pitchFamily="34" charset="-122"/>
                  <a:cs typeface="Times New Roman"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371725" y="1424022"/>
                <a:ext cx="6772275" cy="369332"/>
              </a:xfrm>
              <a:prstGeom prst="rect">
                <a:avLst/>
              </a:prstGeom>
              <a:blipFill rotWithShape="1">
                <a:blip r:embed="rId2"/>
                <a:stretch>
                  <a:fillRect t="-8333" b="-26667"/>
                </a:stretch>
              </a:blipFill>
            </p:spPr>
            <p:txBody>
              <a:bodyPr/>
              <a:lstStyle/>
              <a:p>
                <a:r>
                  <a:rPr lang="zh-CN" altLang="en-US">
                    <a:noFill/>
                  </a:rPr>
                  <a:t> </a:t>
                </a:r>
              </a:p>
            </p:txBody>
          </p:sp>
        </mc:Fallback>
      </mc:AlternateContent>
      <p:sp>
        <p:nvSpPr>
          <p:cNvPr id="9" name="矩形 8"/>
          <p:cNvSpPr/>
          <p:nvPr/>
        </p:nvSpPr>
        <p:spPr>
          <a:xfrm>
            <a:off x="342901" y="2895481"/>
            <a:ext cx="8277224" cy="369332"/>
          </a:xfrm>
          <a:prstGeom prst="rect">
            <a:avLst/>
          </a:prstGeom>
        </p:spPr>
        <p:txBody>
          <a:bodyPr wrap="square">
            <a:spAutoFit/>
          </a:bodyPr>
          <a:lstStyle/>
          <a:p>
            <a:pPr marL="285750" indent="-285750">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衡量两个变量之间的相关度</a:t>
            </a:r>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p:cNvSpPr/>
              <p:nvPr/>
            </p:nvSpPr>
            <p:spPr>
              <a:xfrm>
                <a:off x="2219438" y="3646329"/>
                <a:ext cx="4315348" cy="847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0" kern="0" smtClean="0">
                          <a:solidFill>
                            <a:srgbClr val="0070C0"/>
                          </a:solidFill>
                          <a:latin typeface="Cambria Math"/>
                          <a:ea typeface="微软雅黑" pitchFamily="34" charset="-122"/>
                          <a:cs typeface="Times New Roman" pitchFamily="18" charset="0"/>
                        </a:rPr>
                        <m:t>𝐜𝐨𝐯</m:t>
                      </m:r>
                      <m:d>
                        <m:dPr>
                          <m:ctrlPr>
                            <a:rPr lang="en-US" altLang="zh-CN" b="1" i="1" kern="0" smtClean="0">
                              <a:solidFill>
                                <a:srgbClr val="0070C0"/>
                              </a:solidFill>
                              <a:latin typeface="Cambria Math" panose="02040503050406030204" pitchFamily="18" charset="0"/>
                              <a:ea typeface="微软雅黑" pitchFamily="34" charset="-122"/>
                              <a:cs typeface="Times New Roman" pitchFamily="18" charset="0"/>
                            </a:rPr>
                          </m:ctrlPr>
                        </m:dPr>
                        <m:e>
                          <m:r>
                            <a:rPr lang="en-US" altLang="zh-CN" b="1" i="0" kern="0" smtClean="0">
                              <a:solidFill>
                                <a:srgbClr val="0070C0"/>
                              </a:solidFill>
                              <a:latin typeface="Cambria Math"/>
                              <a:ea typeface="微软雅黑" pitchFamily="34" charset="-122"/>
                              <a:cs typeface="Times New Roman" pitchFamily="18" charset="0"/>
                            </a:rPr>
                            <m:t>𝐗</m:t>
                          </m:r>
                          <m:r>
                            <a:rPr lang="en-US" altLang="zh-CN" b="1" i="0" kern="0" smtClean="0">
                              <a:solidFill>
                                <a:srgbClr val="0070C0"/>
                              </a:solidFill>
                              <a:latin typeface="Cambria Math"/>
                              <a:ea typeface="微软雅黑" pitchFamily="34" charset="-122"/>
                              <a:cs typeface="Times New Roman" pitchFamily="18" charset="0"/>
                            </a:rPr>
                            <m:t>,</m:t>
                          </m:r>
                          <m:r>
                            <a:rPr lang="en-US" altLang="zh-CN" b="1" i="0" kern="0" smtClean="0">
                              <a:solidFill>
                                <a:srgbClr val="0070C0"/>
                              </a:solidFill>
                              <a:latin typeface="Cambria Math"/>
                              <a:ea typeface="微软雅黑" pitchFamily="34" charset="-122"/>
                              <a:cs typeface="Times New Roman" pitchFamily="18" charset="0"/>
                            </a:rPr>
                            <m:t>𝐘</m:t>
                          </m:r>
                        </m:e>
                      </m:d>
                      <m:r>
                        <a:rPr lang="en-US" altLang="zh-CN" b="1" i="0" kern="0" smtClean="0">
                          <a:solidFill>
                            <a:srgbClr val="0070C0"/>
                          </a:solidFill>
                          <a:latin typeface="Cambria Math"/>
                          <a:ea typeface="微软雅黑" pitchFamily="34" charset="-122"/>
                          <a:cs typeface="Times New Roman" pitchFamily="18" charset="0"/>
                        </a:rPr>
                        <m:t>=</m:t>
                      </m:r>
                      <m:f>
                        <m:fPr>
                          <m:ctrlPr>
                            <a:rPr lang="en-US" altLang="zh-CN" b="1" i="1" kern="0" smtClean="0">
                              <a:solidFill>
                                <a:srgbClr val="0070C0"/>
                              </a:solidFill>
                              <a:latin typeface="Cambria Math" panose="02040503050406030204" pitchFamily="18" charset="0"/>
                              <a:ea typeface="微软雅黑" pitchFamily="34" charset="-122"/>
                              <a:cs typeface="Times New Roman" pitchFamily="18" charset="0"/>
                            </a:rPr>
                          </m:ctrlPr>
                        </m:fPr>
                        <m:num>
                          <m:r>
                            <a:rPr lang="en-US" altLang="zh-CN" b="1" i="1" kern="0" smtClean="0">
                              <a:solidFill>
                                <a:srgbClr val="0070C0"/>
                              </a:solidFill>
                              <a:latin typeface="Cambria Math"/>
                              <a:ea typeface="微软雅黑" pitchFamily="34" charset="-122"/>
                              <a:cs typeface="Times New Roman" pitchFamily="18" charset="0"/>
                            </a:rPr>
                            <m:t>𝟏</m:t>
                          </m:r>
                        </m:num>
                        <m:den>
                          <m:r>
                            <a:rPr lang="en-US" altLang="zh-CN" b="1" i="1" kern="0" smtClean="0">
                              <a:solidFill>
                                <a:srgbClr val="0070C0"/>
                              </a:solidFill>
                              <a:latin typeface="Cambria Math"/>
                              <a:ea typeface="微软雅黑" pitchFamily="34" charset="-122"/>
                              <a:cs typeface="Times New Roman" pitchFamily="18" charset="0"/>
                            </a:rPr>
                            <m:t>𝒏</m:t>
                          </m:r>
                        </m:den>
                      </m:f>
                      <m:nary>
                        <m:naryPr>
                          <m:chr m:val="∑"/>
                          <m:ctrlPr>
                            <a:rPr lang="en-US" altLang="zh-CN" b="1" i="1" kern="0" smtClean="0">
                              <a:solidFill>
                                <a:srgbClr val="0070C0"/>
                              </a:solidFill>
                              <a:latin typeface="Cambria Math" panose="02040503050406030204" pitchFamily="18" charset="0"/>
                              <a:ea typeface="微软雅黑" pitchFamily="34" charset="-122"/>
                              <a:cs typeface="Times New Roman" pitchFamily="18" charset="0"/>
                            </a:rPr>
                          </m:ctrlPr>
                        </m:naryPr>
                        <m:sub>
                          <m:r>
                            <m:rPr>
                              <m:brk m:alnAt="23"/>
                            </m:rPr>
                            <a:rPr lang="en-US" altLang="zh-CN" b="1" i="1" kern="0" smtClean="0">
                              <a:solidFill>
                                <a:srgbClr val="0070C0"/>
                              </a:solidFill>
                              <a:latin typeface="Cambria Math"/>
                              <a:ea typeface="微软雅黑" pitchFamily="34" charset="-122"/>
                              <a:cs typeface="Times New Roman" pitchFamily="18" charset="0"/>
                            </a:rPr>
                            <m:t>𝒊</m:t>
                          </m:r>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𝟏</m:t>
                          </m:r>
                        </m:sub>
                        <m:sup>
                          <m:r>
                            <a:rPr lang="en-US" altLang="zh-CN" b="1" i="1" kern="0" smtClean="0">
                              <a:solidFill>
                                <a:srgbClr val="0070C0"/>
                              </a:solidFill>
                              <a:latin typeface="Cambria Math"/>
                              <a:ea typeface="微软雅黑" pitchFamily="34" charset="-122"/>
                              <a:cs typeface="Times New Roman" pitchFamily="18" charset="0"/>
                            </a:rPr>
                            <m:t>𝒏</m:t>
                          </m:r>
                        </m:sup>
                        <m:e>
                          <m:r>
                            <a:rPr lang="en-US" altLang="zh-CN" b="1" i="1" kern="0" smtClean="0">
                              <a:solidFill>
                                <a:srgbClr val="0070C0"/>
                              </a:solidFill>
                              <a:latin typeface="Cambria Math"/>
                              <a:ea typeface="微软雅黑" pitchFamily="34" charset="-122"/>
                              <a:cs typeface="Times New Roman" pitchFamily="18" charset="0"/>
                            </a:rPr>
                            <m:t>(</m:t>
                          </m:r>
                          <m:sSub>
                            <m:sSubPr>
                              <m:ctrlPr>
                                <a:rPr lang="en-US" altLang="zh-CN" b="1" i="1" kern="0" smtClean="0">
                                  <a:solidFill>
                                    <a:srgbClr val="0070C0"/>
                                  </a:solidFill>
                                  <a:latin typeface="Cambria Math" panose="02040503050406030204" pitchFamily="18" charset="0"/>
                                  <a:ea typeface="微软雅黑" pitchFamily="34" charset="-122"/>
                                  <a:cs typeface="Times New Roman" pitchFamily="18" charset="0"/>
                                </a:rPr>
                              </m:ctrlPr>
                            </m:sSubPr>
                            <m:e>
                              <m:r>
                                <a:rPr lang="en-US" altLang="zh-CN" b="1" i="1" kern="0" smtClean="0">
                                  <a:solidFill>
                                    <a:srgbClr val="0070C0"/>
                                  </a:solidFill>
                                  <a:latin typeface="Cambria Math"/>
                                  <a:ea typeface="微软雅黑" pitchFamily="34" charset="-122"/>
                                  <a:cs typeface="Times New Roman" pitchFamily="18" charset="0"/>
                                </a:rPr>
                                <m:t>𝒙</m:t>
                              </m:r>
                            </m:e>
                            <m:sub>
                              <m:r>
                                <a:rPr lang="en-US" altLang="zh-CN" b="1" i="1" kern="0" smtClean="0">
                                  <a:solidFill>
                                    <a:srgbClr val="0070C0"/>
                                  </a:solidFill>
                                  <a:latin typeface="Cambria Math"/>
                                  <a:ea typeface="微软雅黑" pitchFamily="34" charset="-122"/>
                                  <a:cs typeface="Times New Roman" pitchFamily="18" charset="0"/>
                                </a:rPr>
                                <m:t>𝒊</m:t>
                              </m:r>
                            </m:sub>
                          </m:sSub>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𝑬</m:t>
                          </m:r>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𝑿</m:t>
                          </m:r>
                          <m:r>
                            <a:rPr lang="en-US" altLang="zh-CN" b="1" i="1" kern="0" smtClean="0">
                              <a:solidFill>
                                <a:srgbClr val="0070C0"/>
                              </a:solidFill>
                              <a:latin typeface="Cambria Math"/>
                              <a:ea typeface="微软雅黑" pitchFamily="34" charset="-122"/>
                              <a:cs typeface="Times New Roman" pitchFamily="18" charset="0"/>
                            </a:rPr>
                            <m:t>))(</m:t>
                          </m:r>
                          <m:sSub>
                            <m:sSubPr>
                              <m:ctrlPr>
                                <a:rPr lang="en-US" altLang="zh-CN" b="1" i="1" kern="0" smtClean="0">
                                  <a:solidFill>
                                    <a:srgbClr val="0070C0"/>
                                  </a:solidFill>
                                  <a:latin typeface="Cambria Math" panose="02040503050406030204" pitchFamily="18" charset="0"/>
                                  <a:ea typeface="微软雅黑" pitchFamily="34" charset="-122"/>
                                  <a:cs typeface="Times New Roman" pitchFamily="18" charset="0"/>
                                </a:rPr>
                              </m:ctrlPr>
                            </m:sSubPr>
                            <m:e>
                              <m:r>
                                <a:rPr lang="en-US" altLang="zh-CN" b="1" i="1" kern="0" smtClean="0">
                                  <a:solidFill>
                                    <a:srgbClr val="0070C0"/>
                                  </a:solidFill>
                                  <a:latin typeface="Cambria Math"/>
                                  <a:ea typeface="微软雅黑" pitchFamily="34" charset="-122"/>
                                  <a:cs typeface="Times New Roman" pitchFamily="18" charset="0"/>
                                </a:rPr>
                                <m:t>𝒚</m:t>
                              </m:r>
                            </m:e>
                            <m:sub>
                              <m:r>
                                <a:rPr lang="en-US" altLang="zh-CN" b="1" i="1" kern="0" smtClean="0">
                                  <a:solidFill>
                                    <a:srgbClr val="0070C0"/>
                                  </a:solidFill>
                                  <a:latin typeface="Cambria Math"/>
                                  <a:ea typeface="微软雅黑" pitchFamily="34" charset="-122"/>
                                  <a:cs typeface="Times New Roman" pitchFamily="18" charset="0"/>
                                </a:rPr>
                                <m:t>𝒊</m:t>
                              </m:r>
                            </m:sub>
                          </m:sSub>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𝑬</m:t>
                          </m:r>
                          <m:d>
                            <m:dPr>
                              <m:ctrlPr>
                                <a:rPr lang="en-US" altLang="zh-CN" b="1" i="1" kern="0" smtClean="0">
                                  <a:solidFill>
                                    <a:srgbClr val="0070C0"/>
                                  </a:solidFill>
                                  <a:latin typeface="Cambria Math" panose="02040503050406030204" pitchFamily="18" charset="0"/>
                                  <a:ea typeface="微软雅黑" pitchFamily="34" charset="-122"/>
                                  <a:cs typeface="Times New Roman" pitchFamily="18" charset="0"/>
                                </a:rPr>
                              </m:ctrlPr>
                            </m:dPr>
                            <m:e>
                              <m:r>
                                <a:rPr lang="en-US" altLang="zh-CN" b="1" i="1" kern="0" smtClean="0">
                                  <a:solidFill>
                                    <a:srgbClr val="0070C0"/>
                                  </a:solidFill>
                                  <a:latin typeface="Cambria Math"/>
                                  <a:ea typeface="微软雅黑" pitchFamily="34" charset="-122"/>
                                  <a:cs typeface="Times New Roman" pitchFamily="18" charset="0"/>
                                </a:rPr>
                                <m:t>𝒀</m:t>
                              </m:r>
                            </m:e>
                          </m:d>
                          <m:r>
                            <a:rPr lang="en-US" altLang="zh-CN" b="1" i="1" kern="0" smtClean="0">
                              <a:solidFill>
                                <a:srgbClr val="0070C0"/>
                              </a:solidFill>
                              <a:latin typeface="Cambria Math"/>
                              <a:ea typeface="微软雅黑" pitchFamily="34" charset="-122"/>
                              <a:cs typeface="Times New Roman" pitchFamily="18" charset="0"/>
                            </a:rPr>
                            <m:t>)</m:t>
                          </m:r>
                        </m:e>
                      </m:nary>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219437" y="2734747"/>
                <a:ext cx="4310539" cy="84722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571626" y="4943509"/>
                <a:ext cx="6610349" cy="1038939"/>
              </a:xfrm>
              <a:prstGeom prst="rect">
                <a:avLst/>
              </a:prstGeom>
            </p:spPr>
            <p:txBody>
              <a:bodyPr wrap="square">
                <a:spAutoFit/>
              </a:bodyPr>
              <a:lstStyle/>
              <a:p>
                <a:r>
                  <a:rPr lang="zh-CN" altLang="en-US" b="1" kern="0" dirty="0">
                    <a:solidFill>
                      <a:srgbClr val="0070C0"/>
                    </a:solidFill>
                    <a:ea typeface="微软雅黑" pitchFamily="34" charset="-122"/>
                    <a:cs typeface="Times New Roman" pitchFamily="18" charset="0"/>
                  </a:rPr>
                  <a:t>其中</a:t>
                </a:r>
                <a14:m>
                  <m:oMath xmlns:m="http://schemas.openxmlformats.org/officeDocument/2006/math">
                    <m:r>
                      <a:rPr lang="en-US" altLang="zh-CN" b="1" i="1" kern="0">
                        <a:solidFill>
                          <a:srgbClr val="0070C0"/>
                        </a:solidFill>
                        <a:latin typeface="Cambria Math"/>
                        <a:ea typeface="微软雅黑" pitchFamily="34" charset="-122"/>
                        <a:cs typeface="Times New Roman" pitchFamily="18" charset="0"/>
                      </a:rPr>
                      <m:t>𝑬</m:t>
                    </m:r>
                    <m:r>
                      <a:rPr lang="en-US" altLang="zh-CN" b="1" i="1" kern="0">
                        <a:solidFill>
                          <a:srgbClr val="0070C0"/>
                        </a:solidFill>
                        <a:latin typeface="Cambria Math"/>
                        <a:ea typeface="微软雅黑" pitchFamily="34" charset="-122"/>
                        <a:cs typeface="Times New Roman" pitchFamily="18" charset="0"/>
                      </a:rPr>
                      <m:t>(</m:t>
                    </m:r>
                    <m:r>
                      <a:rPr lang="en-US" altLang="zh-CN" b="1" i="1" kern="0">
                        <a:solidFill>
                          <a:srgbClr val="0070C0"/>
                        </a:solidFill>
                        <a:latin typeface="Cambria Math"/>
                        <a:ea typeface="微软雅黑" pitchFamily="34" charset="-122"/>
                        <a:cs typeface="Times New Roman" pitchFamily="18" charset="0"/>
                      </a:rPr>
                      <m:t>𝑿</m:t>
                    </m:r>
                    <m:r>
                      <a:rPr lang="en-US" altLang="zh-CN" b="1" i="1" kern="0">
                        <a:solidFill>
                          <a:srgbClr val="0070C0"/>
                        </a:solidFill>
                        <a:latin typeface="Cambria Math"/>
                        <a:ea typeface="微软雅黑" pitchFamily="34" charset="-122"/>
                        <a:cs typeface="Times New Roman" pitchFamily="18" charset="0"/>
                      </a:rPr>
                      <m:t>)</m:t>
                    </m:r>
                  </m:oMath>
                </a14:m>
                <a:r>
                  <a:rPr lang="zh-CN" altLang="en-US" b="1" kern="0" dirty="0">
                    <a:solidFill>
                      <a:srgbClr val="0070C0"/>
                    </a:solidFill>
                    <a:ea typeface="微软雅黑" pitchFamily="34" charset="-122"/>
                    <a:cs typeface="Times New Roman" pitchFamily="18" charset="0"/>
                  </a:rPr>
                  <a:t>和</a:t>
                </a:r>
                <a14:m>
                  <m:oMath xmlns:m="http://schemas.openxmlformats.org/officeDocument/2006/math">
                    <m:r>
                      <a:rPr lang="en-US" altLang="zh-CN" b="1" i="1" kern="0">
                        <a:solidFill>
                          <a:srgbClr val="0070C0"/>
                        </a:solidFill>
                        <a:latin typeface="Cambria Math"/>
                        <a:ea typeface="微软雅黑" pitchFamily="34" charset="-122"/>
                        <a:cs typeface="Times New Roman" pitchFamily="18" charset="0"/>
                      </a:rPr>
                      <m:t>𝑬</m:t>
                    </m:r>
                    <m:d>
                      <m:dPr>
                        <m:ctrlPr>
                          <a:rPr lang="en-US" altLang="zh-CN" b="1" i="1" kern="0">
                            <a:solidFill>
                              <a:srgbClr val="0070C0"/>
                            </a:solidFill>
                            <a:latin typeface="Cambria Math" panose="02040503050406030204" pitchFamily="18" charset="0"/>
                            <a:ea typeface="微软雅黑" pitchFamily="34" charset="-122"/>
                            <a:cs typeface="Times New Roman" pitchFamily="18" charset="0"/>
                          </a:rPr>
                        </m:ctrlPr>
                      </m:dPr>
                      <m:e>
                        <m:r>
                          <a:rPr lang="en-US" altLang="zh-CN" b="1" i="1" kern="0">
                            <a:solidFill>
                              <a:srgbClr val="0070C0"/>
                            </a:solidFill>
                            <a:latin typeface="Cambria Math"/>
                            <a:ea typeface="微软雅黑" pitchFamily="34" charset="-122"/>
                            <a:cs typeface="Times New Roman" pitchFamily="18" charset="0"/>
                          </a:rPr>
                          <m:t>𝒀</m:t>
                        </m:r>
                      </m:e>
                    </m:d>
                  </m:oMath>
                </a14:m>
                <a:r>
                  <a:rPr lang="zh-CN" altLang="en-US" b="1" kern="0" dirty="0">
                    <a:solidFill>
                      <a:srgbClr val="0070C0"/>
                    </a:solidFill>
                    <a:ea typeface="微软雅黑" pitchFamily="34" charset="-122"/>
                    <a:cs typeface="Times New Roman" pitchFamily="18" charset="0"/>
                  </a:rPr>
                  <a:t>分别是</a:t>
                </a:r>
                <a14:m>
                  <m:oMath xmlns:m="http://schemas.openxmlformats.org/officeDocument/2006/math">
                    <m:r>
                      <a:rPr lang="en-US" altLang="zh-CN" b="1" i="1" kern="0">
                        <a:solidFill>
                          <a:srgbClr val="0070C0"/>
                        </a:solidFill>
                        <a:latin typeface="Cambria Math"/>
                        <a:ea typeface="微软雅黑" pitchFamily="34" charset="-122"/>
                        <a:cs typeface="Times New Roman" pitchFamily="18" charset="0"/>
                      </a:rPr>
                      <m:t>𝑿</m:t>
                    </m:r>
                  </m:oMath>
                </a14:m>
                <a:r>
                  <a:rPr lang="zh-CN" altLang="en-US" b="1" kern="0" dirty="0">
                    <a:solidFill>
                      <a:srgbClr val="0070C0"/>
                    </a:solidFill>
                    <a:ea typeface="微软雅黑" pitchFamily="34" charset="-122"/>
                    <a:cs typeface="Times New Roman" pitchFamily="18" charset="0"/>
                  </a:rPr>
                  <a:t>和</a:t>
                </a:r>
                <a14:m>
                  <m:oMath xmlns:m="http://schemas.openxmlformats.org/officeDocument/2006/math">
                    <m:r>
                      <a:rPr lang="en-US" altLang="zh-CN" b="1" i="1" kern="0">
                        <a:solidFill>
                          <a:srgbClr val="0070C0"/>
                        </a:solidFill>
                        <a:latin typeface="Cambria Math"/>
                        <a:ea typeface="微软雅黑" pitchFamily="34" charset="-122"/>
                        <a:cs typeface="Times New Roman" pitchFamily="18" charset="0"/>
                      </a:rPr>
                      <m:t>𝒀</m:t>
                    </m:r>
                  </m:oMath>
                </a14:m>
                <a:r>
                  <a:rPr lang="zh-CN" altLang="en-US" b="1" kern="0" dirty="0">
                    <a:solidFill>
                      <a:srgbClr val="0070C0"/>
                    </a:solidFill>
                    <a:ea typeface="微软雅黑" pitchFamily="34" charset="-122"/>
                    <a:cs typeface="Times New Roman" pitchFamily="18" charset="0"/>
                  </a:rPr>
                  <a:t>的样本均值</a:t>
                </a:r>
                <a:r>
                  <a:rPr lang="en-US" altLang="zh-CN" b="1" kern="0" dirty="0">
                    <a:solidFill>
                      <a:srgbClr val="0070C0"/>
                    </a:solidFill>
                    <a:ea typeface="微软雅黑" pitchFamily="34" charset="-122"/>
                    <a:cs typeface="Times New Roman" pitchFamily="18" charset="0"/>
                  </a:rPr>
                  <a:t>, </a:t>
                </a:r>
                <a:r>
                  <a:rPr lang="zh-CN" altLang="en-US" b="1" kern="0" dirty="0">
                    <a:solidFill>
                      <a:srgbClr val="0070C0"/>
                    </a:solidFill>
                    <a:ea typeface="微软雅黑" pitchFamily="34" charset="-122"/>
                    <a:cs typeface="Times New Roman" pitchFamily="18" charset="0"/>
                  </a:rPr>
                  <a:t>分别定义如下</a:t>
                </a:r>
                <a:r>
                  <a:rPr lang="en-US" altLang="zh-CN" dirty="0"/>
                  <a:t> </a:t>
                </a:r>
                <a14:m>
                  <m:oMath xmlns:m="http://schemas.openxmlformats.org/officeDocument/2006/math">
                    <m:r>
                      <a:rPr lang="en-US" altLang="zh-CN" b="0" i="0" dirty="0" smtClean="0">
                        <a:latin typeface="Cambria Math"/>
                      </a:rPr>
                      <m:t>      </m:t>
                    </m:r>
                  </m:oMath>
                </a14:m>
                <a:endParaRPr lang="en-US" altLang="zh-CN" b="0" i="0" dirty="0">
                  <a:latin typeface="Cambria Math"/>
                </a:endParaRPr>
              </a:p>
              <a:p>
                <a:r>
                  <a:rPr lang="en-US" altLang="zh-CN" dirty="0"/>
                  <a:t>                              </a:t>
                </a:r>
              </a:p>
              <a:p>
                <a:pPr algn="ctr"/>
                <a14:m>
                  <m:oMath xmlns:m="http://schemas.openxmlformats.org/officeDocument/2006/math">
                    <m:r>
                      <m:rPr>
                        <m:sty m:val="p"/>
                      </m:rPr>
                      <a:rPr lang="en-US" altLang="zh-CN" dirty="0">
                        <a:latin typeface="Cambria Math"/>
                      </a:rPr>
                      <m:t>E</m:t>
                    </m:r>
                    <m:d>
                      <m:dPr>
                        <m:ctrlPr>
                          <a:rPr lang="en-US" altLang="zh-CN" b="0" i="1" dirty="0" smtClean="0">
                            <a:latin typeface="Cambria Math" panose="02040503050406030204" pitchFamily="18" charset="0"/>
                          </a:rPr>
                        </m:ctrlPr>
                      </m:dPr>
                      <m:e>
                        <m:r>
                          <m:rPr>
                            <m:sty m:val="p"/>
                          </m:rPr>
                          <a:rPr lang="en-US" altLang="zh-CN" b="0" i="0" dirty="0" smtClean="0">
                            <a:latin typeface="Cambria Math"/>
                          </a:rPr>
                          <m:t>X</m:t>
                        </m:r>
                      </m:e>
                    </m:d>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1</m:t>
                        </m:r>
                      </m:num>
                      <m:den>
                        <m:r>
                          <a:rPr lang="en-US" altLang="zh-CN" b="0" i="1" smtClean="0">
                            <a:latin typeface="Cambria Math"/>
                          </a:rPr>
                          <m:t>𝑛</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sSub>
                          <m:sSubPr>
                            <m:ctrlPr>
                              <a:rPr lang="en-US" altLang="zh-CN" b="0"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e>
                    </m:nary>
                  </m:oMath>
                </a14:m>
                <a:r>
                  <a:rPr lang="en-US" altLang="zh-CN" kern="0" dirty="0">
                    <a:ea typeface="微软雅黑" pitchFamily="34" charset="-122"/>
                    <a:cs typeface="Times New Roman" pitchFamily="18" charset="0"/>
                  </a:rPr>
                  <a:t>,        </a:t>
                </a:r>
                <a14:m>
                  <m:oMath xmlns:m="http://schemas.openxmlformats.org/officeDocument/2006/math">
                    <m:r>
                      <m:rPr>
                        <m:sty m:val="p"/>
                      </m:rPr>
                      <a:rPr lang="en-US" altLang="zh-CN" dirty="0">
                        <a:latin typeface="Cambria Math"/>
                      </a:rPr>
                      <m:t>E</m:t>
                    </m:r>
                    <m:d>
                      <m:dPr>
                        <m:ctrlPr>
                          <a:rPr lang="en-US" altLang="zh-CN" i="1" dirty="0">
                            <a:latin typeface="Cambria Math" panose="02040503050406030204" pitchFamily="18" charset="0"/>
                          </a:rPr>
                        </m:ctrlPr>
                      </m:dPr>
                      <m:e>
                        <m:r>
                          <m:rPr>
                            <m:sty m:val="p"/>
                          </m:rPr>
                          <a:rPr lang="en-US" altLang="zh-CN" b="0" i="0" dirty="0" smtClean="0">
                            <a:latin typeface="Cambria Math"/>
                          </a:rPr>
                          <m:t>Y</m:t>
                        </m:r>
                      </m:e>
                    </m:d>
                    <m:r>
                      <a:rPr lang="en-US" altLang="zh-CN" i="1">
                        <a:latin typeface="Cambria Math"/>
                      </a:rPr>
                      <m:t>=</m:t>
                    </m:r>
                    <m:f>
                      <m:fPr>
                        <m:ctrlPr>
                          <a:rPr lang="en-US" altLang="zh-CN" i="1">
                            <a:latin typeface="Cambria Math" panose="02040503050406030204" pitchFamily="18" charset="0"/>
                          </a:rPr>
                        </m:ctrlPr>
                      </m:fPr>
                      <m:num>
                        <m:r>
                          <a:rPr lang="en-US" altLang="zh-CN" i="1">
                            <a:latin typeface="Cambria Math"/>
                          </a:rPr>
                          <m:t>1</m:t>
                        </m:r>
                      </m:num>
                      <m:den>
                        <m:r>
                          <a:rPr lang="en-US" altLang="zh-CN" i="1">
                            <a:latin typeface="Cambria Math"/>
                          </a:rPr>
                          <m:t>𝑛</m:t>
                        </m:r>
                      </m:den>
                    </m:f>
                    <m:nary>
                      <m:naryPr>
                        <m:chr m:val="∑"/>
                        <m:ctrlPr>
                          <a:rPr lang="en-US" altLang="zh-CN" i="1">
                            <a:latin typeface="Cambria Math" panose="02040503050406030204" pitchFamily="18" charset="0"/>
                          </a:rPr>
                        </m:ctrlPr>
                      </m:naryPr>
                      <m:sub>
                        <m:r>
                          <m:rPr>
                            <m:brk m:alnAt="23"/>
                          </m:rPr>
                          <a:rPr lang="en-US" altLang="zh-CN" i="1">
                            <a:latin typeface="Cambria Math"/>
                          </a:rPr>
                          <m:t>𝑖</m:t>
                        </m:r>
                        <m:r>
                          <a:rPr lang="en-US" altLang="zh-CN" i="1">
                            <a:latin typeface="Cambria Math"/>
                          </a:rPr>
                          <m:t>=1</m:t>
                        </m:r>
                      </m:sub>
                      <m:sup>
                        <m:r>
                          <a:rPr lang="en-US" altLang="zh-CN" i="1">
                            <a:latin typeface="Cambria Math"/>
                          </a:rPr>
                          <m:t>𝑛</m:t>
                        </m:r>
                      </m:sup>
                      <m:e>
                        <m:sSub>
                          <m:sSubPr>
                            <m:ctrlPr>
                              <a:rPr lang="en-US" altLang="zh-CN" i="1">
                                <a:latin typeface="Cambria Math" panose="02040503050406030204" pitchFamily="18" charset="0"/>
                              </a:rPr>
                            </m:ctrlPr>
                          </m:sSubPr>
                          <m:e>
                            <m:r>
                              <a:rPr lang="en-US" altLang="zh-CN" b="0" i="1" smtClean="0">
                                <a:latin typeface="Cambria Math"/>
                              </a:rPr>
                              <m:t>𝑦</m:t>
                            </m:r>
                          </m:e>
                          <m:sub>
                            <m:r>
                              <a:rPr lang="en-US" altLang="zh-CN" i="1">
                                <a:latin typeface="Cambria Math"/>
                              </a:rPr>
                              <m:t>𝑖</m:t>
                            </m:r>
                          </m:sub>
                        </m:sSub>
                      </m:e>
                    </m:nary>
                  </m:oMath>
                </a14:m>
                <a:endParaRPr lang="zh-CN" altLang="en-US" kern="0" dirty="0">
                  <a:ea typeface="微软雅黑" pitchFamily="34" charset="-122"/>
                  <a:cs typeface="Times New Roman"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1571625" y="3707631"/>
                <a:ext cx="6610349" cy="1038939"/>
              </a:xfrm>
              <a:prstGeom prst="rect">
                <a:avLst/>
              </a:prstGeom>
              <a:blipFill rotWithShape="1">
                <a:blip r:embed="rId4"/>
                <a:stretch>
                  <a:fillRect l="-830" t="-3509" b="-596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6523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679698" y="23074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协方差例子</a:t>
            </a:r>
          </a:p>
        </p:txBody>
      </p:sp>
      <mc:AlternateContent xmlns:mc="http://schemas.openxmlformats.org/markup-compatibility/2006" xmlns:a14="http://schemas.microsoft.com/office/drawing/2010/main">
        <mc:Choice Requires="a14">
          <p:sp>
            <p:nvSpPr>
              <p:cNvPr id="4" name="矩形 3"/>
              <p:cNvSpPr/>
              <p:nvPr/>
            </p:nvSpPr>
            <p:spPr>
              <a:xfrm>
                <a:off x="3422537" y="5942793"/>
                <a:ext cx="20079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kern="0" smtClean="0">
                          <a:solidFill>
                            <a:srgbClr val="0070C0"/>
                          </a:solidFill>
                          <a:latin typeface="Cambria Math"/>
                          <a:ea typeface="微软雅黑" pitchFamily="34" charset="-122"/>
                          <a:cs typeface="Times New Roman" pitchFamily="18" charset="0"/>
                        </a:rPr>
                        <m:t>𝑿</m:t>
                      </m:r>
                      <m:r>
                        <a:rPr lang="en-US" altLang="zh-CN" b="1" i="1" kern="0" smtClean="0">
                          <a:solidFill>
                            <a:srgbClr val="0070C0"/>
                          </a:solidFill>
                          <a:latin typeface="Cambria Math"/>
                          <a:ea typeface="微软雅黑" pitchFamily="34" charset="-122"/>
                          <a:cs typeface="Times New Roman" pitchFamily="18" charset="0"/>
                        </a:rPr>
                        <m:t>=</m:t>
                      </m:r>
                      <m:d>
                        <m:dPr>
                          <m:begChr m:val="{"/>
                          <m:endChr m:val="}"/>
                          <m:ctrlPr>
                            <a:rPr lang="en-US" altLang="zh-CN" b="1" i="1" kern="0" smtClean="0">
                              <a:solidFill>
                                <a:srgbClr val="0070C0"/>
                              </a:solidFill>
                              <a:latin typeface="Cambria Math" panose="02040503050406030204" pitchFamily="18" charset="0"/>
                              <a:ea typeface="微软雅黑" pitchFamily="34" charset="-122"/>
                              <a:cs typeface="Times New Roman" pitchFamily="18" charset="0"/>
                            </a:rPr>
                          </m:ctrlPr>
                        </m:dPr>
                        <m:e>
                          <m:sSub>
                            <m:sSubPr>
                              <m:ctrlPr>
                                <a:rPr lang="en-US" altLang="zh-CN" b="1" i="1" kern="0" smtClean="0">
                                  <a:solidFill>
                                    <a:srgbClr val="0070C0"/>
                                  </a:solidFill>
                                  <a:latin typeface="Cambria Math" panose="02040503050406030204" pitchFamily="18" charset="0"/>
                                  <a:ea typeface="微软雅黑" pitchFamily="34" charset="-122"/>
                                  <a:cs typeface="Times New Roman" pitchFamily="18" charset="0"/>
                                </a:rPr>
                              </m:ctrlPr>
                            </m:sSubPr>
                            <m:e>
                              <m:r>
                                <a:rPr lang="en-US" altLang="zh-CN" b="1" i="1" kern="0" smtClean="0">
                                  <a:solidFill>
                                    <a:srgbClr val="0070C0"/>
                                  </a:solidFill>
                                  <a:latin typeface="Cambria Math"/>
                                  <a:ea typeface="微软雅黑" pitchFamily="34" charset="-122"/>
                                  <a:cs typeface="Times New Roman" pitchFamily="18" charset="0"/>
                                </a:rPr>
                                <m:t>𝒙</m:t>
                              </m:r>
                            </m:e>
                            <m:sub>
                              <m:r>
                                <a:rPr lang="en-US" altLang="zh-CN" b="1" i="1" kern="0" smtClean="0">
                                  <a:solidFill>
                                    <a:srgbClr val="0070C0"/>
                                  </a:solidFill>
                                  <a:latin typeface="Cambria Math"/>
                                  <a:ea typeface="微软雅黑" pitchFamily="34" charset="-122"/>
                                  <a:cs typeface="Times New Roman" pitchFamily="18" charset="0"/>
                                </a:rPr>
                                <m:t>𝒊</m:t>
                              </m:r>
                            </m:sub>
                          </m:sSub>
                        </m:e>
                      </m:d>
                      <m:r>
                        <a:rPr lang="en-US" altLang="zh-CN" b="1" i="1" kern="0" smtClean="0">
                          <a:solidFill>
                            <a:srgbClr val="0070C0"/>
                          </a:solidFill>
                          <a:latin typeface="Cambria Math"/>
                          <a:ea typeface="微软雅黑" pitchFamily="34" charset="-122"/>
                          <a:cs typeface="Times New Roman" pitchFamily="18" charset="0"/>
                        </a:rPr>
                        <m:t>,</m:t>
                      </m:r>
                      <m:r>
                        <a:rPr lang="en-US" altLang="zh-CN" b="1" i="0" kern="0" smtClean="0">
                          <a:solidFill>
                            <a:srgbClr val="0070C0"/>
                          </a:solidFill>
                          <a:latin typeface="Cambria Math"/>
                          <a:ea typeface="微软雅黑" pitchFamily="34" charset="-122"/>
                          <a:cs typeface="Times New Roman" pitchFamily="18" charset="0"/>
                        </a:rPr>
                        <m:t>𝐘</m:t>
                      </m:r>
                      <m:r>
                        <a:rPr lang="en-US" altLang="zh-CN" b="1" i="0"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m:t>
                      </m:r>
                      <m:sSub>
                        <m:sSubPr>
                          <m:ctrlPr>
                            <a:rPr lang="en-US" altLang="zh-CN" b="1" i="1" kern="0">
                              <a:solidFill>
                                <a:srgbClr val="0070C0"/>
                              </a:solidFill>
                              <a:latin typeface="Cambria Math" panose="02040503050406030204" pitchFamily="18" charset="0"/>
                              <a:ea typeface="微软雅黑" pitchFamily="34" charset="-122"/>
                              <a:cs typeface="Times New Roman" pitchFamily="18" charset="0"/>
                            </a:rPr>
                          </m:ctrlPr>
                        </m:sSubPr>
                        <m:e>
                          <m:r>
                            <a:rPr lang="en-US" altLang="zh-CN" b="1" i="1" kern="0">
                              <a:solidFill>
                                <a:srgbClr val="0070C0"/>
                              </a:solidFill>
                              <a:latin typeface="Cambria Math"/>
                              <a:ea typeface="微软雅黑" pitchFamily="34" charset="-122"/>
                              <a:cs typeface="Times New Roman" pitchFamily="18" charset="0"/>
                            </a:rPr>
                            <m:t>𝒚</m:t>
                          </m:r>
                        </m:e>
                        <m:sub>
                          <m:r>
                            <a:rPr lang="en-US" altLang="zh-CN" b="1" i="1" kern="0">
                              <a:solidFill>
                                <a:srgbClr val="0070C0"/>
                              </a:solidFill>
                              <a:latin typeface="Cambria Math"/>
                              <a:ea typeface="微软雅黑" pitchFamily="34" charset="-122"/>
                              <a:cs typeface="Times New Roman" pitchFamily="18" charset="0"/>
                            </a:rPr>
                            <m:t>𝒊</m:t>
                          </m:r>
                        </m:sub>
                      </m:sSub>
                      <m:r>
                        <a:rPr lang="en-US" altLang="zh-CN" b="1" i="1" kern="0">
                          <a:solidFill>
                            <a:srgbClr val="0070C0"/>
                          </a:solidFill>
                          <a:latin typeface="Cambria Math"/>
                          <a:ea typeface="微软雅黑" pitchFamily="34" charset="-122"/>
                          <a:cs typeface="Times New Roman" pitchFamily="18" charset="0"/>
                        </a:rPr>
                        <m:t>}</m:t>
                      </m:r>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3422537" y="5942793"/>
                <a:ext cx="2007986" cy="369332"/>
              </a:xfrm>
              <a:prstGeom prst="rect">
                <a:avLst/>
              </a:prstGeom>
              <a:blipFill>
                <a:blip r:embed="rId3"/>
                <a:stretch>
                  <a:fillRect b="-1833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682F2C85-F4D1-4366-9A9A-7188E39A6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822501" y="-457372"/>
            <a:ext cx="3282083" cy="8141819"/>
          </a:xfrm>
          <a:prstGeom prst="rect">
            <a:avLst/>
          </a:prstGeom>
        </p:spPr>
      </p:pic>
      <p:sp>
        <p:nvSpPr>
          <p:cNvPr id="7" name="文本框 6">
            <a:extLst>
              <a:ext uri="{FF2B5EF4-FFF2-40B4-BE49-F238E27FC236}">
                <a16:creationId xmlns:a16="http://schemas.microsoft.com/office/drawing/2014/main" id="{719D2BDC-2A61-4F95-804C-F02B65BA3472}"/>
              </a:ext>
            </a:extLst>
          </p:cNvPr>
          <p:cNvSpPr txBox="1"/>
          <p:nvPr/>
        </p:nvSpPr>
        <p:spPr>
          <a:xfrm>
            <a:off x="319942" y="1516128"/>
            <a:ext cx="4801314" cy="369332"/>
          </a:xfrm>
          <a:prstGeom prst="rect">
            <a:avLst/>
          </a:prstGeom>
          <a:noFill/>
        </p:spPr>
        <p:txBody>
          <a:bodyPr wrap="none" rtlCol="0">
            <a:spAutoFit/>
          </a:bodyPr>
          <a:lstStyle/>
          <a:p>
            <a:r>
              <a:rPr lang="zh-CN" altLang="en-US" b="1" dirty="0">
                <a:ea typeface="+mj-ea"/>
              </a:rPr>
              <a:t>表</a:t>
            </a:r>
            <a:r>
              <a:rPr lang="en-US" altLang="zh-CN" b="1" dirty="0">
                <a:ea typeface="+mj-ea"/>
              </a:rPr>
              <a:t>5.1 </a:t>
            </a:r>
            <a:r>
              <a:rPr lang="zh-CN" altLang="en-US" b="1" dirty="0">
                <a:ea typeface="+mj-ea"/>
              </a:rPr>
              <a:t>方差与协方差的计算例子（无偏估计）</a:t>
            </a:r>
          </a:p>
        </p:txBody>
      </p:sp>
    </p:spTree>
    <p:extLst>
      <p:ext uri="{BB962C8B-B14F-4D97-AF65-F5344CB8AC3E}">
        <p14:creationId xmlns:p14="http://schemas.microsoft.com/office/powerpoint/2010/main" val="24107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590550" y="17565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协方差例子</a:t>
            </a:r>
          </a:p>
        </p:txBody>
      </p:sp>
      <mc:AlternateContent xmlns:mc="http://schemas.openxmlformats.org/markup-compatibility/2006" xmlns:a14="http://schemas.microsoft.com/office/drawing/2010/main">
        <mc:Choice Requires="a14">
          <p:sp>
            <p:nvSpPr>
              <p:cNvPr id="2" name="矩形 1"/>
              <p:cNvSpPr/>
              <p:nvPr/>
            </p:nvSpPr>
            <p:spPr>
              <a:xfrm>
                <a:off x="590550" y="1365647"/>
                <a:ext cx="8029575" cy="3688767"/>
              </a:xfrm>
              <a:prstGeom prst="rect">
                <a:avLst/>
              </a:prstGeom>
            </p:spPr>
            <p:txBody>
              <a:bodyPr wrap="square">
                <a:spAutoFit/>
              </a:bodyPr>
              <a:lstStyle/>
              <a:p>
                <a:pPr marL="285750" indent="-285750" algn="just">
                  <a:lnSpc>
                    <a:spcPct val="200000"/>
                  </a:lnSpc>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cs typeface="Times New Roman" panose="02020603050405020304" pitchFamily="18" charset="0"/>
                  </a:rPr>
                  <a:t>对于一组两维变量（如广告投入</a:t>
                </a:r>
                <a:r>
                  <a:rPr lang="en-US" altLang="zh-CN" sz="20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商品销售、天气状况</a:t>
                </a:r>
                <a:r>
                  <a:rPr lang="en-US" altLang="zh-CN" sz="20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旅游出行等），可通过计算它们之间的协方差值来判断这组数据给出的两维变量是否存在关联关系：</a:t>
                </a:r>
                <a:endParaRPr lang="en-US" altLang="zh-CN" sz="2000"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lgn="just">
                  <a:lnSpc>
                    <a:spcPct val="200000"/>
                  </a:lnSpc>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cs typeface="Times New Roman" panose="02020603050405020304" pitchFamily="18" charset="0"/>
                  </a:rPr>
                  <a:t>当协方差</a:t>
                </a:r>
                <a14:m>
                  <m:oMath xmlns:m="http://schemas.openxmlformats.org/officeDocument/2006/math">
                    <m:r>
                      <a:rPr lang="en-US" altLang="zh-CN" sz="2000" b="1" i="1" smtClean="0">
                        <a:latin typeface="Cambria Math"/>
                        <a:ea typeface="黑体" panose="02010609060101010101" pitchFamily="49" charset="-122"/>
                        <a:cs typeface="Times New Roman" panose="02020603050405020304" pitchFamily="18" charset="0"/>
                      </a:rPr>
                      <m:t>𝒄𝒐𝒗</m:t>
                    </m:r>
                    <m:d>
                      <m:dPr>
                        <m:ctrlP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b="1" i="1" smtClean="0">
                            <a:latin typeface="Cambria Math"/>
                            <a:ea typeface="黑体" panose="02010609060101010101" pitchFamily="49" charset="-122"/>
                            <a:cs typeface="Times New Roman" panose="02020603050405020304" pitchFamily="18" charset="0"/>
                          </a:rPr>
                          <m:t>𝑿</m:t>
                        </m:r>
                        <m:r>
                          <a:rPr lang="en-US" altLang="zh-CN" sz="2000" b="1" i="1" smtClean="0">
                            <a:latin typeface="Cambria Math"/>
                            <a:ea typeface="黑体" panose="02010609060101010101" pitchFamily="49" charset="-122"/>
                            <a:cs typeface="Times New Roman" panose="02020603050405020304" pitchFamily="18" charset="0"/>
                          </a:rPr>
                          <m:t>,</m:t>
                        </m:r>
                        <m:r>
                          <a:rPr lang="en-US" altLang="zh-CN" sz="2000" b="1" i="1" smtClean="0">
                            <a:latin typeface="Cambria Math"/>
                            <a:ea typeface="黑体" panose="02010609060101010101" pitchFamily="49" charset="-122"/>
                            <a:cs typeface="Times New Roman" panose="02020603050405020304" pitchFamily="18" charset="0"/>
                          </a:rPr>
                          <m:t>𝒀</m:t>
                        </m:r>
                      </m:e>
                    </m:d>
                    <m:r>
                      <a:rPr lang="en-US" altLang="zh-CN" sz="2000" b="1" i="1" smtClean="0">
                        <a:latin typeface="Cambria Math"/>
                        <a:ea typeface="Cambria Math"/>
                        <a:cs typeface="Times New Roman" panose="02020603050405020304" pitchFamily="18" charset="0"/>
                      </a:rPr>
                      <m:t>&gt;</m:t>
                    </m:r>
                    <m:r>
                      <a:rPr lang="en-US" altLang="zh-CN" sz="2000" b="1" i="1" smtClean="0">
                        <a:latin typeface="Cambria Math"/>
                        <a:ea typeface="Cambria Math"/>
                        <a:cs typeface="Times New Roman" panose="02020603050405020304" pitchFamily="18" charset="0"/>
                      </a:rPr>
                      <m:t>𝟎</m:t>
                    </m:r>
                  </m:oMath>
                </a14:m>
                <a:r>
                  <a:rPr lang="en-US" altLang="zh-CN" sz="20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时，称</a:t>
                </a:r>
                <a14:m>
                  <m:oMath xmlns:m="http://schemas.openxmlformats.org/officeDocument/2006/math">
                    <m:r>
                      <a:rPr lang="en-US" altLang="zh-CN" sz="2000" b="1" i="1" smtClean="0">
                        <a:latin typeface="Cambria Math"/>
                        <a:ea typeface="黑体" panose="02010609060101010101" pitchFamily="49" charset="-122"/>
                        <a:cs typeface="Times New Roman" panose="02020603050405020304" pitchFamily="18" charset="0"/>
                      </a:rPr>
                      <m:t>𝑿</m:t>
                    </m:r>
                    <m:r>
                      <a:rPr lang="en-US" altLang="zh-CN" sz="2000" b="1" i="1" smtClean="0">
                        <a:latin typeface="Cambria Math"/>
                        <a:ea typeface="黑体" panose="02010609060101010101" pitchFamily="49" charset="-122"/>
                        <a:cs typeface="Times New Roman" panose="02020603050405020304" pitchFamily="18" charset="0"/>
                      </a:rPr>
                      <m:t> </m:t>
                    </m:r>
                  </m:oMath>
                </a14:m>
                <a:r>
                  <a:rPr lang="zh-CN" altLang="en-US" sz="2000" b="1" dirty="0">
                    <a:latin typeface="楷体" panose="02010609060101010101" pitchFamily="49" charset="-122"/>
                    <a:ea typeface="楷体" panose="02010609060101010101" pitchFamily="49" charset="-122"/>
                    <a:cs typeface="Times New Roman" panose="02020603050405020304" pitchFamily="18" charset="0"/>
                  </a:rPr>
                  <a:t>与</a:t>
                </a:r>
                <a14:m>
                  <m:oMath xmlns:m="http://schemas.openxmlformats.org/officeDocument/2006/math">
                    <m:r>
                      <a:rPr lang="en-US" altLang="zh-CN" sz="2000" b="1" i="1" smtClean="0">
                        <a:latin typeface="Cambria Math"/>
                        <a:ea typeface="黑体" panose="02010609060101010101" pitchFamily="49" charset="-122"/>
                        <a:cs typeface="Times New Roman" panose="02020603050405020304" pitchFamily="18" charset="0"/>
                      </a:rPr>
                      <m:t>𝒀</m:t>
                    </m:r>
                    <m:r>
                      <a:rPr lang="en-US" altLang="zh-CN" sz="2000" b="1" i="1" smtClean="0">
                        <a:latin typeface="Cambria Math"/>
                        <a:ea typeface="黑体" panose="02010609060101010101" pitchFamily="49" charset="-122"/>
                        <a:cs typeface="Times New Roman" panose="02020603050405020304" pitchFamily="18" charset="0"/>
                      </a:rPr>
                      <m:t> </m:t>
                    </m:r>
                  </m:oMath>
                </a14:m>
                <a:r>
                  <a:rPr lang="zh-CN" altLang="en-US" sz="2000" b="1" dirty="0">
                    <a:latin typeface="楷体" panose="02010609060101010101" pitchFamily="49" charset="-122"/>
                    <a:ea typeface="楷体" panose="02010609060101010101" pitchFamily="49" charset="-122"/>
                    <a:cs typeface="Times New Roman" panose="02020603050405020304" pitchFamily="18" charset="0"/>
                  </a:rPr>
                  <a:t>正相关</a:t>
                </a:r>
                <a:endParaRPr lang="en-US" altLang="zh-CN" sz="2000"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lgn="just">
                  <a:lnSpc>
                    <a:spcPct val="200000"/>
                  </a:lnSpc>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cs typeface="Times New Roman" panose="02020603050405020304" pitchFamily="18" charset="0"/>
                  </a:rPr>
                  <a:t>当协方差</a:t>
                </a:r>
                <a14:m>
                  <m:oMath xmlns:m="http://schemas.openxmlformats.org/officeDocument/2006/math">
                    <m:r>
                      <a:rPr lang="en-US" altLang="zh-CN" sz="2000" b="1" i="1" smtClean="0">
                        <a:latin typeface="Cambria Math"/>
                        <a:ea typeface="黑体" panose="02010609060101010101" pitchFamily="49" charset="-122"/>
                        <a:cs typeface="Times New Roman" panose="02020603050405020304" pitchFamily="18" charset="0"/>
                      </a:rPr>
                      <m:t>𝒄𝒐𝒗</m:t>
                    </m:r>
                    <m:d>
                      <m:dPr>
                        <m:ctrlPr>
                          <a:rPr lang="en-US" altLang="zh-CN" sz="20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b="1" i="1" smtClean="0">
                            <a:latin typeface="Cambria Math"/>
                            <a:ea typeface="黑体" panose="02010609060101010101" pitchFamily="49" charset="-122"/>
                            <a:cs typeface="Times New Roman" panose="02020603050405020304" pitchFamily="18" charset="0"/>
                          </a:rPr>
                          <m:t>𝑿</m:t>
                        </m:r>
                        <m:r>
                          <a:rPr lang="en-US" altLang="zh-CN" sz="2000" b="1" i="1" smtClean="0">
                            <a:latin typeface="Cambria Math"/>
                            <a:ea typeface="黑体" panose="02010609060101010101" pitchFamily="49" charset="-122"/>
                            <a:cs typeface="Times New Roman" panose="02020603050405020304" pitchFamily="18" charset="0"/>
                          </a:rPr>
                          <m:t>,</m:t>
                        </m:r>
                        <m:r>
                          <a:rPr lang="en-US" altLang="zh-CN" sz="2000" b="1" i="1" smtClean="0">
                            <a:latin typeface="Cambria Math"/>
                            <a:ea typeface="黑体" panose="02010609060101010101" pitchFamily="49" charset="-122"/>
                            <a:cs typeface="Times New Roman" panose="02020603050405020304" pitchFamily="18" charset="0"/>
                          </a:rPr>
                          <m:t>𝒀</m:t>
                        </m:r>
                      </m:e>
                    </m:d>
                    <m:r>
                      <a:rPr lang="en-US" altLang="zh-CN" sz="2000" b="1" i="1" smtClean="0">
                        <a:latin typeface="Cambria Math"/>
                        <a:ea typeface="Cambria Math"/>
                        <a:cs typeface="Times New Roman" panose="02020603050405020304" pitchFamily="18" charset="0"/>
                      </a:rPr>
                      <m:t>&lt;</m:t>
                    </m:r>
                    <m:r>
                      <a:rPr lang="en-US" altLang="zh-CN" sz="2000" b="1" i="1" smtClean="0">
                        <a:latin typeface="Cambria Math"/>
                        <a:ea typeface="Cambria Math"/>
                        <a:cs typeface="Times New Roman" panose="02020603050405020304" pitchFamily="18" charset="0"/>
                      </a:rPr>
                      <m:t>𝟎</m:t>
                    </m:r>
                  </m:oMath>
                </a14:m>
                <a:r>
                  <a:rPr lang="en-US" altLang="zh-CN" sz="20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时，称</a:t>
                </a:r>
                <a14:m>
                  <m:oMath xmlns:m="http://schemas.openxmlformats.org/officeDocument/2006/math">
                    <m:r>
                      <a:rPr lang="en-US" altLang="zh-CN" sz="2000" b="1" i="1" smtClean="0">
                        <a:latin typeface="Cambria Math"/>
                        <a:ea typeface="黑体" panose="02010609060101010101" pitchFamily="49" charset="-122"/>
                        <a:cs typeface="Times New Roman" panose="02020603050405020304" pitchFamily="18" charset="0"/>
                      </a:rPr>
                      <m:t>𝑿</m:t>
                    </m:r>
                    <m:r>
                      <a:rPr lang="en-US" altLang="zh-CN" sz="2000" b="1" i="1" smtClean="0">
                        <a:latin typeface="Cambria Math"/>
                        <a:ea typeface="黑体" panose="02010609060101010101" pitchFamily="49" charset="-122"/>
                        <a:cs typeface="Times New Roman" panose="02020603050405020304" pitchFamily="18" charset="0"/>
                      </a:rPr>
                      <m:t> </m:t>
                    </m:r>
                  </m:oMath>
                </a14:m>
                <a:r>
                  <a:rPr lang="zh-CN" altLang="en-US" sz="2000" b="1" dirty="0">
                    <a:latin typeface="楷体" panose="02010609060101010101" pitchFamily="49" charset="-122"/>
                    <a:ea typeface="楷体" panose="02010609060101010101" pitchFamily="49" charset="-122"/>
                    <a:cs typeface="Times New Roman" panose="02020603050405020304" pitchFamily="18" charset="0"/>
                  </a:rPr>
                  <a:t>与</a:t>
                </a:r>
                <a14:m>
                  <m:oMath xmlns:m="http://schemas.openxmlformats.org/officeDocument/2006/math">
                    <m:r>
                      <a:rPr lang="en-US" altLang="zh-CN" sz="2000" b="1" i="1" smtClean="0">
                        <a:latin typeface="Cambria Math"/>
                        <a:ea typeface="黑体" panose="02010609060101010101" pitchFamily="49" charset="-122"/>
                        <a:cs typeface="Times New Roman" panose="02020603050405020304" pitchFamily="18" charset="0"/>
                      </a:rPr>
                      <m:t>𝒀</m:t>
                    </m:r>
                    <m:r>
                      <a:rPr lang="en-US" altLang="zh-CN" sz="2000" b="1" i="1" smtClean="0">
                        <a:latin typeface="Cambria Math"/>
                        <a:ea typeface="黑体" panose="02010609060101010101" pitchFamily="49" charset="-122"/>
                        <a:cs typeface="Times New Roman" panose="02020603050405020304" pitchFamily="18" charset="0"/>
                      </a:rPr>
                      <m:t> </m:t>
                    </m:r>
                  </m:oMath>
                </a14:m>
                <a:r>
                  <a:rPr lang="zh-CN" altLang="en-US" sz="2000" b="1" dirty="0">
                    <a:latin typeface="楷体" panose="02010609060101010101" pitchFamily="49" charset="-122"/>
                    <a:ea typeface="楷体" panose="02010609060101010101" pitchFamily="49" charset="-122"/>
                    <a:cs typeface="Times New Roman" panose="02020603050405020304" pitchFamily="18" charset="0"/>
                  </a:rPr>
                  <a:t>负相关</a:t>
                </a:r>
              </a:p>
              <a:p>
                <a:pPr marL="285750" indent="-285750" algn="just">
                  <a:lnSpc>
                    <a:spcPct val="200000"/>
                  </a:lnSpc>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cs typeface="Times New Roman" panose="02020603050405020304" pitchFamily="18" charset="0"/>
                  </a:rPr>
                  <a:t>当协方差</a:t>
                </a:r>
                <a14:m>
                  <m:oMath xmlns:m="http://schemas.openxmlformats.org/officeDocument/2006/math">
                    <m:r>
                      <a:rPr lang="en-US" altLang="zh-CN" sz="2000" b="1" i="1" smtClean="0">
                        <a:latin typeface="Cambria Math"/>
                        <a:ea typeface="黑体" panose="02010609060101010101" pitchFamily="49" charset="-122"/>
                        <a:cs typeface="Times New Roman" panose="02020603050405020304" pitchFamily="18" charset="0"/>
                      </a:rPr>
                      <m:t>𝒄𝒐𝒗</m:t>
                    </m:r>
                    <m:d>
                      <m:dPr>
                        <m:ctrlPr>
                          <a:rPr lang="en-US" altLang="zh-CN" sz="20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b="1" i="1" smtClean="0">
                            <a:latin typeface="Cambria Math"/>
                            <a:ea typeface="黑体" panose="02010609060101010101" pitchFamily="49" charset="-122"/>
                            <a:cs typeface="Times New Roman" panose="02020603050405020304" pitchFamily="18" charset="0"/>
                          </a:rPr>
                          <m:t>𝑿</m:t>
                        </m:r>
                        <m:r>
                          <a:rPr lang="en-US" altLang="zh-CN" sz="2000" b="1" i="1" smtClean="0">
                            <a:latin typeface="Cambria Math"/>
                            <a:ea typeface="黑体" panose="02010609060101010101" pitchFamily="49" charset="-122"/>
                            <a:cs typeface="Times New Roman" panose="02020603050405020304" pitchFamily="18" charset="0"/>
                          </a:rPr>
                          <m:t>,</m:t>
                        </m:r>
                        <m:r>
                          <a:rPr lang="en-US" altLang="zh-CN" sz="2000" b="1" i="1" smtClean="0">
                            <a:latin typeface="Cambria Math"/>
                            <a:ea typeface="黑体" panose="02010609060101010101" pitchFamily="49" charset="-122"/>
                            <a:cs typeface="Times New Roman" panose="02020603050405020304" pitchFamily="18" charset="0"/>
                          </a:rPr>
                          <m:t>𝒀</m:t>
                        </m:r>
                      </m:e>
                    </m:d>
                    <m:r>
                      <a:rPr lang="en-US" altLang="zh-CN" sz="2000" b="1" i="1" smtClean="0">
                        <a:latin typeface="Cambria Math"/>
                        <a:ea typeface="Cambria Math"/>
                        <a:cs typeface="Times New Roman" panose="02020603050405020304" pitchFamily="18" charset="0"/>
                      </a:rPr>
                      <m:t>=</m:t>
                    </m:r>
                    <m:r>
                      <a:rPr lang="en-US" altLang="zh-CN" sz="2000" b="1" i="1" smtClean="0">
                        <a:latin typeface="Cambria Math"/>
                        <a:ea typeface="Cambria Math"/>
                        <a:cs typeface="Times New Roman" panose="02020603050405020304" pitchFamily="18" charset="0"/>
                      </a:rPr>
                      <m:t>𝟎</m:t>
                    </m:r>
                  </m:oMath>
                </a14:m>
                <a:r>
                  <a:rPr lang="en-US" altLang="zh-CN" sz="2000" b="1" dirty="0">
                    <a:latin typeface="楷体" panose="02010609060101010101" pitchFamily="49" charset="-122"/>
                    <a:ea typeface="楷体" panose="02010609060101010101" pitchFamily="49" charset="-122"/>
                    <a:cs typeface="Times New Roman" panose="02020603050405020304" pitchFamily="18" charset="0"/>
                  </a:rPr>
                  <a:t> </a:t>
                </a:r>
                <a:r>
                  <a:rPr lang="zh-CN" altLang="en-US" sz="2000" b="1" dirty="0">
                    <a:latin typeface="楷体" panose="02010609060101010101" pitchFamily="49" charset="-122"/>
                    <a:ea typeface="楷体" panose="02010609060101010101" pitchFamily="49" charset="-122"/>
                    <a:cs typeface="Times New Roman" panose="02020603050405020304" pitchFamily="18" charset="0"/>
                  </a:rPr>
                  <a:t>时，称</a:t>
                </a:r>
                <a14:m>
                  <m:oMath xmlns:m="http://schemas.openxmlformats.org/officeDocument/2006/math">
                    <m:r>
                      <a:rPr lang="en-US" altLang="zh-CN" sz="2000" b="1" i="1" smtClean="0">
                        <a:latin typeface="Cambria Math"/>
                        <a:ea typeface="黑体" panose="02010609060101010101" pitchFamily="49" charset="-122"/>
                        <a:cs typeface="Times New Roman" panose="02020603050405020304" pitchFamily="18" charset="0"/>
                      </a:rPr>
                      <m:t>𝑿</m:t>
                    </m:r>
                    <m:r>
                      <a:rPr lang="en-US" altLang="zh-CN" sz="2000" b="1" i="1" smtClean="0">
                        <a:latin typeface="Cambria Math"/>
                        <a:ea typeface="黑体" panose="02010609060101010101" pitchFamily="49" charset="-122"/>
                        <a:cs typeface="Times New Roman" panose="02020603050405020304" pitchFamily="18" charset="0"/>
                      </a:rPr>
                      <m:t> </m:t>
                    </m:r>
                  </m:oMath>
                </a14:m>
                <a:r>
                  <a:rPr lang="zh-CN" altLang="en-US" sz="2000" b="1" dirty="0">
                    <a:latin typeface="楷体" panose="02010609060101010101" pitchFamily="49" charset="-122"/>
                    <a:ea typeface="楷体" panose="02010609060101010101" pitchFamily="49" charset="-122"/>
                    <a:cs typeface="Times New Roman" panose="02020603050405020304" pitchFamily="18" charset="0"/>
                  </a:rPr>
                  <a:t>与</a:t>
                </a:r>
                <a14:m>
                  <m:oMath xmlns:m="http://schemas.openxmlformats.org/officeDocument/2006/math">
                    <m:r>
                      <a:rPr lang="en-US" altLang="zh-CN" sz="2000" b="1" i="1" smtClean="0">
                        <a:latin typeface="Cambria Math"/>
                        <a:ea typeface="黑体" panose="02010609060101010101" pitchFamily="49" charset="-122"/>
                        <a:cs typeface="Times New Roman" panose="02020603050405020304" pitchFamily="18" charset="0"/>
                      </a:rPr>
                      <m:t>𝒀</m:t>
                    </m:r>
                    <m:r>
                      <a:rPr lang="en-US" altLang="zh-CN" sz="2000" b="1" i="1" smtClean="0">
                        <a:latin typeface="Cambria Math"/>
                        <a:ea typeface="黑体" panose="02010609060101010101" pitchFamily="49" charset="-122"/>
                        <a:cs typeface="Times New Roman" panose="02020603050405020304" pitchFamily="18" charset="0"/>
                      </a:rPr>
                      <m:t> </m:t>
                    </m:r>
                  </m:oMath>
                </a14:m>
                <a:r>
                  <a:rPr lang="zh-CN" altLang="en-US" sz="2000" b="1" dirty="0">
                    <a:latin typeface="楷体" panose="02010609060101010101" pitchFamily="49" charset="-122"/>
                    <a:ea typeface="楷体" panose="02010609060101010101" pitchFamily="49" charset="-122"/>
                    <a:cs typeface="Times New Roman" panose="02020603050405020304" pitchFamily="18" charset="0"/>
                  </a:rPr>
                  <a:t>不相关（线性意义下）</a:t>
                </a:r>
              </a:p>
            </p:txBody>
          </p:sp>
        </mc:Choice>
        <mc:Fallback xmlns="">
          <p:sp>
            <p:nvSpPr>
              <p:cNvPr id="2" name="矩形 1"/>
              <p:cNvSpPr>
                <a:spLocks noRot="1" noChangeAspect="1" noMove="1" noResize="1" noEditPoints="1" noAdjustHandles="1" noChangeArrowheads="1" noChangeShapeType="1" noTextEdit="1"/>
              </p:cNvSpPr>
              <p:nvPr/>
            </p:nvSpPr>
            <p:spPr>
              <a:xfrm>
                <a:off x="590550" y="1365647"/>
                <a:ext cx="8029575" cy="3688767"/>
              </a:xfrm>
              <a:prstGeom prst="rect">
                <a:avLst/>
              </a:prstGeom>
              <a:blipFill>
                <a:blip r:embed="rId2"/>
                <a:stretch>
                  <a:fillRect l="-683" r="-759" b="-18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4468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712748" y="186676"/>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从协方差到相关系数</a:t>
            </a:r>
          </a:p>
        </p:txBody>
      </p:sp>
      <p:sp>
        <p:nvSpPr>
          <p:cNvPr id="3" name="矩形 2"/>
          <p:cNvSpPr/>
          <p:nvPr/>
        </p:nvSpPr>
        <p:spPr>
          <a:xfrm>
            <a:off x="209550" y="1021715"/>
            <a:ext cx="8382000" cy="584775"/>
          </a:xfrm>
          <a:prstGeom prst="rect">
            <a:avLst/>
          </a:prstGeom>
        </p:spPr>
        <p:txBody>
          <a:bodyPr wrap="square">
            <a:spAutoFit/>
          </a:bodyPr>
          <a:lstStyle/>
          <a:p>
            <a:pPr algn="just"/>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我们可通过皮尔逊相关系数（</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Pearson Correlation coefficient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）将两组变量之间的关联度规整到一定的取值范围内。皮尔逊相关系数定义如下：</a:t>
            </a:r>
          </a:p>
        </p:txBody>
      </p:sp>
      <mc:AlternateContent xmlns:mc="http://schemas.openxmlformats.org/markup-compatibility/2006" xmlns:a14="http://schemas.microsoft.com/office/drawing/2010/main">
        <mc:Choice Requires="a14">
          <p:sp>
            <p:nvSpPr>
              <p:cNvPr id="7" name="矩形 6"/>
              <p:cNvSpPr/>
              <p:nvPr/>
            </p:nvSpPr>
            <p:spPr>
              <a:xfrm>
                <a:off x="2604289" y="1721564"/>
                <a:ext cx="3592522" cy="593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b="1" i="0" kern="0" smtClean="0">
                          <a:solidFill>
                            <a:srgbClr val="0070C0"/>
                          </a:solidFill>
                          <a:latin typeface="Cambria Math"/>
                          <a:ea typeface="微软雅黑" pitchFamily="34" charset="-122"/>
                          <a:cs typeface="Times New Roman" pitchFamily="18" charset="0"/>
                        </a:rPr>
                        <m:t>𝐜𝐨𝐫𝐫</m:t>
                      </m:r>
                      <m:d>
                        <m:dPr>
                          <m:ctrlPr>
                            <a:rPr lang="en-US" altLang="zh-CN" sz="1400" b="1" i="1" kern="0" smtClean="0">
                              <a:solidFill>
                                <a:srgbClr val="0070C0"/>
                              </a:solidFill>
                              <a:latin typeface="Cambria Math" panose="02040503050406030204" pitchFamily="18" charset="0"/>
                              <a:ea typeface="微软雅黑" pitchFamily="34" charset="-122"/>
                              <a:cs typeface="Times New Roman" pitchFamily="18" charset="0"/>
                            </a:rPr>
                          </m:ctrlPr>
                        </m:dPr>
                        <m:e>
                          <m:r>
                            <a:rPr lang="en-US" altLang="zh-CN" sz="1400" b="1" i="0" kern="0" smtClean="0">
                              <a:solidFill>
                                <a:srgbClr val="0070C0"/>
                              </a:solidFill>
                              <a:latin typeface="Cambria Math"/>
                              <a:ea typeface="微软雅黑" pitchFamily="34" charset="-122"/>
                              <a:cs typeface="Times New Roman" pitchFamily="18" charset="0"/>
                            </a:rPr>
                            <m:t>𝐗</m:t>
                          </m:r>
                          <m:r>
                            <a:rPr lang="en-US" altLang="zh-CN" sz="1400" b="1" i="0" kern="0" smtClean="0">
                              <a:solidFill>
                                <a:srgbClr val="0070C0"/>
                              </a:solidFill>
                              <a:latin typeface="Cambria Math"/>
                              <a:ea typeface="微软雅黑" pitchFamily="34" charset="-122"/>
                              <a:cs typeface="Times New Roman" pitchFamily="18" charset="0"/>
                            </a:rPr>
                            <m:t>,</m:t>
                          </m:r>
                          <m:r>
                            <a:rPr lang="en-US" altLang="zh-CN" sz="1400" b="1" i="0" kern="0" smtClean="0">
                              <a:solidFill>
                                <a:srgbClr val="0070C0"/>
                              </a:solidFill>
                              <a:latin typeface="Cambria Math"/>
                              <a:ea typeface="微软雅黑" pitchFamily="34" charset="-122"/>
                              <a:cs typeface="Times New Roman" pitchFamily="18" charset="0"/>
                            </a:rPr>
                            <m:t>𝐘</m:t>
                          </m:r>
                        </m:e>
                      </m:d>
                      <m:r>
                        <a:rPr lang="en-US" altLang="zh-CN" sz="1400" b="1" i="0" kern="0" smtClean="0">
                          <a:solidFill>
                            <a:srgbClr val="0070C0"/>
                          </a:solidFill>
                          <a:latin typeface="Cambria Math"/>
                          <a:ea typeface="微软雅黑" pitchFamily="34" charset="-122"/>
                          <a:cs typeface="Times New Roman" pitchFamily="18" charset="0"/>
                        </a:rPr>
                        <m:t>=</m:t>
                      </m:r>
                      <m:f>
                        <m:fPr>
                          <m:ctrlPr>
                            <a:rPr lang="en-US" altLang="zh-CN" sz="1400" b="1" i="1" kern="0" smtClean="0">
                              <a:solidFill>
                                <a:srgbClr val="0070C0"/>
                              </a:solidFill>
                              <a:latin typeface="Cambria Math" panose="02040503050406030204" pitchFamily="18" charset="0"/>
                              <a:ea typeface="微软雅黑" pitchFamily="34" charset="-122"/>
                              <a:cs typeface="Times New Roman" pitchFamily="18" charset="0"/>
                            </a:rPr>
                          </m:ctrlPr>
                        </m:fPr>
                        <m:num>
                          <m:r>
                            <a:rPr lang="en-US" altLang="zh-CN" sz="1400" b="1" i="1" kern="0" smtClean="0">
                              <a:solidFill>
                                <a:srgbClr val="0070C0"/>
                              </a:solidFill>
                              <a:latin typeface="Cambria Math"/>
                              <a:ea typeface="微软雅黑" pitchFamily="34" charset="-122"/>
                              <a:cs typeface="Times New Roman" pitchFamily="18" charset="0"/>
                            </a:rPr>
                            <m:t>𝑪𝒐𝒗</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𝑿</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𝒀</m:t>
                          </m:r>
                          <m:r>
                            <a:rPr lang="en-US" altLang="zh-CN" sz="1400" b="1" i="1" kern="0" smtClean="0">
                              <a:solidFill>
                                <a:srgbClr val="0070C0"/>
                              </a:solidFill>
                              <a:latin typeface="Cambria Math"/>
                              <a:ea typeface="微软雅黑" pitchFamily="34" charset="-122"/>
                              <a:cs typeface="Times New Roman" pitchFamily="18" charset="0"/>
                            </a:rPr>
                            <m:t>)</m:t>
                          </m:r>
                        </m:num>
                        <m:den>
                          <m:rad>
                            <m:radPr>
                              <m:degHide m:val="on"/>
                              <m:ctrlPr>
                                <a:rPr lang="en-US" altLang="zh-CN" sz="1400" b="1" i="1" kern="0" smtClean="0">
                                  <a:solidFill>
                                    <a:srgbClr val="0070C0"/>
                                  </a:solidFill>
                                  <a:latin typeface="Cambria Math" panose="02040503050406030204" pitchFamily="18" charset="0"/>
                                  <a:ea typeface="微软雅黑" pitchFamily="34" charset="-122"/>
                                  <a:cs typeface="Times New Roman" pitchFamily="18" charset="0"/>
                                </a:rPr>
                              </m:ctrlPr>
                            </m:radPr>
                            <m:deg/>
                            <m:e>
                              <m:r>
                                <a:rPr lang="en-US" altLang="zh-CN" sz="1400" b="1" i="1" kern="0" smtClean="0">
                                  <a:solidFill>
                                    <a:srgbClr val="0070C0"/>
                                  </a:solidFill>
                                  <a:latin typeface="Cambria Math"/>
                                  <a:ea typeface="微软雅黑" pitchFamily="34" charset="-122"/>
                                  <a:cs typeface="Times New Roman" pitchFamily="18" charset="0"/>
                                </a:rPr>
                                <m:t>𝑽𝒂𝒓</m:t>
                              </m:r>
                              <m:d>
                                <m:dPr>
                                  <m:ctrlPr>
                                    <a:rPr lang="en-US" altLang="zh-CN" sz="1400" b="1" i="1" kern="0" smtClean="0">
                                      <a:solidFill>
                                        <a:srgbClr val="0070C0"/>
                                      </a:solidFill>
                                      <a:latin typeface="Cambria Math" panose="02040503050406030204" pitchFamily="18" charset="0"/>
                                      <a:ea typeface="微软雅黑" pitchFamily="34" charset="-122"/>
                                      <a:cs typeface="Times New Roman" pitchFamily="18" charset="0"/>
                                    </a:rPr>
                                  </m:ctrlPr>
                                </m:dPr>
                                <m:e>
                                  <m:r>
                                    <a:rPr lang="en-US" altLang="zh-CN" sz="1400" b="1" i="1" kern="0" smtClean="0">
                                      <a:solidFill>
                                        <a:srgbClr val="0070C0"/>
                                      </a:solidFill>
                                      <a:latin typeface="Cambria Math"/>
                                      <a:ea typeface="微软雅黑" pitchFamily="34" charset="-122"/>
                                      <a:cs typeface="Times New Roman" pitchFamily="18" charset="0"/>
                                    </a:rPr>
                                    <m:t>𝑿</m:t>
                                  </m:r>
                                </m:e>
                              </m:d>
                              <m:r>
                                <a:rPr lang="en-US" altLang="zh-CN" sz="1400" b="1" i="1" kern="0" smtClean="0">
                                  <a:solidFill>
                                    <a:srgbClr val="0070C0"/>
                                  </a:solidFill>
                                  <a:latin typeface="Cambria Math"/>
                                  <a:ea typeface="微软雅黑" pitchFamily="34" charset="-122"/>
                                  <a:cs typeface="Times New Roman" pitchFamily="18" charset="0"/>
                                </a:rPr>
                                <m:t>𝑽𝒂𝒓</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𝒀</m:t>
                              </m:r>
                              <m:r>
                                <a:rPr lang="en-US" altLang="zh-CN" sz="1400" b="1" i="1" kern="0" smtClean="0">
                                  <a:solidFill>
                                    <a:srgbClr val="0070C0"/>
                                  </a:solidFill>
                                  <a:latin typeface="Cambria Math"/>
                                  <a:ea typeface="微软雅黑" pitchFamily="34" charset="-122"/>
                                  <a:cs typeface="Times New Roman" pitchFamily="18" charset="0"/>
                                </a:rPr>
                                <m:t>)</m:t>
                              </m:r>
                            </m:e>
                          </m:rad>
                        </m:den>
                      </m:f>
                      <m:r>
                        <a:rPr lang="en-US" altLang="zh-CN" sz="1400" b="1" i="1" kern="0" smtClean="0">
                          <a:solidFill>
                            <a:srgbClr val="0070C0"/>
                          </a:solidFill>
                          <a:latin typeface="Cambria Math"/>
                          <a:ea typeface="微软雅黑" pitchFamily="34" charset="-122"/>
                          <a:cs typeface="Times New Roman" pitchFamily="18" charset="0"/>
                        </a:rPr>
                        <m:t>=</m:t>
                      </m:r>
                      <m:f>
                        <m:f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fPr>
                        <m:num>
                          <m:r>
                            <a:rPr lang="en-US" altLang="zh-CN" sz="1400" b="1" i="1" kern="0">
                              <a:solidFill>
                                <a:srgbClr val="0070C0"/>
                              </a:solidFill>
                              <a:latin typeface="Cambria Math"/>
                              <a:ea typeface="微软雅黑" pitchFamily="34" charset="-122"/>
                              <a:cs typeface="Times New Roman" pitchFamily="18" charset="0"/>
                            </a:rPr>
                            <m:t>𝑪𝒐𝒗</m:t>
                          </m:r>
                          <m:r>
                            <a:rPr lang="en-US" altLang="zh-CN" sz="1400" b="1" i="1" kern="0">
                              <a:solidFill>
                                <a:srgbClr val="0070C0"/>
                              </a:solidFill>
                              <a:latin typeface="Cambria Math"/>
                              <a:ea typeface="微软雅黑" pitchFamily="34" charset="-122"/>
                              <a:cs typeface="Times New Roman" pitchFamily="18" charset="0"/>
                            </a:rPr>
                            <m:t>(</m:t>
                          </m:r>
                          <m:r>
                            <a:rPr lang="en-US" altLang="zh-CN" sz="1400" b="1" i="1" kern="0">
                              <a:solidFill>
                                <a:srgbClr val="0070C0"/>
                              </a:solidFill>
                              <a:latin typeface="Cambria Math"/>
                              <a:ea typeface="微软雅黑" pitchFamily="34" charset="-122"/>
                              <a:cs typeface="Times New Roman" pitchFamily="18" charset="0"/>
                            </a:rPr>
                            <m:t>𝑿</m:t>
                          </m:r>
                          <m:r>
                            <a:rPr lang="en-US" altLang="zh-CN" sz="1400" b="1" i="1" kern="0">
                              <a:solidFill>
                                <a:srgbClr val="0070C0"/>
                              </a:solidFill>
                              <a:latin typeface="Cambria Math"/>
                              <a:ea typeface="微软雅黑" pitchFamily="34" charset="-122"/>
                              <a:cs typeface="Times New Roman" pitchFamily="18" charset="0"/>
                            </a:rPr>
                            <m:t>,</m:t>
                          </m:r>
                          <m:r>
                            <a:rPr lang="en-US" altLang="zh-CN" sz="1400" b="1" i="1" kern="0">
                              <a:solidFill>
                                <a:srgbClr val="0070C0"/>
                              </a:solidFill>
                              <a:latin typeface="Cambria Math"/>
                              <a:ea typeface="微软雅黑" pitchFamily="34" charset="-122"/>
                              <a:cs typeface="Times New Roman" pitchFamily="18" charset="0"/>
                            </a:rPr>
                            <m:t>𝒀</m:t>
                          </m:r>
                          <m:r>
                            <a:rPr lang="en-US" altLang="zh-CN" sz="1400" b="1" i="1" kern="0">
                              <a:solidFill>
                                <a:srgbClr val="0070C0"/>
                              </a:solidFill>
                              <a:latin typeface="Cambria Math"/>
                              <a:ea typeface="微软雅黑" pitchFamily="34" charset="-122"/>
                              <a:cs typeface="Times New Roman" pitchFamily="18" charset="0"/>
                            </a:rPr>
                            <m:t>)</m:t>
                          </m:r>
                        </m:num>
                        <m:den>
                          <m:sSub>
                            <m:sSubPr>
                              <m:ctrlPr>
                                <a:rPr lang="en-US" altLang="zh-CN" sz="1400" b="1" i="1" kern="0" smtClean="0">
                                  <a:solidFill>
                                    <a:srgbClr val="0070C0"/>
                                  </a:solidFill>
                                  <a:latin typeface="Cambria Math" panose="02040503050406030204" pitchFamily="18" charset="0"/>
                                  <a:ea typeface="微软雅黑" pitchFamily="34" charset="-122"/>
                                  <a:cs typeface="Times New Roman" pitchFamily="18" charset="0"/>
                                </a:rPr>
                              </m:ctrlPr>
                            </m:sSubPr>
                            <m:e>
                              <m:r>
                                <a:rPr lang="zh-CN" altLang="en-US" sz="1400" b="1" i="1" kern="0" smtClean="0">
                                  <a:solidFill>
                                    <a:srgbClr val="0070C0"/>
                                  </a:solidFill>
                                  <a:latin typeface="Cambria Math"/>
                                  <a:ea typeface="微软雅黑" pitchFamily="34" charset="-122"/>
                                  <a:cs typeface="Times New Roman" pitchFamily="18" charset="0"/>
                                </a:rPr>
                                <m:t>𝝈</m:t>
                              </m:r>
                            </m:e>
                            <m:sub>
                              <m:r>
                                <a:rPr lang="en-US" altLang="zh-CN" sz="1400" b="1" i="1" kern="0" smtClean="0">
                                  <a:solidFill>
                                    <a:srgbClr val="0070C0"/>
                                  </a:solidFill>
                                  <a:latin typeface="Cambria Math"/>
                                  <a:ea typeface="微软雅黑" pitchFamily="34" charset="-122"/>
                                  <a:cs typeface="Times New Roman" pitchFamily="18" charset="0"/>
                                </a:rPr>
                                <m:t>𝒙</m:t>
                              </m:r>
                            </m:sub>
                          </m:sSub>
                          <m:sSub>
                            <m:sSubPr>
                              <m:ctrlPr>
                                <a:rPr lang="en-US" altLang="zh-CN" sz="1400" b="1" i="1" kern="0" smtClean="0">
                                  <a:solidFill>
                                    <a:srgbClr val="0070C0"/>
                                  </a:solidFill>
                                  <a:latin typeface="Cambria Math" panose="02040503050406030204" pitchFamily="18" charset="0"/>
                                  <a:ea typeface="微软雅黑" pitchFamily="34" charset="-122"/>
                                  <a:cs typeface="Times New Roman" pitchFamily="18" charset="0"/>
                                </a:rPr>
                              </m:ctrlPr>
                            </m:sSubPr>
                            <m:e>
                              <m:r>
                                <a:rPr lang="zh-CN" altLang="en-US" sz="1400" b="1" i="1" kern="0" smtClean="0">
                                  <a:solidFill>
                                    <a:srgbClr val="0070C0"/>
                                  </a:solidFill>
                                  <a:latin typeface="Cambria Math"/>
                                  <a:ea typeface="微软雅黑" pitchFamily="34" charset="-122"/>
                                  <a:cs typeface="Times New Roman" pitchFamily="18" charset="0"/>
                                </a:rPr>
                                <m:t>𝝈</m:t>
                              </m:r>
                            </m:e>
                            <m:sub>
                              <m:r>
                                <a:rPr lang="en-US" altLang="zh-CN" sz="1400" b="1" i="1" kern="0" smtClean="0">
                                  <a:solidFill>
                                    <a:srgbClr val="0070C0"/>
                                  </a:solidFill>
                                  <a:latin typeface="Cambria Math"/>
                                  <a:ea typeface="微软雅黑" pitchFamily="34" charset="-122"/>
                                  <a:cs typeface="Times New Roman" pitchFamily="18" charset="0"/>
                                </a:rPr>
                                <m:t>𝒚</m:t>
                              </m:r>
                            </m:sub>
                          </m:sSub>
                        </m:den>
                      </m:f>
                    </m:oMath>
                  </m:oMathPara>
                </a14:m>
                <a:endParaRPr lang="zh-CN" altLang="en-US" sz="1400" dirty="0"/>
              </a:p>
            </p:txBody>
          </p:sp>
        </mc:Choice>
        <mc:Fallback xmlns="">
          <p:sp>
            <p:nvSpPr>
              <p:cNvPr id="7" name="矩形 6"/>
              <p:cNvSpPr>
                <a:spLocks noRot="1" noChangeAspect="1" noMove="1" noResize="1" noEditPoints="1" noAdjustHandles="1" noChangeArrowheads="1" noChangeShapeType="1" noTextEdit="1"/>
              </p:cNvSpPr>
              <p:nvPr/>
            </p:nvSpPr>
            <p:spPr>
              <a:xfrm>
                <a:off x="2604289" y="1721564"/>
                <a:ext cx="3592522" cy="593111"/>
              </a:xfrm>
              <a:prstGeom prst="rect">
                <a:avLst/>
              </a:prstGeom>
              <a:blipFill>
                <a:blip r:embed="rId2"/>
                <a:stretch>
                  <a:fillRect b="-3061"/>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C0C81773-EB3C-43A0-8A3E-57466BB683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879599" y="682497"/>
            <a:ext cx="3282083" cy="8141819"/>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144C3DB-D52F-4087-8393-DA63BB4B9815}"/>
                  </a:ext>
                </a:extLst>
              </p:cNvPr>
              <p:cNvSpPr/>
              <p:nvPr/>
            </p:nvSpPr>
            <p:spPr>
              <a:xfrm>
                <a:off x="7040344" y="2723903"/>
                <a:ext cx="136107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b="1" i="0" kern="0" smtClean="0">
                          <a:solidFill>
                            <a:srgbClr val="0070C0"/>
                          </a:solidFill>
                          <a:latin typeface="Cambria Math"/>
                          <a:ea typeface="微软雅黑" pitchFamily="34" charset="-122"/>
                          <a:cs typeface="Times New Roman" pitchFamily="18" charset="0"/>
                        </a:rPr>
                        <m:t>𝐜𝐨𝐫𝐫</m:t>
                      </m:r>
                      <m:d>
                        <m:dPr>
                          <m:ctrlPr>
                            <a:rPr lang="en-US" altLang="zh-CN" sz="1400" b="1" i="1" kern="0" smtClean="0">
                              <a:solidFill>
                                <a:srgbClr val="0070C0"/>
                              </a:solidFill>
                              <a:latin typeface="Cambria Math" panose="02040503050406030204" pitchFamily="18" charset="0"/>
                              <a:ea typeface="微软雅黑" pitchFamily="34" charset="-122"/>
                              <a:cs typeface="Times New Roman" pitchFamily="18" charset="0"/>
                            </a:rPr>
                          </m:ctrlPr>
                        </m:dPr>
                        <m:e>
                          <m:r>
                            <a:rPr lang="en-US" altLang="zh-CN" sz="1400" b="1" i="0" kern="0" smtClean="0">
                              <a:solidFill>
                                <a:srgbClr val="0070C0"/>
                              </a:solidFill>
                              <a:latin typeface="Cambria Math"/>
                              <a:ea typeface="微软雅黑" pitchFamily="34" charset="-122"/>
                              <a:cs typeface="Times New Roman" pitchFamily="18" charset="0"/>
                            </a:rPr>
                            <m:t>𝐗</m:t>
                          </m:r>
                          <m:r>
                            <a:rPr lang="en-US" altLang="zh-CN" sz="1400" b="1" i="0" kern="0" smtClean="0">
                              <a:solidFill>
                                <a:srgbClr val="0070C0"/>
                              </a:solidFill>
                              <a:latin typeface="Cambria Math"/>
                              <a:ea typeface="微软雅黑" pitchFamily="34" charset="-122"/>
                              <a:cs typeface="Times New Roman" pitchFamily="18" charset="0"/>
                            </a:rPr>
                            <m:t>,</m:t>
                          </m:r>
                          <m:r>
                            <a:rPr lang="en-US" altLang="zh-CN" sz="1400" b="1" i="0" kern="0" smtClean="0">
                              <a:solidFill>
                                <a:srgbClr val="0070C0"/>
                              </a:solidFill>
                              <a:latin typeface="Cambria Math"/>
                              <a:ea typeface="微软雅黑" pitchFamily="34" charset="-122"/>
                              <a:cs typeface="Times New Roman" pitchFamily="18" charset="0"/>
                            </a:rPr>
                            <m:t>𝐘</m:t>
                          </m:r>
                        </m:e>
                      </m:d>
                      <m:r>
                        <a:rPr lang="en-US" altLang="zh-CN" sz="1400" b="1" i="0" kern="0" smtClean="0">
                          <a:solidFill>
                            <a:srgbClr val="0070C0"/>
                          </a:solidFill>
                          <a:latin typeface="Cambria Math"/>
                          <a:ea typeface="微软雅黑" pitchFamily="34" charset="-122"/>
                          <a:cs typeface="Times New Roman" pitchFamily="18" charset="0"/>
                        </a:rPr>
                        <m:t>=</m:t>
                      </m:r>
                      <m:r>
                        <a:rPr lang="en-US" altLang="zh-CN" sz="1400" b="1" i="1" kern="0">
                          <a:solidFill>
                            <a:srgbClr val="0070C0"/>
                          </a:solidFill>
                          <a:latin typeface="Cambria Math" panose="02040503050406030204" pitchFamily="18" charset="0"/>
                          <a:ea typeface="微软雅黑" pitchFamily="34" charset="-122"/>
                          <a:cs typeface="Times New Roman" pitchFamily="18" charset="0"/>
                        </a:rPr>
                        <m:t>1</m:t>
                      </m:r>
                    </m:oMath>
                  </m:oMathPara>
                </a14:m>
                <a:endParaRPr lang="zh-CN" altLang="en-US" sz="1400" dirty="0"/>
              </a:p>
            </p:txBody>
          </p:sp>
        </mc:Choice>
        <mc:Fallback xmlns="">
          <p:sp>
            <p:nvSpPr>
              <p:cNvPr id="9" name="矩形 8">
                <a:extLst>
                  <a:ext uri="{FF2B5EF4-FFF2-40B4-BE49-F238E27FC236}">
                    <a16:creationId xmlns:a16="http://schemas.microsoft.com/office/drawing/2014/main" id="{7144C3DB-D52F-4087-8393-DA63BB4B9815}"/>
                  </a:ext>
                </a:extLst>
              </p:cNvPr>
              <p:cNvSpPr>
                <a:spLocks noRot="1" noChangeAspect="1" noMove="1" noResize="1" noEditPoints="1" noAdjustHandles="1" noChangeArrowheads="1" noChangeShapeType="1" noTextEdit="1"/>
              </p:cNvSpPr>
              <p:nvPr/>
            </p:nvSpPr>
            <p:spPr>
              <a:xfrm>
                <a:off x="7040344" y="2723903"/>
                <a:ext cx="1361078" cy="307777"/>
              </a:xfrm>
              <a:prstGeom prst="rect">
                <a:avLst/>
              </a:prstGeom>
              <a:blipFill>
                <a:blip r:embed="rId4"/>
                <a:stretch>
                  <a:fillRect/>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5BDCAE16-AD45-41AB-AF90-CEA3BE0E5B29}"/>
              </a:ext>
            </a:extLst>
          </p:cNvPr>
          <p:cNvSpPr txBox="1"/>
          <p:nvPr/>
        </p:nvSpPr>
        <p:spPr>
          <a:xfrm>
            <a:off x="377897" y="2662348"/>
            <a:ext cx="4801314" cy="369332"/>
          </a:xfrm>
          <a:prstGeom prst="rect">
            <a:avLst/>
          </a:prstGeom>
          <a:noFill/>
        </p:spPr>
        <p:txBody>
          <a:bodyPr wrap="none" rtlCol="0">
            <a:spAutoFit/>
          </a:bodyPr>
          <a:lstStyle/>
          <a:p>
            <a:r>
              <a:rPr lang="zh-CN" altLang="en-US" b="1" dirty="0">
                <a:latin typeface="+mj-ea"/>
                <a:ea typeface="+mj-ea"/>
              </a:rPr>
              <a:t>表</a:t>
            </a:r>
            <a:r>
              <a:rPr lang="en-US" altLang="zh-CN" b="1" dirty="0">
                <a:latin typeface="+mj-ea"/>
                <a:ea typeface="+mj-ea"/>
              </a:rPr>
              <a:t>5.1 </a:t>
            </a:r>
            <a:r>
              <a:rPr lang="zh-CN" altLang="en-US" b="1" dirty="0">
                <a:latin typeface="+mj-ea"/>
                <a:ea typeface="+mj-ea"/>
              </a:rPr>
              <a:t>方差与协方差的计算例子（无偏估计）</a:t>
            </a:r>
          </a:p>
        </p:txBody>
      </p:sp>
    </p:spTree>
    <p:extLst>
      <p:ext uri="{BB962C8B-B14F-4D97-AF65-F5344CB8AC3E}">
        <p14:creationId xmlns:p14="http://schemas.microsoft.com/office/powerpoint/2010/main" val="1206402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209549" y="1186815"/>
                <a:ext cx="8810625" cy="4031873"/>
              </a:xfrm>
              <a:prstGeom prst="rect">
                <a:avLst/>
              </a:prstGeom>
            </p:spPr>
            <p:txBody>
              <a:bodyPr wrap="square">
                <a:spAutoFit/>
              </a:bodyPr>
              <a:lstStyle/>
              <a:p>
                <a:pPr algn="just"/>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皮尔逊相关系数所具有的性质如下：</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14:m>
                  <m:oMath xmlns:m="http://schemas.openxmlformats.org/officeDocument/2006/math">
                    <m:r>
                      <a:rPr lang="en-US" altLang="zh-CN" sz="1600" b="1" i="1" kern="0" smtClean="0">
                        <a:solidFill>
                          <a:schemeClr val="tx1"/>
                        </a:solidFill>
                        <a:latin typeface="Cambria Math"/>
                        <a:ea typeface="微软雅黑" pitchFamily="34" charset="-122"/>
                        <a:cs typeface="Times New Roman" pitchFamily="18" charset="0"/>
                      </a:rPr>
                      <m:t>|</m:t>
                    </m:r>
                    <m:r>
                      <a:rPr lang="en-US" altLang="zh-CN" sz="1600" b="1" i="1" kern="0" smtClean="0">
                        <a:solidFill>
                          <a:schemeClr val="tx1"/>
                        </a:solidFill>
                        <a:latin typeface="Cambria Math"/>
                        <a:ea typeface="微软雅黑" pitchFamily="34" charset="-122"/>
                        <a:cs typeface="Times New Roman" pitchFamily="18" charset="0"/>
                      </a:rPr>
                      <m:t>𝒄𝒐𝒓𝒓</m:t>
                    </m:r>
                    <m:d>
                      <m:dPr>
                        <m:ctrlPr>
                          <a:rPr lang="en-US" altLang="zh-CN" sz="1600" b="1" i="1" kern="0" smtClean="0">
                            <a:solidFill>
                              <a:schemeClr val="tx1"/>
                            </a:solidFill>
                            <a:latin typeface="Cambria Math" panose="02040503050406030204" pitchFamily="18" charset="0"/>
                            <a:ea typeface="微软雅黑" pitchFamily="34" charset="-122"/>
                            <a:cs typeface="Times New Roman" pitchFamily="18" charset="0"/>
                          </a:rPr>
                        </m:ctrlPr>
                      </m:dPr>
                      <m:e>
                        <m:r>
                          <a:rPr lang="en-US" altLang="zh-CN" sz="1600" b="1" i="1" kern="0" smtClean="0">
                            <a:solidFill>
                              <a:schemeClr val="tx1"/>
                            </a:solidFill>
                            <a:latin typeface="Cambria Math"/>
                            <a:ea typeface="微软雅黑" pitchFamily="34" charset="-122"/>
                            <a:cs typeface="Times New Roman" pitchFamily="18" charset="0"/>
                          </a:rPr>
                          <m:t>𝑿</m:t>
                        </m:r>
                        <m:r>
                          <a:rPr lang="en-US" altLang="zh-CN" sz="1600" b="1" i="1" kern="0" smtClean="0">
                            <a:solidFill>
                              <a:schemeClr val="tx1"/>
                            </a:solidFill>
                            <a:latin typeface="Cambria Math"/>
                            <a:ea typeface="微软雅黑" pitchFamily="34" charset="-122"/>
                            <a:cs typeface="Times New Roman" pitchFamily="18" charset="0"/>
                          </a:rPr>
                          <m:t>,</m:t>
                        </m:r>
                        <m:r>
                          <a:rPr lang="en-US" altLang="zh-CN" sz="1600" b="1" i="1" kern="0" smtClean="0">
                            <a:solidFill>
                              <a:schemeClr val="tx1"/>
                            </a:solidFill>
                            <a:latin typeface="Cambria Math"/>
                            <a:ea typeface="微软雅黑" pitchFamily="34" charset="-122"/>
                            <a:cs typeface="Times New Roman" pitchFamily="18" charset="0"/>
                          </a:rPr>
                          <m:t>𝒀</m:t>
                        </m:r>
                      </m:e>
                    </m:d>
                    <m:r>
                      <a:rPr lang="en-US" altLang="zh-CN" sz="1600" b="1" i="1" kern="0" smtClean="0">
                        <a:solidFill>
                          <a:schemeClr val="tx1"/>
                        </a:solidFill>
                        <a:latin typeface="Cambria Math"/>
                        <a:ea typeface="微软雅黑" pitchFamily="34" charset="-122"/>
                        <a:cs typeface="Times New Roman" pitchFamily="18" charset="0"/>
                      </a:rPr>
                      <m:t>|≤</m:t>
                    </m:r>
                    <m:r>
                      <a:rPr lang="en-US" altLang="zh-CN" sz="1600" b="1" i="1" kern="0" smtClean="0">
                        <a:solidFill>
                          <a:schemeClr val="tx1"/>
                        </a:solidFill>
                        <a:latin typeface="Cambria Math"/>
                        <a:ea typeface="微软雅黑" pitchFamily="34" charset="-122"/>
                        <a:cs typeface="Times New Roman" pitchFamily="18" charset="0"/>
                      </a:rPr>
                      <m:t>𝟏</m:t>
                    </m:r>
                  </m:oMath>
                </a14:m>
                <a:endParaRPr lang="en-US" altLang="zh-CN" sz="1600" b="1" kern="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14:m>
                  <m:oMath xmlns:m="http://schemas.openxmlformats.org/officeDocument/2006/math">
                    <m:r>
                      <a:rPr lang="en-US" altLang="zh-CN" sz="1600" b="1" i="1" kern="0" smtClean="0">
                        <a:solidFill>
                          <a:schemeClr val="tx1"/>
                        </a:solidFill>
                        <a:latin typeface="Cambria Math"/>
                        <a:ea typeface="微软雅黑" pitchFamily="34" charset="-122"/>
                        <a:cs typeface="Times New Roman" pitchFamily="18" charset="0"/>
                      </a:rPr>
                      <m:t>𝒄𝒐𝒓𝒓</m:t>
                    </m:r>
                    <m:d>
                      <m:dPr>
                        <m:ctrlPr>
                          <a:rPr lang="en-US" altLang="zh-CN" sz="1600" b="1" i="1" kern="0">
                            <a:solidFill>
                              <a:schemeClr val="tx1"/>
                            </a:solidFill>
                            <a:latin typeface="Cambria Math" panose="02040503050406030204" pitchFamily="18" charset="0"/>
                            <a:ea typeface="微软雅黑" pitchFamily="34" charset="-122"/>
                            <a:cs typeface="Times New Roman" pitchFamily="18" charset="0"/>
                          </a:rPr>
                        </m:ctrlPr>
                      </m:dPr>
                      <m:e>
                        <m:r>
                          <a:rPr lang="en-US" altLang="zh-CN" sz="1600" b="1" i="1" kern="0" smtClean="0">
                            <a:solidFill>
                              <a:schemeClr val="tx1"/>
                            </a:solidFill>
                            <a:latin typeface="Cambria Math"/>
                            <a:ea typeface="微软雅黑" pitchFamily="34" charset="-122"/>
                            <a:cs typeface="Times New Roman" pitchFamily="18" charset="0"/>
                          </a:rPr>
                          <m:t>𝑿</m:t>
                        </m:r>
                        <m:r>
                          <a:rPr lang="en-US" altLang="zh-CN" sz="1600" b="1" i="1" kern="0" smtClean="0">
                            <a:solidFill>
                              <a:schemeClr val="tx1"/>
                            </a:solidFill>
                            <a:latin typeface="Cambria Math"/>
                            <a:ea typeface="微软雅黑" pitchFamily="34" charset="-122"/>
                            <a:cs typeface="Times New Roman" pitchFamily="18" charset="0"/>
                          </a:rPr>
                          <m:t>,</m:t>
                        </m:r>
                        <m:r>
                          <a:rPr lang="en-US" altLang="zh-CN" sz="1600" b="1" i="1" kern="0" smtClean="0">
                            <a:solidFill>
                              <a:schemeClr val="tx1"/>
                            </a:solidFill>
                            <a:latin typeface="Cambria Math"/>
                            <a:ea typeface="微软雅黑" pitchFamily="34" charset="-122"/>
                            <a:cs typeface="Times New Roman" pitchFamily="18" charset="0"/>
                          </a:rPr>
                          <m:t>𝒀</m:t>
                        </m:r>
                      </m:e>
                    </m:d>
                    <m:r>
                      <a:rPr lang="en-US" altLang="zh-CN" sz="1600" b="1" i="1" kern="0" smtClean="0">
                        <a:solidFill>
                          <a:schemeClr val="tx1"/>
                        </a:solidFill>
                        <a:latin typeface="Cambria Math"/>
                        <a:ea typeface="微软雅黑" pitchFamily="34" charset="-122"/>
                        <a:cs typeface="Times New Roman" pitchFamily="18" charset="0"/>
                      </a:rPr>
                      <m:t>=</m:t>
                    </m:r>
                    <m:r>
                      <a:rPr lang="en-US" altLang="zh-CN" sz="1600" b="1" i="1" kern="0" smtClean="0">
                        <a:solidFill>
                          <a:schemeClr val="tx1"/>
                        </a:solidFill>
                        <a:latin typeface="Cambria Math"/>
                        <a:ea typeface="微软雅黑" pitchFamily="34" charset="-122"/>
                        <a:cs typeface="Times New Roman" pitchFamily="18" charset="0"/>
                      </a:rPr>
                      <m:t>𝟏</m:t>
                    </m:r>
                  </m:oMath>
                </a14:m>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的充要条件是存在常数</a:t>
                </a:r>
                <a14:m>
                  <m:oMath xmlns:m="http://schemas.openxmlformats.org/officeDocument/2006/math">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𝒂</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𝒃</m:t>
                    </m:r>
                  </m:oMath>
                </a14:m>
                <a:r>
                  <a:rPr lang="en-US" altLang="zh-CN" sz="1600" b="1" kern="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使得</a:t>
                </a:r>
                <a14:m>
                  <m:oMath xmlns:m="http://schemas.openxmlformats.org/officeDocument/2006/math">
                    <m:r>
                      <a:rPr lang="en-US" altLang="zh-CN" sz="1600" b="1" i="1" kern="0" smtClean="0">
                        <a:latin typeface="Cambria Math"/>
                        <a:ea typeface="微软雅黑" pitchFamily="34" charset="-122"/>
                        <a:cs typeface="Times New Roman" pitchFamily="18" charset="0"/>
                      </a:rPr>
                      <m:t>𝒀</m:t>
                    </m:r>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𝒂𝑿</m:t>
                    </m:r>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𝒃</m:t>
                    </m:r>
                  </m:oMath>
                </a14:m>
                <a:endParaRPr lang="en-US" altLang="zh-CN" sz="1600" b="1" kern="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皮尔逊相关系数是对称的，即</a:t>
                </a:r>
                <a14:m>
                  <m:oMath xmlns:m="http://schemas.openxmlformats.org/officeDocument/2006/math">
                    <m:r>
                      <a:rPr lang="en-US" altLang="zh-CN" sz="1600" b="1" i="1" kern="0" smtClean="0">
                        <a:latin typeface="Cambria Math"/>
                        <a:ea typeface="微软雅黑" pitchFamily="34" charset="-122"/>
                        <a:cs typeface="Times New Roman" pitchFamily="18" charset="0"/>
                      </a:rPr>
                      <m:t>𝒄𝒐𝒓𝒓</m:t>
                    </m:r>
                    <m:d>
                      <m:dPr>
                        <m:ctrlPr>
                          <a:rPr lang="en-US" altLang="zh-CN" sz="1600" b="1" i="1" kern="0">
                            <a:latin typeface="Cambria Math" panose="02040503050406030204" pitchFamily="18" charset="0"/>
                            <a:ea typeface="微软雅黑" pitchFamily="34" charset="-122"/>
                            <a:cs typeface="Times New Roman" pitchFamily="18" charset="0"/>
                          </a:rPr>
                        </m:ctrlPr>
                      </m:dPr>
                      <m:e>
                        <m:r>
                          <a:rPr lang="en-US" altLang="zh-CN" sz="1600" b="1" i="1" kern="0" smtClean="0">
                            <a:latin typeface="Cambria Math"/>
                            <a:ea typeface="微软雅黑" pitchFamily="34" charset="-122"/>
                            <a:cs typeface="Times New Roman" pitchFamily="18" charset="0"/>
                          </a:rPr>
                          <m:t>𝑿</m:t>
                        </m:r>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𝒀</m:t>
                        </m:r>
                      </m:e>
                    </m:d>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𝒄𝒐𝒓𝒓</m:t>
                    </m:r>
                    <m:d>
                      <m:dPr>
                        <m:ctrlPr>
                          <a:rPr lang="en-US" altLang="zh-CN" sz="1600" b="1" i="1" kern="0">
                            <a:latin typeface="Cambria Math" panose="02040503050406030204" pitchFamily="18" charset="0"/>
                            <a:ea typeface="微软雅黑" pitchFamily="34" charset="-122"/>
                            <a:cs typeface="Times New Roman" pitchFamily="18" charset="0"/>
                          </a:rPr>
                        </m:ctrlPr>
                      </m:dPr>
                      <m:e>
                        <m:r>
                          <a:rPr lang="en-US" altLang="zh-CN" sz="1600" b="1" i="1" kern="0" smtClean="0">
                            <a:latin typeface="Cambria Math"/>
                            <a:ea typeface="微软雅黑" pitchFamily="34" charset="-122"/>
                            <a:cs typeface="Times New Roman" pitchFamily="18" charset="0"/>
                          </a:rPr>
                          <m:t>𝒀</m:t>
                        </m:r>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𝑿</m:t>
                        </m:r>
                      </m:e>
                    </m:d>
                  </m:oMath>
                </a14:m>
                <a:endParaRPr lang="en-US" altLang="zh-CN" sz="1600" b="1" kern="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endParaRPr lang="en-US" altLang="zh-CN" sz="1600" b="1" kern="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由此衍生出如下性质：</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皮尔逊</a:t>
                </a:r>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相关系数刻画了变量</a:t>
                </a:r>
                <a14:m>
                  <m:oMath xmlns:m="http://schemas.openxmlformats.org/officeDocument/2006/math">
                    <m:r>
                      <a:rPr lang="en-US" altLang="zh-CN" sz="1600" b="1" i="1" kern="0" smtClean="0">
                        <a:latin typeface="Cambria Math"/>
                        <a:ea typeface="微软雅黑" pitchFamily="34" charset="-122"/>
                        <a:cs typeface="Times New Roman" pitchFamily="18" charset="0"/>
                      </a:rPr>
                      <m:t>𝑿</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600" b="1" i="1" kern="0" smtClean="0">
                        <a:latin typeface="Cambria Math"/>
                        <a:ea typeface="微软雅黑" pitchFamily="34" charset="-122"/>
                        <a:cs typeface="Times New Roman" pitchFamily="18" charset="0"/>
                      </a:rPr>
                      <m:t>𝒀</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之间线性相关程度，如果</a:t>
                </a:r>
                <a14:m>
                  <m:oMath xmlns:m="http://schemas.openxmlformats.org/officeDocument/2006/math">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𝒄𝒐𝒓𝒓</m:t>
                    </m:r>
                    <m:d>
                      <m:dPr>
                        <m:ctrlPr>
                          <a:rPr lang="en-US" altLang="zh-CN" sz="1600" b="1" i="1" kern="0">
                            <a:latin typeface="Cambria Math" panose="02040503050406030204" pitchFamily="18" charset="0"/>
                            <a:ea typeface="微软雅黑" pitchFamily="34" charset="-122"/>
                            <a:cs typeface="Times New Roman" pitchFamily="18" charset="0"/>
                          </a:rPr>
                        </m:ctrlPr>
                      </m:dPr>
                      <m:e>
                        <m:r>
                          <a:rPr lang="en-US" altLang="zh-CN" sz="1600" b="1" i="1" kern="0" smtClean="0">
                            <a:latin typeface="Cambria Math"/>
                            <a:ea typeface="微软雅黑" pitchFamily="34" charset="-122"/>
                            <a:cs typeface="Times New Roman" pitchFamily="18" charset="0"/>
                          </a:rPr>
                          <m:t>𝑿</m:t>
                        </m:r>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𝒀</m:t>
                        </m:r>
                      </m:e>
                    </m:d>
                    <m:r>
                      <a:rPr lang="en-US" altLang="zh-CN" sz="1600" b="1" i="1" kern="0" smtClean="0">
                        <a:latin typeface="Cambria Math"/>
                        <a:ea typeface="微软雅黑" pitchFamily="34" charset="-122"/>
                        <a:cs typeface="Times New Roman" pitchFamily="18" charset="0"/>
                      </a:rPr>
                      <m:t>|</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的取值越大，则两者在线性相关的意义下相关程度越大。</a:t>
                </a:r>
                <a14:m>
                  <m:oMath xmlns:m="http://schemas.openxmlformats.org/officeDocument/2006/math">
                    <m:d>
                      <m:dPr>
                        <m:begChr m:val="|"/>
                        <m:endChr m:val="|"/>
                        <m:ctrlPr>
                          <a:rPr lang="en-US" altLang="zh-CN" sz="1600" b="1" i="1" kern="0" smtClean="0">
                            <a:latin typeface="Cambria Math" panose="02040503050406030204" pitchFamily="18" charset="0"/>
                            <a:ea typeface="微软雅黑" pitchFamily="34" charset="-122"/>
                            <a:cs typeface="Times New Roman" pitchFamily="18" charset="0"/>
                          </a:rPr>
                        </m:ctrlPr>
                      </m:dPr>
                      <m:e>
                        <m:r>
                          <a:rPr lang="en-US" altLang="zh-CN" sz="1600" b="1" i="1" kern="0" smtClean="0">
                            <a:latin typeface="Cambria Math"/>
                            <a:ea typeface="微软雅黑" pitchFamily="34" charset="-122"/>
                            <a:cs typeface="Times New Roman" pitchFamily="18" charset="0"/>
                          </a:rPr>
                          <m:t>𝒄𝒐𝒓𝒓</m:t>
                        </m:r>
                        <m:d>
                          <m:dPr>
                            <m:ctrlPr>
                              <a:rPr lang="en-US" altLang="zh-CN" sz="1600" b="1" i="1" kern="0">
                                <a:latin typeface="Cambria Math" panose="02040503050406030204" pitchFamily="18" charset="0"/>
                                <a:ea typeface="微软雅黑" pitchFamily="34" charset="-122"/>
                                <a:cs typeface="Times New Roman" pitchFamily="18" charset="0"/>
                              </a:rPr>
                            </m:ctrlPr>
                          </m:dPr>
                          <m:e>
                            <m:r>
                              <a:rPr lang="en-US" altLang="zh-CN" sz="1600" b="1" i="1" kern="0" smtClean="0">
                                <a:latin typeface="Cambria Math"/>
                                <a:ea typeface="微软雅黑" pitchFamily="34" charset="-122"/>
                                <a:cs typeface="Times New Roman" pitchFamily="18" charset="0"/>
                              </a:rPr>
                              <m:t>𝑿</m:t>
                            </m:r>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𝒀</m:t>
                            </m:r>
                          </m:e>
                        </m:d>
                      </m:e>
                    </m:d>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𝟎</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表示两者不存在线性相关关系（可能存在其他非线性相关的关系）。</a:t>
                </a:r>
                <a:endParaRPr lang="en-US" altLang="zh-CN" sz="1600" b="1" kern="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endParaRPr lang="en-US" altLang="zh-CN" sz="1600" b="1" kern="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正线性相关意味着变量</a:t>
                </a:r>
                <a14:m>
                  <m:oMath xmlns:m="http://schemas.openxmlformats.org/officeDocument/2006/math">
                    <m:r>
                      <a:rPr lang="en-US" altLang="zh-CN" sz="1600" b="1" i="1" kern="0" smtClean="0">
                        <a:latin typeface="Cambria Math"/>
                        <a:ea typeface="微软雅黑" pitchFamily="34" charset="-122"/>
                        <a:cs typeface="Times New Roman" pitchFamily="18" charset="0"/>
                      </a:rPr>
                      <m:t>𝑿</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增加的情况下，变量</a:t>
                </a:r>
                <a14:m>
                  <m:oMath xmlns:m="http://schemas.openxmlformats.org/officeDocument/2006/math">
                    <m:r>
                      <a:rPr lang="en-US" altLang="zh-CN" sz="1600" b="1" i="1" kern="0" smtClean="0">
                        <a:latin typeface="Cambria Math"/>
                        <a:ea typeface="微软雅黑" pitchFamily="34" charset="-122"/>
                        <a:cs typeface="Times New Roman" pitchFamily="18" charset="0"/>
                      </a:rPr>
                      <m:t>𝒀</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也随之增加；负线性相关意味着变量</a:t>
                </a:r>
                <a14:m>
                  <m:oMath xmlns:m="http://schemas.openxmlformats.org/officeDocument/2006/math">
                    <m:r>
                      <a:rPr lang="en-US" altLang="zh-CN" sz="1600" b="1" i="1" kern="0" smtClean="0">
                        <a:latin typeface="Cambria Math"/>
                        <a:ea typeface="微软雅黑" pitchFamily="34" charset="-122"/>
                        <a:cs typeface="Times New Roman" pitchFamily="18" charset="0"/>
                      </a:rPr>
                      <m:t>𝑿</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减少的情况下，变量</a:t>
                </a:r>
                <a14:m>
                  <m:oMath xmlns:m="http://schemas.openxmlformats.org/officeDocument/2006/math">
                    <m:r>
                      <a:rPr lang="en-US" altLang="zh-CN" sz="1600" b="1" i="1" kern="0" smtClean="0">
                        <a:latin typeface="Cambria Math"/>
                        <a:ea typeface="微软雅黑" pitchFamily="34" charset="-122"/>
                        <a:cs typeface="Times New Roman" pitchFamily="18" charset="0"/>
                      </a:rPr>
                      <m:t>𝒀</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随之增加。</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09549" y="1186815"/>
                <a:ext cx="8810625" cy="4031873"/>
              </a:xfrm>
              <a:prstGeom prst="rect">
                <a:avLst/>
              </a:prstGeom>
              <a:blipFill>
                <a:blip r:embed="rId2"/>
                <a:stretch>
                  <a:fillRect l="-346" t="-605" r="-346"/>
                </a:stretch>
              </a:blipFill>
            </p:spPr>
            <p:txBody>
              <a:bodyPr/>
              <a:lstStyle/>
              <a:p>
                <a:r>
                  <a:rPr lang="zh-CN" altLang="en-US">
                    <a:noFill/>
                  </a:rPr>
                  <a:t> </a:t>
                </a:r>
              </a:p>
            </p:txBody>
          </p:sp>
        </mc:Fallback>
      </mc:AlternateContent>
      <p:sp>
        <p:nvSpPr>
          <p:cNvPr id="7" name="标题 1"/>
          <p:cNvSpPr>
            <a:spLocks noGrp="1"/>
          </p:cNvSpPr>
          <p:nvPr>
            <p:ph type="title"/>
          </p:nvPr>
        </p:nvSpPr>
        <p:spPr>
          <a:xfrm>
            <a:off x="753460" y="186676"/>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从协方差到相关系数</a:t>
            </a:r>
          </a:p>
        </p:txBody>
      </p:sp>
    </p:spTree>
    <p:extLst>
      <p:ext uri="{BB962C8B-B14F-4D97-AF65-F5344CB8AC3E}">
        <p14:creationId xmlns:p14="http://schemas.microsoft.com/office/powerpoint/2010/main" val="2261683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41296" y="1274461"/>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一、</a:t>
            </a:r>
            <a:r>
              <a:rPr kumimoji="0" lang="en-US" altLang="zh-CN" sz="2800" b="1" dirty="0">
                <a:solidFill>
                  <a:srgbClr val="00B0F0"/>
                </a:solidFill>
                <a:latin typeface="+mn-lt"/>
                <a:ea typeface="微软雅黑" panose="020B0503020204020204" pitchFamily="34" charset="-122"/>
                <a:sym typeface="Calibri" panose="020F0502020204030204" pitchFamily="34" charset="0"/>
              </a:rPr>
              <a:t>K</a:t>
            </a:r>
            <a:r>
              <a:rPr kumimoji="0" lang="zh-CN" altLang="en-US" sz="2800" b="1" dirty="0">
                <a:solidFill>
                  <a:srgbClr val="00B0F0"/>
                </a:solidFill>
                <a:latin typeface="+mn-lt"/>
                <a:ea typeface="微软雅黑" panose="020B0503020204020204" pitchFamily="34" charset="-122"/>
                <a:sym typeface="Calibri" panose="020F0502020204030204" pitchFamily="34" charset="0"/>
              </a:rPr>
              <a:t>均值聚类</a:t>
            </a:r>
          </a:p>
        </p:txBody>
      </p:sp>
      <p:sp>
        <p:nvSpPr>
          <p:cNvPr id="8" name="矩形 7"/>
          <p:cNvSpPr>
            <a:spLocks noChangeArrowheads="1"/>
          </p:cNvSpPr>
          <p:nvPr/>
        </p:nvSpPr>
        <p:spPr bwMode="auto">
          <a:xfrm>
            <a:off x="241296" y="239271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二、主成分分析</a:t>
            </a:r>
          </a:p>
        </p:txBody>
      </p:sp>
      <p:sp>
        <p:nvSpPr>
          <p:cNvPr id="7" name="矩形 6"/>
          <p:cNvSpPr>
            <a:spLocks noChangeArrowheads="1"/>
          </p:cNvSpPr>
          <p:nvPr/>
        </p:nvSpPr>
        <p:spPr bwMode="auto">
          <a:xfrm>
            <a:off x="241296" y="346691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三、特征人脸方法</a:t>
            </a:r>
          </a:p>
        </p:txBody>
      </p:sp>
      <p:sp>
        <p:nvSpPr>
          <p:cNvPr id="6" name="矩形 5">
            <a:extLst>
              <a:ext uri="{FF2B5EF4-FFF2-40B4-BE49-F238E27FC236}">
                <a16:creationId xmlns:a16="http://schemas.microsoft.com/office/drawing/2014/main" id="{5EA1B343-DF42-49A8-A81D-36D996ECC9C9}"/>
              </a:ext>
            </a:extLst>
          </p:cNvPr>
          <p:cNvSpPr>
            <a:spLocks noChangeArrowheads="1"/>
          </p:cNvSpPr>
          <p:nvPr/>
        </p:nvSpPr>
        <p:spPr bwMode="auto">
          <a:xfrm>
            <a:off x="241296" y="447173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四、潜在语义分析</a:t>
            </a:r>
          </a:p>
        </p:txBody>
      </p:sp>
      <p:sp>
        <p:nvSpPr>
          <p:cNvPr id="9" name="矩形 8">
            <a:extLst>
              <a:ext uri="{FF2B5EF4-FFF2-40B4-BE49-F238E27FC236}">
                <a16:creationId xmlns:a16="http://schemas.microsoft.com/office/drawing/2014/main" id="{8785E8B2-CF02-478F-915E-E819DE9D9E63}"/>
              </a:ext>
            </a:extLst>
          </p:cNvPr>
          <p:cNvSpPr>
            <a:spLocks noChangeArrowheads="1"/>
          </p:cNvSpPr>
          <p:nvPr/>
        </p:nvSpPr>
        <p:spPr bwMode="auto">
          <a:xfrm>
            <a:off x="241296" y="547656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五、期望最大化算法</a:t>
            </a:r>
          </a:p>
        </p:txBody>
      </p:sp>
    </p:spTree>
    <p:extLst>
      <p:ext uri="{BB962C8B-B14F-4D97-AF65-F5344CB8AC3E}">
        <p14:creationId xmlns:p14="http://schemas.microsoft.com/office/powerpoint/2010/main" val="1808346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209549" y="1529715"/>
                <a:ext cx="8810625" cy="2800767"/>
              </a:xfrm>
              <a:prstGeom prst="rect">
                <a:avLst/>
              </a:prstGeom>
            </p:spPr>
            <p:txBody>
              <a:bodyPr wrap="square">
                <a:spAutoFit/>
              </a:bodyPr>
              <a:lstStyle/>
              <a:p>
                <a:pPr algn="just"/>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200000"/>
                  </a:lnSpc>
                  <a:buFont typeface="Wingdings" panose="05000000000000000000" pitchFamily="2" charset="2"/>
                  <a:buChar char="l"/>
                </a:pPr>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相关性</a:t>
                </a:r>
                <a:r>
                  <a:rPr lang="en-US" altLang="zh-CN" sz="1600" b="1" kern="0" dirty="0">
                    <a:latin typeface="Times New Roman" panose="02020603050405020304" pitchFamily="18" charset="0"/>
                    <a:ea typeface="楷体" panose="02010609060101010101" pitchFamily="49" charset="-122"/>
                    <a:cs typeface="Times New Roman" panose="02020603050405020304" pitchFamily="18" charset="0"/>
                  </a:rPr>
                  <a:t>(correlation)</a:t>
                </a:r>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与独立性</a:t>
                </a:r>
                <a:r>
                  <a:rPr lang="en-US" altLang="zh-CN" sz="1600" b="1" kern="0" dirty="0">
                    <a:latin typeface="Times New Roman" panose="02020603050405020304" pitchFamily="18" charset="0"/>
                    <a:ea typeface="楷体" panose="02010609060101010101" pitchFamily="49" charset="-122"/>
                    <a:cs typeface="Times New Roman" panose="02020603050405020304" pitchFamily="18" charset="0"/>
                  </a:rPr>
                  <a:t>(independence)</a:t>
                </a:r>
              </a:p>
              <a:p>
                <a:pPr marL="742950" lvl="1" indent="-285750" algn="just">
                  <a:lnSpc>
                    <a:spcPct val="200000"/>
                  </a:lnSpc>
                  <a:buFont typeface="Wingdings" panose="05000000000000000000" pitchFamily="2" charset="2"/>
                  <a:buChar char="l"/>
                </a:pPr>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如果</a:t>
                </a:r>
                <a14:m>
                  <m:oMath xmlns:m="http://schemas.openxmlformats.org/officeDocument/2006/math">
                    <m:r>
                      <a:rPr lang="en-US" altLang="zh-CN" sz="1600" b="1" i="1" kern="0" smtClean="0">
                        <a:solidFill>
                          <a:srgbClr val="0070C0"/>
                        </a:solidFill>
                        <a:latin typeface="Cambria Math"/>
                        <a:ea typeface="微软雅黑" pitchFamily="34" charset="-122"/>
                        <a:cs typeface="Times New Roman" pitchFamily="18" charset="0"/>
                      </a:rPr>
                      <m:t>𝑿</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600" b="1" i="1" kern="0" smtClean="0">
                        <a:solidFill>
                          <a:srgbClr val="0070C0"/>
                        </a:solidFill>
                        <a:latin typeface="Cambria Math"/>
                        <a:ea typeface="微软雅黑" pitchFamily="34" charset="-122"/>
                        <a:cs typeface="Times New Roman" pitchFamily="18" charset="0"/>
                      </a:rPr>
                      <m:t>𝒀</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的线性不相关，则</a:t>
                </a:r>
                <a14:m>
                  <m:oMath xmlns:m="http://schemas.openxmlformats.org/officeDocument/2006/math">
                    <m:d>
                      <m:dPr>
                        <m:begChr m:val="|"/>
                        <m:endChr m:val="|"/>
                        <m:ctrlPr>
                          <a:rPr lang="en-US" altLang="zh-CN" sz="1600" b="1" i="1" kern="0">
                            <a:latin typeface="Cambria Math" panose="02040503050406030204" pitchFamily="18" charset="0"/>
                            <a:ea typeface="微软雅黑" pitchFamily="34" charset="-122"/>
                            <a:cs typeface="Times New Roman" pitchFamily="18" charset="0"/>
                          </a:rPr>
                        </m:ctrlPr>
                      </m:dPr>
                      <m:e>
                        <m:r>
                          <a:rPr lang="en-US" altLang="zh-CN" sz="1600" b="1" i="1" kern="0" smtClean="0">
                            <a:latin typeface="Cambria Math"/>
                            <a:ea typeface="微软雅黑" pitchFamily="34" charset="-122"/>
                            <a:cs typeface="Times New Roman" pitchFamily="18" charset="0"/>
                          </a:rPr>
                          <m:t>𝒄𝒐𝒓𝒓</m:t>
                        </m:r>
                        <m:d>
                          <m:dPr>
                            <m:ctrlPr>
                              <a:rPr lang="en-US" altLang="zh-CN" sz="1600" b="1" i="1" kern="0">
                                <a:latin typeface="Cambria Math" panose="02040503050406030204" pitchFamily="18" charset="0"/>
                                <a:ea typeface="微软雅黑" pitchFamily="34" charset="-122"/>
                                <a:cs typeface="Times New Roman" pitchFamily="18" charset="0"/>
                              </a:rPr>
                            </m:ctrlPr>
                          </m:dPr>
                          <m:e>
                            <m:r>
                              <a:rPr lang="en-US" altLang="zh-CN" sz="1600" b="1" i="1" kern="0" smtClean="0">
                                <a:latin typeface="Cambria Math"/>
                                <a:ea typeface="微软雅黑" pitchFamily="34" charset="-122"/>
                                <a:cs typeface="Times New Roman" pitchFamily="18" charset="0"/>
                              </a:rPr>
                              <m:t>𝑿</m:t>
                            </m:r>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𝒀</m:t>
                            </m:r>
                          </m:e>
                        </m:d>
                      </m:e>
                    </m:d>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𝟎</m:t>
                    </m:r>
                  </m:oMath>
                </a14:m>
                <a:endParaRPr lang="en-US" altLang="zh-CN" sz="1600" b="1" kern="0"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gn="just">
                  <a:lnSpc>
                    <a:spcPct val="200000"/>
                  </a:lnSpc>
                  <a:buFont typeface="Wingdings" panose="05000000000000000000" pitchFamily="2" charset="2"/>
                  <a:buChar char="l"/>
                </a:pPr>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如果</a:t>
                </a:r>
                <a14:m>
                  <m:oMath xmlns:m="http://schemas.openxmlformats.org/officeDocument/2006/math">
                    <m:r>
                      <a:rPr lang="en-US" altLang="zh-CN" sz="1600" b="1" i="1" kern="0" smtClean="0">
                        <a:solidFill>
                          <a:srgbClr val="0070C0"/>
                        </a:solidFill>
                        <a:latin typeface="Cambria Math"/>
                        <a:ea typeface="微软雅黑" pitchFamily="34" charset="-122"/>
                        <a:cs typeface="Times New Roman" pitchFamily="18" charset="0"/>
                      </a:rPr>
                      <m:t>𝑿</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600" b="1" i="1" kern="0" smtClean="0">
                        <a:solidFill>
                          <a:srgbClr val="0070C0"/>
                        </a:solidFill>
                        <a:latin typeface="Cambria Math"/>
                        <a:ea typeface="微软雅黑" pitchFamily="34" charset="-122"/>
                        <a:cs typeface="Times New Roman" pitchFamily="18" charset="0"/>
                      </a:rPr>
                      <m:t>𝒀</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的彼此独立，则一定</a:t>
                </a:r>
                <a14:m>
                  <m:oMath xmlns:m="http://schemas.openxmlformats.org/officeDocument/2006/math">
                    <m:d>
                      <m:dPr>
                        <m:begChr m:val="|"/>
                        <m:endChr m:val="|"/>
                        <m:ctrlPr>
                          <a:rPr lang="en-US" altLang="zh-CN" sz="1600" b="1" i="1" kern="0">
                            <a:latin typeface="Cambria Math" panose="02040503050406030204" pitchFamily="18" charset="0"/>
                            <a:ea typeface="微软雅黑" pitchFamily="34" charset="-122"/>
                            <a:cs typeface="Times New Roman" pitchFamily="18" charset="0"/>
                          </a:rPr>
                        </m:ctrlPr>
                      </m:dPr>
                      <m:e>
                        <m:r>
                          <a:rPr lang="en-US" altLang="zh-CN" sz="1600" b="1" i="1" kern="0" smtClean="0">
                            <a:latin typeface="Cambria Math"/>
                            <a:ea typeface="微软雅黑" pitchFamily="34" charset="-122"/>
                            <a:cs typeface="Times New Roman" pitchFamily="18" charset="0"/>
                          </a:rPr>
                          <m:t>𝒄𝒐𝒓𝒓</m:t>
                        </m:r>
                        <m:d>
                          <m:dPr>
                            <m:ctrlPr>
                              <a:rPr lang="en-US" altLang="zh-CN" sz="1600" b="1" i="1" kern="0">
                                <a:latin typeface="Cambria Math" panose="02040503050406030204" pitchFamily="18" charset="0"/>
                                <a:ea typeface="微软雅黑" pitchFamily="34" charset="-122"/>
                                <a:cs typeface="Times New Roman" pitchFamily="18" charset="0"/>
                              </a:rPr>
                            </m:ctrlPr>
                          </m:dPr>
                          <m:e>
                            <m:r>
                              <a:rPr lang="en-US" altLang="zh-CN" sz="1600" b="1" i="1" kern="0" smtClean="0">
                                <a:latin typeface="Cambria Math"/>
                                <a:ea typeface="微软雅黑" pitchFamily="34" charset="-122"/>
                                <a:cs typeface="Times New Roman" pitchFamily="18" charset="0"/>
                              </a:rPr>
                              <m:t>𝑿</m:t>
                            </m:r>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𝒀</m:t>
                            </m:r>
                          </m:e>
                        </m:d>
                      </m:e>
                    </m:d>
                    <m:r>
                      <a:rPr lang="en-US" altLang="zh-CN" sz="1600" b="1" i="1" kern="0" smtClean="0">
                        <a:latin typeface="Cambria Math"/>
                        <a:ea typeface="微软雅黑" pitchFamily="34" charset="-122"/>
                        <a:cs typeface="Times New Roman" pitchFamily="18" charset="0"/>
                      </a:rPr>
                      <m:t>=</m:t>
                    </m:r>
                    <m:r>
                      <a:rPr lang="en-US" altLang="zh-CN" sz="1600" b="1" i="1" kern="0" smtClean="0">
                        <a:latin typeface="Cambria Math"/>
                        <a:ea typeface="微软雅黑" pitchFamily="34" charset="-122"/>
                        <a:cs typeface="Times New Roman" pitchFamily="18" charset="0"/>
                      </a:rPr>
                      <m:t>𝟎</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，且</a:t>
                </a:r>
                <a14:m>
                  <m:oMath xmlns:m="http://schemas.openxmlformats.org/officeDocument/2006/math">
                    <m:r>
                      <a:rPr lang="en-US" altLang="zh-CN" sz="1600" b="1" i="1" kern="0" smtClean="0">
                        <a:solidFill>
                          <a:srgbClr val="0070C0"/>
                        </a:solidFill>
                        <a:latin typeface="Cambria Math"/>
                        <a:ea typeface="微软雅黑" pitchFamily="34" charset="-122"/>
                        <a:cs typeface="Times New Roman" pitchFamily="18" charset="0"/>
                      </a:rPr>
                      <m:t>𝑿</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600" b="1" i="1" kern="0" smtClean="0">
                        <a:solidFill>
                          <a:srgbClr val="0070C0"/>
                        </a:solidFill>
                        <a:latin typeface="Cambria Math"/>
                        <a:ea typeface="微软雅黑" pitchFamily="34" charset="-122"/>
                        <a:cs typeface="Times New Roman" pitchFamily="18" charset="0"/>
                      </a:rPr>
                      <m:t>𝒀</m:t>
                    </m:r>
                  </m:oMath>
                </a14:m>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不存在任何线性或非线性关系</a:t>
                </a:r>
                <a:endParaRPr lang="en-US" altLang="zh-CN" sz="1600" b="1" kern="0"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gn="just">
                  <a:lnSpc>
                    <a:spcPct val="200000"/>
                  </a:lnSpc>
                  <a:buFont typeface="Wingdings" panose="05000000000000000000" pitchFamily="2" charset="2"/>
                  <a:buChar char="l"/>
                </a:pPr>
                <a:r>
                  <a:rPr lang="zh-CN" altLang="en-US" sz="1600" b="1" kern="0" dirty="0">
                    <a:latin typeface="Times New Roman" panose="02020603050405020304" pitchFamily="18" charset="0"/>
                    <a:ea typeface="楷体" panose="02010609060101010101" pitchFamily="49" charset="-122"/>
                    <a:cs typeface="Times New Roman" panose="02020603050405020304" pitchFamily="18" charset="0"/>
                  </a:rPr>
                  <a:t>“不相关”是一个比“独立”要弱的概念，即独立一定不相关，但是不相关不一定相互独立（可能存在其他复杂的关联关系）。独立指两个变量彼此之间不相互影响。</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209549" y="1529715"/>
                <a:ext cx="8810625" cy="2800767"/>
              </a:xfrm>
              <a:prstGeom prst="rect">
                <a:avLst/>
              </a:prstGeom>
              <a:blipFill>
                <a:blip r:embed="rId2"/>
                <a:stretch>
                  <a:fillRect l="-277" r="-346"/>
                </a:stretch>
              </a:blipFill>
            </p:spPr>
            <p:txBody>
              <a:bodyPr/>
              <a:lstStyle/>
              <a:p>
                <a:r>
                  <a:rPr lang="zh-CN" altLang="en-US">
                    <a:noFill/>
                  </a:rPr>
                  <a:t> </a:t>
                </a:r>
              </a:p>
            </p:txBody>
          </p:sp>
        </mc:Fallback>
      </mc:AlternateContent>
      <p:sp>
        <p:nvSpPr>
          <p:cNvPr id="7" name="标题 1"/>
          <p:cNvSpPr>
            <a:spLocks noGrp="1"/>
          </p:cNvSpPr>
          <p:nvPr>
            <p:ph type="title"/>
          </p:nvPr>
        </p:nvSpPr>
        <p:spPr>
          <a:xfrm>
            <a:off x="753460" y="19769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从协方差到相关系数</a:t>
            </a:r>
          </a:p>
        </p:txBody>
      </p:sp>
    </p:spTree>
    <p:extLst>
      <p:ext uri="{BB962C8B-B14F-4D97-AF65-F5344CB8AC3E}">
        <p14:creationId xmlns:p14="http://schemas.microsoft.com/office/powerpoint/2010/main" val="2002370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209549" y="935712"/>
                <a:ext cx="8810625" cy="2308324"/>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zh-CN" sz="1600" b="1" dirty="0">
                    <a:latin typeface="楷体" panose="02010609060101010101" pitchFamily="49" charset="-122"/>
                    <a:ea typeface="楷体" panose="02010609060101010101" pitchFamily="49" charset="-122"/>
                    <a:cs typeface="Times New Roman" panose="02020603050405020304" pitchFamily="18" charset="0"/>
                  </a:rPr>
                  <a:t>在数理统计中，方差被经常用来度量数据和其数学期望（即均值）之间偏离程度，这个偏离程度反映了数据分布结构。</a:t>
                </a:r>
                <a:endParaRPr lang="en-US" altLang="zh-CN" sz="1600"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sz="1600" b="1" dirty="0">
                    <a:latin typeface="楷体" panose="02010609060101010101" pitchFamily="49" charset="-122"/>
                    <a:ea typeface="楷体" panose="02010609060101010101" pitchFamily="49" charset="-122"/>
                    <a:cs typeface="Times New Roman" panose="02020603050405020304" pitchFamily="18" charset="0"/>
                  </a:rPr>
                  <a:t>在许多实际问题中，研究数据和其均值之间的偏离程度有着很重要的意义。</a:t>
                </a:r>
                <a:endParaRPr lang="en-US" altLang="zh-CN" sz="1600"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sz="1600" b="1" dirty="0">
                    <a:latin typeface="楷体" panose="02010609060101010101" pitchFamily="49" charset="-122"/>
                    <a:ea typeface="楷体" panose="02010609060101010101" pitchFamily="49" charset="-122"/>
                    <a:cs typeface="Times New Roman" panose="02020603050405020304" pitchFamily="18" charset="0"/>
                  </a:rPr>
                  <a:t>在降维之中，需要</a:t>
                </a:r>
                <a:r>
                  <a:rPr lang="zh-CN" altLang="en-US" sz="1600" b="1" dirty="0">
                    <a:latin typeface="楷体" panose="02010609060101010101" pitchFamily="49" charset="-122"/>
                    <a:ea typeface="楷体" panose="02010609060101010101" pitchFamily="49" charset="-122"/>
                    <a:cs typeface="Times New Roman" panose="02020603050405020304" pitchFamily="18" charset="0"/>
                  </a:rPr>
                  <a:t>尽可能将数据向方差最大方向进行投影，使得数据所</a:t>
                </a:r>
                <a:r>
                  <a:rPr lang="zh-CN" altLang="zh-CN" sz="1600" b="1" dirty="0">
                    <a:latin typeface="楷体" panose="02010609060101010101" pitchFamily="49" charset="-122"/>
                    <a:ea typeface="楷体" panose="02010609060101010101" pitchFamily="49" charset="-122"/>
                    <a:cs typeface="Times New Roman" panose="02020603050405020304" pitchFamily="18" charset="0"/>
                  </a:rPr>
                  <a:t>蕴含信息没有丢失</a:t>
                </a:r>
                <a:r>
                  <a:rPr lang="zh-CN" altLang="en-US" sz="1600" b="1" dirty="0">
                    <a:latin typeface="楷体" panose="02010609060101010101" pitchFamily="49" charset="-122"/>
                    <a:ea typeface="楷体" panose="02010609060101010101" pitchFamily="49" charset="-122"/>
                    <a:cs typeface="Times New Roman" panose="02020603050405020304" pitchFamily="18" charset="0"/>
                  </a:rPr>
                  <a:t>，彰显个性。如左下图所示，向</a:t>
                </a:r>
                <a14:m>
                  <m:oMath xmlns:m="http://schemas.openxmlformats.org/officeDocument/2006/math">
                    <m:r>
                      <a:rPr lang="en-US" altLang="zh-CN" sz="1600" b="1" i="1" smtClean="0">
                        <a:latin typeface="Cambria Math"/>
                        <a:ea typeface="黑体" pitchFamily="49" charset="-122"/>
                      </a:rPr>
                      <m:t>𝒚</m:t>
                    </m:r>
                  </m:oMath>
                </a14:m>
                <a:r>
                  <a:rPr lang="zh-CN" altLang="en-US" sz="1600" b="1" dirty="0">
                    <a:latin typeface="楷体" panose="02010609060101010101" pitchFamily="49" charset="-122"/>
                    <a:ea typeface="楷体" panose="02010609060101010101" pitchFamily="49" charset="-122"/>
                  </a:rPr>
                  <a:t>方向投影（使得二维数据映射为一维）就比向</a:t>
                </a:r>
                <a14:m>
                  <m:oMath xmlns:m="http://schemas.openxmlformats.org/officeDocument/2006/math">
                    <m:r>
                      <a:rPr lang="en-US" altLang="zh-CN" sz="1600" b="1" i="1" smtClean="0">
                        <a:latin typeface="Cambria Math"/>
                        <a:ea typeface="黑体" pitchFamily="49" charset="-122"/>
                      </a:rPr>
                      <m:t>𝒙</m:t>
                    </m:r>
                  </m:oMath>
                </a14:m>
                <a:r>
                  <a:rPr lang="zh-CN" altLang="en-US" sz="1600" b="1" dirty="0">
                    <a:latin typeface="楷体" panose="02010609060101010101" pitchFamily="49" charset="-122"/>
                    <a:ea typeface="楷体" panose="02010609060101010101" pitchFamily="49" charset="-122"/>
                  </a:rPr>
                  <a:t>方向投影结果在降维这个意义上而言要好；右下图则是斜黑线方向投影要好。</a:t>
                </a:r>
              </a:p>
            </p:txBody>
          </p:sp>
        </mc:Choice>
        <mc:Fallback xmlns="">
          <p:sp>
            <p:nvSpPr>
              <p:cNvPr id="4" name="矩形 3"/>
              <p:cNvSpPr>
                <a:spLocks noRot="1" noChangeAspect="1" noMove="1" noResize="1" noEditPoints="1" noAdjustHandles="1" noChangeArrowheads="1" noChangeShapeType="1" noTextEdit="1"/>
              </p:cNvSpPr>
              <p:nvPr/>
            </p:nvSpPr>
            <p:spPr>
              <a:xfrm>
                <a:off x="209549" y="935712"/>
                <a:ext cx="8810625" cy="2308324"/>
              </a:xfrm>
              <a:prstGeom prst="rect">
                <a:avLst/>
              </a:prstGeom>
              <a:blipFill>
                <a:blip r:embed="rId2"/>
                <a:stretch>
                  <a:fillRect l="-277" r="-346"/>
                </a:stretch>
              </a:blipFill>
            </p:spPr>
            <p:txBody>
              <a:bodyPr/>
              <a:lstStyle/>
              <a:p>
                <a:r>
                  <a:rPr lang="zh-CN" altLang="en-US">
                    <a:noFill/>
                  </a:rPr>
                  <a:t> </a:t>
                </a:r>
              </a:p>
            </p:txBody>
          </p:sp>
        </mc:Fallback>
      </mc:AlternateContent>
      <p:sp>
        <p:nvSpPr>
          <p:cNvPr id="7" name="标题 1"/>
          <p:cNvSpPr>
            <a:spLocks noGrp="1"/>
          </p:cNvSpPr>
          <p:nvPr>
            <p:ph type="title"/>
          </p:nvPr>
        </p:nvSpPr>
        <p:spPr>
          <a:xfrm>
            <a:off x="-56657" y="120575"/>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算法动机</a:t>
            </a:r>
          </a:p>
        </p:txBody>
      </p:sp>
      <p:sp>
        <p:nvSpPr>
          <p:cNvPr id="8" name="圆角矩形 7"/>
          <p:cNvSpPr/>
          <p:nvPr/>
        </p:nvSpPr>
        <p:spPr bwMode="auto">
          <a:xfrm>
            <a:off x="6413087" y="36665"/>
            <a:ext cx="2181225" cy="715076"/>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algn="ctr" fontAlgn="base">
              <a:spcBef>
                <a:spcPct val="0"/>
              </a:spcBef>
              <a:spcAft>
                <a:spcPct val="0"/>
              </a:spcAft>
              <a:defRPr/>
            </a:pPr>
            <a:r>
              <a:rPr kumimoji="0" lang="zh-CN" altLang="en-US" sz="1600" b="1" i="0" u="none" strike="noStrike" kern="0" cap="none" spc="0" normalizeH="0" baseline="0" noProof="0" dirty="0">
                <a:ln>
                  <a:noFill/>
                </a:ln>
                <a:solidFill>
                  <a:srgbClr val="C00000"/>
                </a:solidFill>
                <a:effectLst/>
                <a:uLnTx/>
                <a:uFillTx/>
                <a:latin typeface="Times New Roman" pitchFamily="18" charset="0"/>
                <a:ea typeface="微软雅黑" pitchFamily="34" charset="-122"/>
                <a:cs typeface="Times New Roman" pitchFamily="18" charset="0"/>
              </a:rPr>
              <a:t>保证样本</a:t>
            </a:r>
            <a:endParaRPr kumimoji="0" lang="en-US" altLang="zh-CN" sz="1600" b="1" i="0" u="none" strike="noStrike" kern="0" cap="none" spc="0" normalizeH="0" baseline="0" noProof="0" dirty="0">
              <a:ln>
                <a:noFill/>
              </a:ln>
              <a:solidFill>
                <a:srgbClr val="C00000"/>
              </a:solidFill>
              <a:effectLst/>
              <a:uLnTx/>
              <a:uFillTx/>
              <a:latin typeface="Times New Roman" pitchFamily="18" charset="0"/>
              <a:ea typeface="微软雅黑" pitchFamily="34" charset="-122"/>
              <a:cs typeface="Times New Roman" pitchFamily="18" charset="0"/>
            </a:endParaRPr>
          </a:p>
          <a:p>
            <a:pPr algn="ctr" fontAlgn="base">
              <a:spcBef>
                <a:spcPct val="0"/>
              </a:spcBef>
              <a:spcAft>
                <a:spcPct val="0"/>
              </a:spcAft>
              <a:defRPr/>
            </a:pPr>
            <a:r>
              <a:rPr kumimoji="0" lang="zh-CN" altLang="en-US" sz="1600" b="1" i="0" u="none" strike="noStrike" kern="0" cap="none" spc="0" normalizeH="0" baseline="0" noProof="0" dirty="0">
                <a:ln>
                  <a:noFill/>
                </a:ln>
                <a:solidFill>
                  <a:srgbClr val="C00000"/>
                </a:solidFill>
                <a:effectLst/>
                <a:uLnTx/>
                <a:uFillTx/>
                <a:latin typeface="Times New Roman" pitchFamily="18" charset="0"/>
                <a:ea typeface="微软雅黑" pitchFamily="34" charset="-122"/>
                <a:cs typeface="Times New Roman" pitchFamily="18" charset="0"/>
              </a:rPr>
              <a:t>投影后方差最大</a:t>
            </a:r>
            <a:endParaRPr kumimoji="0" lang="en-US" altLang="zh-CN" sz="16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pic>
        <p:nvPicPr>
          <p:cNvPr id="16" name="图片 15">
            <a:extLst>
              <a:ext uri="{FF2B5EF4-FFF2-40B4-BE49-F238E27FC236}">
                <a16:creationId xmlns:a16="http://schemas.microsoft.com/office/drawing/2014/main" id="{3B6180E2-F6B3-492F-81AF-00DC137BD4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174" y="3728435"/>
            <a:ext cx="7209373" cy="2602839"/>
          </a:xfrm>
          <a:prstGeom prst="rect">
            <a:avLst/>
          </a:prstGeom>
        </p:spPr>
      </p:pic>
      <p:sp>
        <p:nvSpPr>
          <p:cNvPr id="6" name="文本框 5">
            <a:extLst>
              <a:ext uri="{FF2B5EF4-FFF2-40B4-BE49-F238E27FC236}">
                <a16:creationId xmlns:a16="http://schemas.microsoft.com/office/drawing/2014/main" id="{CBDA5DF4-1D2C-4B45-B4A4-64CB15389D24}"/>
              </a:ext>
            </a:extLst>
          </p:cNvPr>
          <p:cNvSpPr txBox="1"/>
          <p:nvPr/>
        </p:nvSpPr>
        <p:spPr>
          <a:xfrm>
            <a:off x="944567" y="3301569"/>
            <a:ext cx="2156360" cy="338554"/>
          </a:xfrm>
          <a:prstGeom prst="rect">
            <a:avLst/>
          </a:prstGeom>
          <a:noFill/>
        </p:spPr>
        <p:txBody>
          <a:bodyPr wrap="none" rtlCol="0">
            <a:spAutoFit/>
          </a:bodyPr>
          <a:lstStyle/>
          <a:p>
            <a:r>
              <a:rPr lang="zh-CN" altLang="en-US" sz="1600" b="1" dirty="0">
                <a:ea typeface="+mj-ea"/>
              </a:rPr>
              <a:t>图</a:t>
            </a:r>
            <a:r>
              <a:rPr lang="en-US" altLang="zh-CN" sz="1600" b="1" dirty="0">
                <a:ea typeface="+mj-ea"/>
              </a:rPr>
              <a:t>5.3 PCA</a:t>
            </a:r>
            <a:r>
              <a:rPr lang="zh-CN" altLang="en-US" sz="1600" b="1" dirty="0">
                <a:ea typeface="+mj-ea"/>
              </a:rPr>
              <a:t>降维示意图</a:t>
            </a:r>
          </a:p>
        </p:txBody>
      </p:sp>
    </p:spTree>
    <p:extLst>
      <p:ext uri="{BB962C8B-B14F-4D97-AF65-F5344CB8AC3E}">
        <p14:creationId xmlns:p14="http://schemas.microsoft.com/office/powerpoint/2010/main" val="645317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23765" y="23074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算法动机</a:t>
            </a:r>
          </a:p>
        </p:txBody>
      </p:sp>
      <mc:AlternateContent xmlns:mc="http://schemas.openxmlformats.org/markup-compatibility/2006" xmlns:a14="http://schemas.microsoft.com/office/drawing/2010/main">
        <mc:Choice Requires="a14">
          <p:sp>
            <p:nvSpPr>
              <p:cNvPr id="3" name="矩形 2"/>
              <p:cNvSpPr/>
              <p:nvPr/>
            </p:nvSpPr>
            <p:spPr>
              <a:xfrm>
                <a:off x="323850" y="1198484"/>
                <a:ext cx="8753475" cy="3416320"/>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主成</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分</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分析</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思想是将</a:t>
                </a:r>
                <a14:m>
                  <m:oMath xmlns:m="http://schemas.openxmlformats.org/officeDocument/2006/math">
                    <m:r>
                      <a:rPr lang="en-US" altLang="zh-CN" b="1" i="1" smtClean="0">
                        <a:latin typeface="Cambria Math"/>
                        <a:ea typeface="黑体" pitchFamily="49" charset="-122"/>
                      </a:rPr>
                      <m:t>𝒏</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维特征数据映射到</a:t>
                </a:r>
                <a14:m>
                  <m:oMath xmlns:m="http://schemas.openxmlformats.org/officeDocument/2006/math">
                    <m:r>
                      <a:rPr lang="en-US" altLang="zh-CN" b="1" i="1" smtClean="0">
                        <a:latin typeface="Cambria Math"/>
                        <a:ea typeface="黑体" pitchFamily="49" charset="-122"/>
                      </a:rPr>
                      <m:t>𝒍</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维空间（</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b="1" i="1">
                        <a:latin typeface="Cambria Math"/>
                        <a:ea typeface="黑体" pitchFamily="49" charset="-122"/>
                      </a:rPr>
                      <m:t>𝒏</m:t>
                    </m:r>
                    <m:r>
                      <a:rPr lang="en-US" altLang="zh-CN" b="1" i="1">
                        <a:latin typeface="Cambria Math"/>
                        <a:ea typeface="黑体" pitchFamily="49" charset="-122"/>
                      </a:rPr>
                      <m:t> ≫</m:t>
                    </m:r>
                    <m:r>
                      <a:rPr lang="en-US" altLang="zh-CN" b="1" i="1" smtClean="0">
                        <a:latin typeface="Cambria Math"/>
                        <a:ea typeface="Cambria Math"/>
                      </a:rPr>
                      <m:t>𝒍</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），去除原始数据之间的冗余性（通过去除相关性手段达到这一目的）。</a:t>
                </a:r>
              </a:p>
              <a:p>
                <a:pPr marL="285750" indent="-285750">
                  <a:lnSpc>
                    <a:spcPct val="200000"/>
                  </a:lnSpc>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将原始数据向这些数据方差最大的方向进行投影。一旦发现了方差最大的投影方向，则继续寻找保持方差第二的方向且进行投影。</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将每个数据从</a:t>
                </a:r>
                <a14:m>
                  <m:oMath xmlns:m="http://schemas.openxmlformats.org/officeDocument/2006/math">
                    <m:r>
                      <a:rPr lang="en-US" altLang="zh-CN" b="1" i="1">
                        <a:latin typeface="Cambria Math"/>
                        <a:ea typeface="黑体" pitchFamily="49" charset="-122"/>
                      </a:rPr>
                      <m:t>𝒏</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维高维空间映射到</a:t>
                </a:r>
                <a14:m>
                  <m:oMath xmlns:m="http://schemas.openxmlformats.org/officeDocument/2006/math">
                    <m:r>
                      <a:rPr lang="en-US" altLang="zh-CN" b="1" i="1" smtClean="0">
                        <a:latin typeface="Cambria Math"/>
                        <a:ea typeface="黑体" pitchFamily="49" charset="-122"/>
                      </a:rPr>
                      <m:t>𝒍</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维低维空间，每个数据所得到最好的</a:t>
                </a:r>
                <a14:m>
                  <m:oMath xmlns:m="http://schemas.openxmlformats.org/officeDocument/2006/math">
                    <m:r>
                      <a:rPr lang="en-US" altLang="zh-CN" b="1" i="1">
                        <a:latin typeface="Cambria Math"/>
                        <a:ea typeface="黑体" pitchFamily="49" charset="-122"/>
                      </a:rPr>
                      <m:t>𝒌</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维特征就是使得每一维上样本方差都尽可能大</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3" name="矩形 2"/>
              <p:cNvSpPr>
                <a:spLocks noRot="1" noChangeAspect="1" noMove="1" noResize="1" noEditPoints="1" noAdjustHandles="1" noChangeArrowheads="1" noChangeShapeType="1" noTextEdit="1"/>
              </p:cNvSpPr>
              <p:nvPr/>
            </p:nvSpPr>
            <p:spPr>
              <a:xfrm>
                <a:off x="323850" y="1198484"/>
                <a:ext cx="8753475" cy="3416320"/>
              </a:xfrm>
              <a:prstGeom prst="rect">
                <a:avLst/>
              </a:prstGeom>
              <a:blipFill>
                <a:blip r:embed="rId2"/>
                <a:stretch>
                  <a:fillRect l="-418" r="-6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6797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流程图: 顺序访问存储器 12"/>
          <p:cNvSpPr/>
          <p:nvPr/>
        </p:nvSpPr>
        <p:spPr>
          <a:xfrm>
            <a:off x="3476625" y="3680399"/>
            <a:ext cx="1409700" cy="685800"/>
          </a:xfrm>
          <a:prstGeom prst="flowChartMagneticTap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标题 1"/>
          <p:cNvSpPr>
            <a:spLocks noGrp="1"/>
          </p:cNvSpPr>
          <p:nvPr>
            <p:ph type="title"/>
          </p:nvPr>
        </p:nvSpPr>
        <p:spPr>
          <a:xfrm>
            <a:off x="701731" y="219726"/>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算法描述</a:t>
            </a:r>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0" y="1073449"/>
                <a:ext cx="9410700" cy="37017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665AB"/>
                  </a:buClr>
                  <a:buSzPct val="100000"/>
                  <a:buFont typeface="Arial" charset="0"/>
                  <a:buChar cha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假设有</a:t>
                </a:r>
                <a14:m>
                  <m:oMath xmlns:m="http://schemas.openxmlformats.org/officeDocument/2006/math">
                    <m:r>
                      <a:rPr lang="en-US" altLang="zh-CN" sz="1800" b="0" i="1" smtClean="0">
                        <a:latin typeface="Cambria Math"/>
                        <a:ea typeface="黑体" panose="02010609060101010101" pitchFamily="49" charset="-122"/>
                        <a:cs typeface="Times New Roman" panose="02020603050405020304" pitchFamily="18" charset="0"/>
                      </a:rPr>
                      <m:t>𝑛</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个</a:t>
                </a:r>
                <a14:m>
                  <m:oMath xmlns:m="http://schemas.openxmlformats.org/officeDocument/2006/math">
                    <m:r>
                      <a:rPr lang="en-US" altLang="zh-CN" sz="1800" b="0" i="1" smtClean="0">
                        <a:latin typeface="Cambria Math"/>
                        <a:ea typeface="黑体" panose="02010609060101010101" pitchFamily="49" charset="-122"/>
                        <a:cs typeface="Times New Roman" panose="02020603050405020304" pitchFamily="18" charset="0"/>
                      </a:rPr>
                      <m:t>𝑑</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维样本数据所构成的集合</a:t>
                </a:r>
                <a14:m>
                  <m:oMath xmlns:m="http://schemas.openxmlformats.org/officeDocument/2006/math">
                    <m:r>
                      <a:rPr lang="en-US" altLang="zh-CN" sz="1800" b="0" i="1" smtClean="0">
                        <a:latin typeface="Cambria Math"/>
                        <a:ea typeface="黑体" panose="02010609060101010101" pitchFamily="49" charset="-122"/>
                        <a:cs typeface="Times New Roman" panose="02020603050405020304" pitchFamily="18" charset="0"/>
                      </a:rPr>
                      <m:t>𝐷</m:t>
                    </m:r>
                    <m:r>
                      <a:rPr lang="en-US" altLang="zh-CN" sz="1800" b="0" i="1" smtClean="0">
                        <a:latin typeface="Cambria Math"/>
                        <a:ea typeface="黑体" panose="02010609060101010101" pitchFamily="49" charset="-122"/>
                        <a:cs typeface="Times New Roman" panose="02020603050405020304" pitchFamily="18" charset="0"/>
                      </a:rPr>
                      <m:t>={</m:t>
                    </m:r>
                    <m:sSub>
                      <m:sSubPr>
                        <m:ctrlPr>
                          <a:rPr lang="en-US" altLang="zh-CN" sz="18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800" b="1" i="1" smtClean="0">
                            <a:latin typeface="Cambria Math"/>
                            <a:ea typeface="黑体" panose="02010609060101010101" pitchFamily="49" charset="-122"/>
                            <a:cs typeface="Times New Roman" panose="02020603050405020304" pitchFamily="18" charset="0"/>
                          </a:rPr>
                          <m:t>𝒙</m:t>
                        </m:r>
                      </m:e>
                      <m:sub>
                        <m:r>
                          <a:rPr lang="en-US" altLang="zh-CN" sz="1800" b="0" i="1" smtClean="0">
                            <a:latin typeface="Cambria Math"/>
                            <a:ea typeface="黑体" panose="02010609060101010101" pitchFamily="49" charset="-122"/>
                            <a:cs typeface="Times New Roman" panose="02020603050405020304" pitchFamily="18" charset="0"/>
                          </a:rPr>
                          <m:t>1</m:t>
                        </m:r>
                      </m:sub>
                    </m:sSub>
                    <m:r>
                      <a:rPr lang="en-US" altLang="zh-CN" sz="1800" b="0" i="1" smtClean="0">
                        <a:latin typeface="Cambria Math"/>
                        <a:ea typeface="黑体" panose="02010609060101010101" pitchFamily="49" charset="-122"/>
                        <a:cs typeface="Times New Roman" panose="02020603050405020304" pitchFamily="18" charset="0"/>
                      </a:rPr>
                      <m:t>,</m:t>
                    </m:r>
                    <m:sSub>
                      <m:sSubPr>
                        <m:ctrlPr>
                          <a:rPr lang="en-US" altLang="zh-CN" sz="18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800" b="1" i="1" smtClean="0">
                            <a:latin typeface="Cambria Math"/>
                            <a:ea typeface="黑体" panose="02010609060101010101" pitchFamily="49" charset="-122"/>
                            <a:cs typeface="Times New Roman" panose="02020603050405020304" pitchFamily="18" charset="0"/>
                          </a:rPr>
                          <m:t>𝒙</m:t>
                        </m:r>
                      </m:e>
                      <m:sub>
                        <m:r>
                          <a:rPr lang="en-US" altLang="zh-CN" sz="1800" b="0" i="1" smtClean="0">
                            <a:latin typeface="Cambria Math"/>
                            <a:ea typeface="黑体" panose="02010609060101010101" pitchFamily="49" charset="-122"/>
                            <a:cs typeface="Times New Roman" panose="02020603050405020304" pitchFamily="18" charset="0"/>
                          </a:rPr>
                          <m:t>2</m:t>
                        </m:r>
                      </m:sub>
                    </m:sSub>
                    <m:r>
                      <a:rPr lang="en-US" altLang="zh-CN" sz="1800" b="0" i="1" smtClean="0">
                        <a:latin typeface="Cambria Math"/>
                        <a:ea typeface="黑体" panose="02010609060101010101" pitchFamily="49" charset="-122"/>
                        <a:cs typeface="Times New Roman" panose="02020603050405020304" pitchFamily="18" charset="0"/>
                      </a:rPr>
                      <m:t>,…,</m:t>
                    </m:r>
                    <m:sSub>
                      <m:sSubPr>
                        <m:ctrlPr>
                          <a:rPr lang="en-US" altLang="zh-CN" sz="18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800" b="1" i="1" smtClean="0">
                            <a:latin typeface="Cambria Math"/>
                            <a:ea typeface="黑体" panose="02010609060101010101" pitchFamily="49" charset="-122"/>
                            <a:cs typeface="Times New Roman" panose="02020603050405020304" pitchFamily="18" charset="0"/>
                          </a:rPr>
                          <m:t>𝒙</m:t>
                        </m:r>
                      </m:e>
                      <m:sub>
                        <m:r>
                          <a:rPr lang="en-US" altLang="zh-CN" sz="1800" b="0" i="1" smtClean="0">
                            <a:latin typeface="Cambria Math"/>
                            <a:ea typeface="黑体" panose="02010609060101010101" pitchFamily="49" charset="-122"/>
                            <a:cs typeface="Times New Roman" panose="02020603050405020304" pitchFamily="18" charset="0"/>
                          </a:rPr>
                          <m:t>𝑛</m:t>
                        </m:r>
                      </m:sub>
                    </m:sSub>
                    <m:r>
                      <a:rPr lang="en-US" altLang="zh-CN" sz="1800" b="0" i="1" smtClean="0">
                        <a:latin typeface="Cambria Math"/>
                        <a:ea typeface="黑体" panose="02010609060101010101" pitchFamily="49" charset="-122"/>
                        <a:cs typeface="Times New Roman" panose="02020603050405020304" pitchFamily="18" charset="0"/>
                      </a:rPr>
                      <m:t>} </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en-US" altLang="zh-CN" sz="18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800" b="1" i="1">
                            <a:latin typeface="Cambria Math"/>
                            <a:ea typeface="黑体" panose="02010609060101010101" pitchFamily="49" charset="-122"/>
                            <a:cs typeface="Times New Roman" panose="02020603050405020304" pitchFamily="18" charset="0"/>
                          </a:rPr>
                          <m:t>𝒙</m:t>
                        </m:r>
                      </m:e>
                      <m:sub>
                        <m:r>
                          <a:rPr lang="en-US" altLang="zh-CN" sz="1800" b="0" i="1" smtClean="0">
                            <a:latin typeface="Cambria Math"/>
                            <a:ea typeface="黑体" panose="02010609060101010101" pitchFamily="49" charset="-122"/>
                            <a:cs typeface="Times New Roman" panose="02020603050405020304" pitchFamily="18" charset="0"/>
                          </a:rPr>
                          <m:t>𝑖</m:t>
                        </m:r>
                      </m:sub>
                    </m:sSub>
                    <m:r>
                      <a:rPr lang="en-US" altLang="zh-CN" sz="1800" b="0" i="1" smtClean="0">
                        <a:latin typeface="Cambria Math"/>
                        <a:ea typeface="黑体" panose="02010609060101010101" pitchFamily="49" charset="-122"/>
                        <a:cs typeface="Times New Roman" panose="02020603050405020304" pitchFamily="18" charset="0"/>
                      </a:rPr>
                      <m:t>(1</m:t>
                    </m:r>
                    <m:r>
                      <a:rPr lang="en-US" altLang="zh-CN" sz="1800" b="0" i="1" smtClean="0">
                        <a:latin typeface="Cambria Math"/>
                        <a:ea typeface="Cambria Math"/>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𝑖</m:t>
                    </m:r>
                    <m:r>
                      <a:rPr lang="en-US" altLang="zh-CN" sz="1800" b="0" i="1" smtClean="0">
                        <a:latin typeface="Cambria Math"/>
                        <a:ea typeface="Cambria Math"/>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𝑛</m:t>
                    </m:r>
                    <m:r>
                      <a:rPr lang="en-US" altLang="zh-CN" sz="1800" b="0" i="1" smtClean="0">
                        <a:latin typeface="Cambria Math"/>
                        <a:ea typeface="黑体" panose="02010609060101010101" pitchFamily="49" charset="-122"/>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m:t>
                    </m:r>
                    <m:sSup>
                      <m:sSupPr>
                        <m:ctrlPr>
                          <a:rPr lang="en-US" altLang="zh-CN" sz="1800" b="0" i="1" smtClean="0">
                            <a:latin typeface="Cambria Math" panose="02040503050406030204" pitchFamily="18" charset="0"/>
                            <a:ea typeface="Cambria Math"/>
                            <a:cs typeface="Times New Roman" panose="02020603050405020304" pitchFamily="18" charset="0"/>
                          </a:rPr>
                        </m:ctrlPr>
                      </m:sSupPr>
                      <m:e>
                        <m:r>
                          <a:rPr lang="en-US" altLang="zh-CN" sz="1800" b="0" i="1" smtClean="0">
                            <a:latin typeface="Cambria Math"/>
                            <a:ea typeface="Cambria Math"/>
                            <a:cs typeface="Times New Roman" panose="02020603050405020304" pitchFamily="18" charset="0"/>
                          </a:rPr>
                          <m:t>𝑅</m:t>
                        </m:r>
                      </m:e>
                      <m:sup>
                        <m:r>
                          <a:rPr lang="en-US" altLang="zh-CN" sz="1800" b="0" i="1" smtClean="0">
                            <a:latin typeface="Cambria Math"/>
                            <a:ea typeface="Cambria Math"/>
                            <a:cs typeface="Times New Roman" panose="02020603050405020304" pitchFamily="18" charset="0"/>
                          </a:rPr>
                          <m:t>𝑑</m:t>
                        </m:r>
                      </m:sup>
                    </m:sSup>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buFont typeface="Arial" charset="0"/>
                  <a:buChar cha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集合</a:t>
                </a:r>
                <a14:m>
                  <m:oMath xmlns:m="http://schemas.openxmlformats.org/officeDocument/2006/math">
                    <m:r>
                      <a:rPr lang="en-US" altLang="zh-CN" sz="1800" i="1">
                        <a:latin typeface="Cambria Math"/>
                        <a:ea typeface="黑体" panose="02010609060101010101" pitchFamily="49" charset="-122"/>
                        <a:cs typeface="Times New Roman" panose="02020603050405020304" pitchFamily="18" charset="0"/>
                      </a:rPr>
                      <m:t>𝐷</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可以表示成一个</a:t>
                </a:r>
                <a14:m>
                  <m:oMath xmlns:m="http://schemas.openxmlformats.org/officeDocument/2006/math">
                    <m:r>
                      <a:rPr lang="en-US" altLang="zh-CN" sz="1800" b="0" i="1" smtClean="0">
                        <a:latin typeface="Cambria Math"/>
                        <a:ea typeface="黑体" panose="02010609060101010101" pitchFamily="49" charset="-122"/>
                        <a:cs typeface="Times New Roman" panose="02020603050405020304" pitchFamily="18" charset="0"/>
                      </a:rPr>
                      <m:t>𝑛</m:t>
                    </m:r>
                    <m:r>
                      <a:rPr lang="en-US" altLang="zh-CN" sz="1800" b="0" i="1" smtClean="0">
                        <a:latin typeface="Cambria Math"/>
                        <a:ea typeface="Cambria Math"/>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𝑑</m:t>
                    </m:r>
                    <m:r>
                      <a:rPr lang="en-US" altLang="zh-CN" sz="1800" i="1" dirty="0">
                        <a:latin typeface="Cambria Math" charset="0"/>
                      </a:rPr>
                      <m:t> </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的矩阵</a:t>
                </a:r>
                <a14:m>
                  <m:oMath xmlns:m="http://schemas.openxmlformats.org/officeDocument/2006/math">
                    <m:r>
                      <a:rPr lang="en-US" altLang="zh-CN" sz="1800" b="1" i="0" smtClean="0">
                        <a:latin typeface="Cambria Math"/>
                        <a:ea typeface="黑体" panose="02010609060101010101" pitchFamily="49" charset="-122"/>
                        <a:cs typeface="Times New Roman" panose="02020603050405020304" pitchFamily="18" charset="0"/>
                      </a:rPr>
                      <m:t>𝐗</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buFont typeface="Arial" charset="0"/>
                  <a:buChar cha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假定每一维度的特征均值均为零（已经标准化）。</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buFont typeface="Arial" charset="0"/>
                  <a:buChar cha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主成分分析的目的是求取一个且使用一个</a:t>
                </a:r>
                <a14:m>
                  <m:oMath xmlns:m="http://schemas.openxmlformats.org/officeDocument/2006/math">
                    <m:r>
                      <a:rPr lang="en-US" altLang="zh-CN" sz="1800" b="0" i="1" smtClean="0">
                        <a:latin typeface="Cambria Math"/>
                        <a:ea typeface="黑体" panose="02010609060101010101" pitchFamily="49" charset="-122"/>
                        <a:cs typeface="Times New Roman" panose="02020603050405020304" pitchFamily="18" charset="0"/>
                      </a:rPr>
                      <m:t>𝑑</m:t>
                    </m:r>
                    <m:r>
                      <a:rPr lang="en-US" altLang="zh-CN" sz="1800" b="0" i="1" smtClean="0">
                        <a:latin typeface="Cambria Math"/>
                        <a:ea typeface="Cambria Math"/>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𝑙</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的映射矩阵</a:t>
                </a:r>
                <a14:m>
                  <m:oMath xmlns:m="http://schemas.openxmlformats.org/officeDocument/2006/math">
                    <m:r>
                      <a:rPr lang="en-US" altLang="zh-CN" sz="1800" b="1" i="0" smtClean="0">
                        <a:latin typeface="Cambria Math"/>
                        <a:ea typeface="黑体" panose="02010609060101010101" pitchFamily="49" charset="-122"/>
                        <a:cs typeface="Times New Roman" panose="02020603050405020304" pitchFamily="18" charset="0"/>
                      </a:rPr>
                      <m:t>𝐖</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buFont typeface="Arial" charset="0"/>
                  <a:buChar cha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给定一个样本</a:t>
                </a:r>
                <a14:m>
                  <m:oMath xmlns:m="http://schemas.openxmlformats.org/officeDocument/2006/math">
                    <m:sSub>
                      <m:sSubPr>
                        <m:ctrlPr>
                          <a:rPr lang="en-US" altLang="zh-CN" sz="18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800" b="1" i="1">
                            <a:latin typeface="Cambria Math"/>
                            <a:ea typeface="黑体" panose="02010609060101010101" pitchFamily="49" charset="-122"/>
                            <a:cs typeface="Times New Roman" panose="02020603050405020304" pitchFamily="18" charset="0"/>
                          </a:rPr>
                          <m:t>𝒙</m:t>
                        </m:r>
                      </m:e>
                      <m:sub>
                        <m:r>
                          <a:rPr lang="en-US" altLang="zh-CN" sz="1800" i="1">
                            <a:latin typeface="Cambria Math"/>
                            <a:ea typeface="黑体" panose="02010609060101010101" pitchFamily="49" charset="-122"/>
                            <a:cs typeface="Times New Roman" panose="02020603050405020304" pitchFamily="18" charset="0"/>
                          </a:rPr>
                          <m:t>𝑖</m:t>
                        </m:r>
                      </m:sub>
                    </m:sSub>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，可将</a:t>
                </a:r>
                <a14:m>
                  <m:oMath xmlns:m="http://schemas.openxmlformats.org/officeDocument/2006/math">
                    <m:sSub>
                      <m:sSubPr>
                        <m:ctrlPr>
                          <a:rPr lang="en-US" altLang="zh-CN" sz="18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800" b="1" i="1">
                            <a:latin typeface="Cambria Math"/>
                            <a:ea typeface="黑体" panose="02010609060101010101" pitchFamily="49" charset="-122"/>
                            <a:cs typeface="Times New Roman" panose="02020603050405020304" pitchFamily="18" charset="0"/>
                          </a:rPr>
                          <m:t>𝒙</m:t>
                        </m:r>
                      </m:e>
                      <m:sub>
                        <m:r>
                          <a:rPr lang="en-US" altLang="zh-CN" sz="1800" i="1">
                            <a:latin typeface="Cambria Math"/>
                            <a:ea typeface="黑体" panose="02010609060101010101" pitchFamily="49" charset="-122"/>
                            <a:cs typeface="Times New Roman" panose="02020603050405020304" pitchFamily="18" charset="0"/>
                          </a:rPr>
                          <m:t>𝑖</m:t>
                        </m:r>
                      </m:sub>
                    </m:sSub>
                    <m:r>
                      <a:rPr lang="zh-CN" altLang="en-US" sz="1800" i="1" dirty="0">
                        <a:latin typeface="Cambria Math" charset="0"/>
                      </a:rPr>
                      <m:t> </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从</a:t>
                </a:r>
                <a14:m>
                  <m:oMath xmlns:m="http://schemas.openxmlformats.org/officeDocument/2006/math">
                    <m:r>
                      <a:rPr lang="en-US" altLang="zh-CN" sz="1800" i="1">
                        <a:latin typeface="Cambria Math"/>
                        <a:ea typeface="黑体" panose="02010609060101010101" pitchFamily="49" charset="-122"/>
                        <a:cs typeface="Times New Roman" panose="02020603050405020304" pitchFamily="18" charset="0"/>
                      </a:rPr>
                      <m:t>𝑑</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维空间如下映射到</a:t>
                </a:r>
                <a14:m>
                  <m:oMath xmlns:m="http://schemas.openxmlformats.org/officeDocument/2006/math">
                    <m:r>
                      <a:rPr lang="zh-CN" altLang="en-US" sz="1800" dirty="0">
                        <a:latin typeface="Cambria Math" charset="0"/>
                      </a:rPr>
                      <m:t> </m:t>
                    </m:r>
                    <m:r>
                      <a:rPr lang="en-US" altLang="zh-CN" sz="1800" i="1" dirty="0">
                        <a:latin typeface="Cambria Math" charset="0"/>
                      </a:rPr>
                      <m:t>𝑙</m:t>
                    </m:r>
                    <m:r>
                      <a:rPr lang="zh-CN" altLang="en-US" sz="1800" dirty="0">
                        <a:latin typeface="Cambria Math" charset="0"/>
                      </a:rPr>
                      <m:t> </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维空间：</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800" i="1" smtClean="0">
                            <a:latin typeface="Cambria Math" panose="02040503050406030204" pitchFamily="18" charset="0"/>
                            <a:ea typeface="黑体" panose="02010609060101010101" pitchFamily="49" charset="-122"/>
                            <a:cs typeface="Times New Roman" panose="02020603050405020304" pitchFamily="18" charset="0"/>
                          </a:rPr>
                        </m:ctrlPr>
                      </m:sSubPr>
                      <m:e>
                        <m:sSub>
                          <m:sSubPr>
                            <m:ctrlPr>
                              <a:rPr lang="en-US" altLang="zh-CN" sz="180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800" b="1" i="1" smtClean="0">
                                <a:latin typeface="Cambria Math"/>
                                <a:ea typeface="黑体" panose="02010609060101010101" pitchFamily="49" charset="-122"/>
                                <a:cs typeface="Times New Roman" panose="02020603050405020304" pitchFamily="18" charset="0"/>
                              </a:rPr>
                              <m:t>(</m:t>
                            </m:r>
                            <m:r>
                              <a:rPr lang="en-US" altLang="zh-CN" sz="1800" b="1" i="1" smtClean="0">
                                <a:latin typeface="Cambria Math"/>
                                <a:ea typeface="黑体" panose="02010609060101010101" pitchFamily="49" charset="-122"/>
                                <a:cs typeface="Times New Roman" panose="02020603050405020304" pitchFamily="18" charset="0"/>
                              </a:rPr>
                              <m:t>𝒙</m:t>
                            </m:r>
                          </m:e>
                          <m:sub>
                            <m:r>
                              <a:rPr lang="en-US" altLang="zh-CN" sz="1800" b="0" i="1" smtClean="0">
                                <a:latin typeface="Cambria Math"/>
                                <a:ea typeface="黑体" panose="02010609060101010101" pitchFamily="49" charset="-122"/>
                                <a:cs typeface="Times New Roman" panose="02020603050405020304" pitchFamily="18" charset="0"/>
                              </a:rPr>
                              <m:t>𝑖</m:t>
                            </m:r>
                          </m:sub>
                        </m:sSub>
                        <m:r>
                          <a:rPr lang="en-US" altLang="zh-CN" sz="1800" b="0" i="1" smtClean="0">
                            <a:latin typeface="Cambria Math"/>
                            <a:ea typeface="黑体" panose="02010609060101010101" pitchFamily="49" charset="-122"/>
                            <a:cs typeface="Times New Roman" panose="02020603050405020304" pitchFamily="18" charset="0"/>
                          </a:rPr>
                          <m:t>)</m:t>
                        </m:r>
                      </m:e>
                      <m:sub>
                        <m:r>
                          <a:rPr lang="en-US" altLang="zh-CN" sz="1800" b="0" i="1" smtClean="0">
                            <a:latin typeface="Cambria Math"/>
                            <a:ea typeface="黑体" panose="02010609060101010101" pitchFamily="49" charset="-122"/>
                            <a:cs typeface="Times New Roman" panose="02020603050405020304" pitchFamily="18" charset="0"/>
                          </a:rPr>
                          <m:t>1</m:t>
                        </m:r>
                        <m:r>
                          <a:rPr lang="en-US" altLang="zh-CN" sz="1800" b="0" i="1" smtClean="0">
                            <a:latin typeface="Cambria Math"/>
                            <a:ea typeface="Cambria Math"/>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𝑑</m:t>
                        </m:r>
                      </m:sub>
                    </m:sSub>
                    <m:sSub>
                      <m:sSubPr>
                        <m:ctrlPr>
                          <a:rPr lang="en-US" altLang="zh-CN" sz="180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800" b="0" i="1" smtClean="0">
                            <a:latin typeface="Cambria Math"/>
                            <a:ea typeface="黑体" panose="02010609060101010101" pitchFamily="49" charset="-122"/>
                            <a:cs typeface="Times New Roman" panose="02020603050405020304" pitchFamily="18" charset="0"/>
                          </a:rPr>
                          <m:t>(</m:t>
                        </m:r>
                        <m:r>
                          <a:rPr lang="en-US" altLang="zh-CN" sz="1800" b="1" i="0" smtClean="0">
                            <a:latin typeface="Cambria Math"/>
                            <a:ea typeface="黑体" panose="02010609060101010101" pitchFamily="49" charset="-122"/>
                            <a:cs typeface="Times New Roman" panose="02020603050405020304" pitchFamily="18" charset="0"/>
                          </a:rPr>
                          <m:t>𝐖</m:t>
                        </m:r>
                        <m:r>
                          <a:rPr lang="en-US" altLang="zh-CN" sz="1800" b="0" i="1" smtClean="0">
                            <a:latin typeface="Cambria Math"/>
                            <a:ea typeface="黑体" panose="02010609060101010101" pitchFamily="49" charset="-122"/>
                            <a:cs typeface="Times New Roman" panose="02020603050405020304" pitchFamily="18" charset="0"/>
                          </a:rPr>
                          <m:t>)</m:t>
                        </m:r>
                      </m:e>
                      <m:sub>
                        <m:r>
                          <a:rPr lang="en-US" altLang="zh-CN" sz="1800" b="0" i="1" smtClean="0">
                            <a:latin typeface="Cambria Math"/>
                            <a:ea typeface="黑体" panose="02010609060101010101" pitchFamily="49" charset="-122"/>
                            <a:cs typeface="Times New Roman" panose="02020603050405020304" pitchFamily="18" charset="0"/>
                          </a:rPr>
                          <m:t>𝑑</m:t>
                        </m:r>
                        <m:r>
                          <a:rPr lang="en-US" altLang="zh-CN" sz="1800" b="0" i="1" smtClean="0">
                            <a:latin typeface="Cambria Math"/>
                            <a:ea typeface="Cambria Math"/>
                            <a:cs typeface="Times New Roman" panose="02020603050405020304" pitchFamily="18" charset="0"/>
                          </a:rPr>
                          <m:t>×</m:t>
                        </m:r>
                        <m:r>
                          <a:rPr lang="en-US" altLang="zh-CN" sz="1800" b="0" i="1" smtClean="0">
                            <a:latin typeface="Cambria Math"/>
                            <a:ea typeface="Cambria Math"/>
                            <a:cs typeface="Times New Roman" panose="02020603050405020304" pitchFamily="18" charset="0"/>
                          </a:rPr>
                          <m:t>𝑙</m:t>
                        </m:r>
                      </m:sub>
                    </m:sSub>
                  </m:oMath>
                </a14:m>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buFont typeface="Arial" charset="0"/>
                  <a:buChar char="•"/>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将所有降维后数据用</a:t>
                </a:r>
                <a14:m>
                  <m:oMath xmlns:m="http://schemas.openxmlformats.org/officeDocument/2006/math">
                    <m:r>
                      <a:rPr lang="en-US" altLang="zh-CN" sz="1800" b="1" i="0" smtClean="0">
                        <a:latin typeface="Cambria Math"/>
                        <a:ea typeface="黑体" panose="02010609060101010101" pitchFamily="49" charset="-122"/>
                        <a:cs typeface="Times New Roman" panose="02020603050405020304" pitchFamily="18" charset="0"/>
                      </a:rPr>
                      <m:t>𝐘</m:t>
                    </m:r>
                    <m:r>
                      <a:rPr lang="zh-CN" altLang="en-US" sz="1800" b="1">
                        <a:latin typeface="Cambria Math" charset="0"/>
                      </a:rPr>
                      <m:t> </m:t>
                    </m:r>
                  </m:oMath>
                </a14:m>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表示，有</a:t>
                </a:r>
                <a14:m>
                  <m:oMath xmlns:m="http://schemas.openxmlformats.org/officeDocument/2006/math">
                    <m:r>
                      <a:rPr lang="en-US" altLang="zh-CN" sz="1800" b="0" i="0" smtClean="0">
                        <a:latin typeface="Cambria Math"/>
                        <a:ea typeface="黑体" panose="02010609060101010101" pitchFamily="49" charset="-122"/>
                        <a:cs typeface="Times New Roman" panose="02020603050405020304" pitchFamily="18" charset="0"/>
                      </a:rPr>
                      <m:t>   </m:t>
                    </m:r>
                    <m:r>
                      <a:rPr lang="en-US" altLang="zh-CN" sz="1800" b="1">
                        <a:latin typeface="Cambria Math"/>
                        <a:ea typeface="黑体" panose="02010609060101010101" pitchFamily="49" charset="-122"/>
                        <a:cs typeface="Times New Roman" panose="02020603050405020304" pitchFamily="18" charset="0"/>
                      </a:rPr>
                      <m:t>𝐘</m:t>
                    </m:r>
                    <m:r>
                      <a:rPr lang="en-US" altLang="zh-CN" sz="1800" b="1" i="0" smtClean="0">
                        <a:latin typeface="Cambria Math"/>
                        <a:ea typeface="黑体" panose="02010609060101010101" pitchFamily="49" charset="-122"/>
                        <a:cs typeface="Times New Roman" panose="02020603050405020304" pitchFamily="18" charset="0"/>
                      </a:rPr>
                      <m:t> </m:t>
                    </m:r>
                    <m:r>
                      <a:rPr lang="en-US" altLang="zh-CN" sz="1800" b="1" i="1" smtClean="0">
                        <a:latin typeface="Cambria Math"/>
                      </a:rPr>
                      <m:t>=</m:t>
                    </m:r>
                    <m:r>
                      <a:rPr lang="en-US" altLang="zh-CN" sz="1800" b="1" i="0" smtClean="0">
                        <a:latin typeface="Cambria Math"/>
                      </a:rPr>
                      <m:t>𝐗</m:t>
                    </m:r>
                    <m:r>
                      <a:rPr lang="en-US" altLang="zh-CN" sz="1800" b="1" i="0" smtClean="0">
                        <a:latin typeface="Cambria Math"/>
                      </a:rPr>
                      <m:t> </m:t>
                    </m:r>
                    <m:r>
                      <a:rPr lang="en-US" altLang="zh-CN" sz="1800" b="1" i="0" smtClean="0">
                        <a:latin typeface="Cambria Math"/>
                      </a:rPr>
                      <m:t>𝐖</m:t>
                    </m:r>
                  </m:oMath>
                </a14:m>
                <a:endParaRPr lang="en-US" altLang="zh-CN" sz="18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Rectangle 3"/>
              <p:cNvSpPr txBox="1">
                <a:spLocks noRot="1" noChangeAspect="1" noMove="1" noResize="1" noEditPoints="1" noAdjustHandles="1" noChangeArrowheads="1" noChangeShapeType="1" noTextEdit="1"/>
              </p:cNvSpPr>
              <p:nvPr/>
            </p:nvSpPr>
            <p:spPr>
              <a:xfrm>
                <a:off x="0" y="1073449"/>
                <a:ext cx="9410700" cy="3701752"/>
              </a:xfrm>
              <a:prstGeom prst="rect">
                <a:avLst/>
              </a:prstGeom>
              <a:blipFill>
                <a:blip r:embed="rId2"/>
                <a:stretch>
                  <a:fillRect l="-389"/>
                </a:stretch>
              </a:blipFill>
            </p:spPr>
            <p:txBody>
              <a:bodyPr/>
              <a:lstStyle/>
              <a:p>
                <a:r>
                  <a:rPr lang="zh-CN" altLang="en-US">
                    <a:noFill/>
                  </a:rPr>
                  <a:t> </a:t>
                </a:r>
              </a:p>
            </p:txBody>
          </p:sp>
        </mc:Fallback>
      </mc:AlternateContent>
      <p:cxnSp>
        <p:nvCxnSpPr>
          <p:cNvPr id="12" name="直接连接符 11"/>
          <p:cNvCxnSpPr/>
          <p:nvPr/>
        </p:nvCxnSpPr>
        <p:spPr>
          <a:xfrm>
            <a:off x="3562349" y="4493199"/>
            <a:ext cx="24765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010024" y="4493199"/>
            <a:ext cx="24765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362449" y="4505899"/>
            <a:ext cx="24765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505198" y="4623941"/>
            <a:ext cx="609601" cy="584775"/>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降维结果</a:t>
            </a:r>
          </a:p>
        </p:txBody>
      </p:sp>
      <p:sp>
        <p:nvSpPr>
          <p:cNvPr id="18" name="矩形 17"/>
          <p:cNvSpPr/>
          <p:nvPr/>
        </p:nvSpPr>
        <p:spPr>
          <a:xfrm>
            <a:off x="4019549" y="4598540"/>
            <a:ext cx="609601" cy="584775"/>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原始数据</a:t>
            </a:r>
          </a:p>
        </p:txBody>
      </p:sp>
      <p:sp>
        <p:nvSpPr>
          <p:cNvPr id="19" name="矩形 18"/>
          <p:cNvSpPr/>
          <p:nvPr/>
        </p:nvSpPr>
        <p:spPr>
          <a:xfrm>
            <a:off x="4533901" y="4585919"/>
            <a:ext cx="609601" cy="584775"/>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映射矩阵</a:t>
            </a:r>
          </a:p>
        </p:txBody>
      </p:sp>
      <mc:AlternateContent xmlns:mc="http://schemas.openxmlformats.org/markup-compatibility/2006" xmlns:a14="http://schemas.microsoft.com/office/drawing/2010/main">
        <mc:Choice Requires="a14">
          <p:sp>
            <p:nvSpPr>
              <p:cNvPr id="20" name="圆角矩形 19"/>
              <p:cNvSpPr/>
              <p:nvPr/>
            </p:nvSpPr>
            <p:spPr>
              <a:xfrm>
                <a:off x="7183801" y="1855475"/>
                <a:ext cx="1819275" cy="138445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？如何求取</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映射矩阵</a:t>
                </a:r>
                <a14:m>
                  <m:oMath xmlns:m="http://schemas.openxmlformats.org/officeDocument/2006/math">
                    <m:r>
                      <a:rPr lang="en-US" altLang="zh-CN" b="1" smtClean="0">
                        <a:latin typeface="Cambria Math"/>
                      </a:rPr>
                      <m:t>𝐖</m:t>
                    </m:r>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0" name="圆角矩形 19"/>
              <p:cNvSpPr>
                <a:spLocks noRot="1" noChangeAspect="1" noMove="1" noResize="1" noEditPoints="1" noAdjustHandles="1" noChangeArrowheads="1" noChangeShapeType="1" noTextEdit="1"/>
              </p:cNvSpPr>
              <p:nvPr/>
            </p:nvSpPr>
            <p:spPr>
              <a:xfrm>
                <a:off x="7183801" y="1855475"/>
                <a:ext cx="1819275" cy="1384456"/>
              </a:xfrm>
              <a:prstGeom prst="round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6087761" y="4677449"/>
                <a:ext cx="1894189" cy="1338828"/>
              </a:xfrm>
              <a:prstGeom prst="rect">
                <a:avLst/>
              </a:prstGeom>
            </p:spPr>
            <p:txBody>
              <a:bodyPr wrap="square">
                <a:spAutoFit/>
              </a:bodyPr>
              <a:lstStyle/>
              <a:p>
                <a:pPr>
                  <a:lnSpc>
                    <a:spcPct val="150000"/>
                  </a:lnSpc>
                  <a:buClr>
                    <a:srgbClr val="2665AB"/>
                  </a:buClr>
                  <a:buSzPct val="100000"/>
                  <a:buFont typeface="Arial" charset="0"/>
                  <a:buChar char="•"/>
                </a:pPr>
                <a14:m>
                  <m:oMath xmlns:m="http://schemas.openxmlformats.org/officeDocument/2006/math">
                    <m:r>
                      <a:rPr lang="en-US" altLang="zh-CN" b="1" i="0" smtClean="0">
                        <a:latin typeface="Cambria Math"/>
                        <a:ea typeface="黑体" panose="02010609060101010101" pitchFamily="49" charset="-122"/>
                        <a:cs typeface="Times New Roman" panose="02020603050405020304" pitchFamily="18" charset="0"/>
                      </a:rPr>
                      <m:t> </m:t>
                    </m:r>
                    <m:r>
                      <a:rPr lang="en-US" altLang="zh-CN" b="1" smtClean="0">
                        <a:latin typeface="Cambria Math"/>
                        <a:ea typeface="黑体" panose="02010609060101010101" pitchFamily="49" charset="-122"/>
                        <a:cs typeface="Times New Roman" panose="02020603050405020304" pitchFamily="18" charset="0"/>
                      </a:rPr>
                      <m:t>𝐘</m:t>
                    </m:r>
                    <m:r>
                      <a:rPr lang="en-US" altLang="zh-CN" b="1" i="1" smtClean="0">
                        <a:latin typeface="Cambria Math"/>
                        <a:ea typeface="黑体" panose="02010609060101010101" pitchFamily="49" charset="-122"/>
                        <a:cs typeface="Times New Roman" panose="02020603050405020304" pitchFamily="18" charset="0"/>
                      </a:rPr>
                      <m:t>=</m:t>
                    </m:r>
                    <m:r>
                      <a:rPr lang="en-US" altLang="zh-CN" i="1">
                        <a:latin typeface="Cambria Math"/>
                        <a:ea typeface="黑体" panose="02010609060101010101" pitchFamily="49" charset="-122"/>
                        <a:cs typeface="Times New Roman" panose="02020603050405020304" pitchFamily="18" charset="0"/>
                      </a:rPr>
                      <m:t>𝑛</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𝑙</m:t>
                    </m:r>
                    <m:r>
                      <a:rPr lang="en-US" altLang="zh-CN" i="1" dirty="0">
                        <a:latin typeface="Cambria Math" charset="0"/>
                      </a:rPr>
                      <m:t> </m:t>
                    </m:r>
                  </m:oMath>
                </a14:m>
                <a:endParaRPr lang="en-US" altLang="zh-CN" b="1" i="1" dirty="0">
                  <a:latin typeface="Cambria Math"/>
                  <a:ea typeface="Cambria Math"/>
                </a:endParaRPr>
              </a:p>
              <a:p>
                <a:pPr>
                  <a:lnSpc>
                    <a:spcPct val="150000"/>
                  </a:lnSpc>
                  <a:buClr>
                    <a:srgbClr val="2665AB"/>
                  </a:buClr>
                  <a:buSzPct val="100000"/>
                  <a:buFont typeface="Arial" charset="0"/>
                  <a:buChar char="•"/>
                </a:pPr>
                <a14:m>
                  <m:oMath xmlns:m="http://schemas.openxmlformats.org/officeDocument/2006/math">
                    <m:r>
                      <a:rPr lang="en-US" altLang="zh-CN" b="1" i="0" smtClean="0">
                        <a:latin typeface="Cambria Math"/>
                      </a:rPr>
                      <m:t> </m:t>
                    </m:r>
                    <m:r>
                      <a:rPr lang="en-US" altLang="zh-CN" b="1">
                        <a:latin typeface="Cambria Math"/>
                      </a:rPr>
                      <m:t>𝐗</m:t>
                    </m:r>
                    <m:r>
                      <a:rPr lang="en-US" altLang="zh-CN" b="1" i="1" smtClean="0">
                        <a:latin typeface="Cambria Math"/>
                      </a:rPr>
                      <m:t>=</m:t>
                    </m:r>
                  </m:oMath>
                </a14:m>
                <a:r>
                  <a:rPr lang="en-US" altLang="zh-CN" dirty="0">
                    <a:ea typeface="黑体" panose="02010609060101010101" pitchFamily="49" charset="-122"/>
                    <a:cs typeface="Times New Roman" panose="02020603050405020304" pitchFamily="18" charset="0"/>
                  </a:rPr>
                  <a:t> </a:t>
                </a:r>
                <a14:m>
                  <m:oMath xmlns:m="http://schemas.openxmlformats.org/officeDocument/2006/math">
                    <m:r>
                      <a:rPr lang="en-US" altLang="zh-CN" i="1">
                        <a:latin typeface="Cambria Math"/>
                        <a:ea typeface="黑体" panose="02010609060101010101" pitchFamily="49" charset="-122"/>
                        <a:cs typeface="Times New Roman" panose="02020603050405020304" pitchFamily="18" charset="0"/>
                      </a:rPr>
                      <m:t>𝑛</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𝑑</m:t>
                    </m:r>
                    <m:r>
                      <a:rPr lang="en-US" altLang="zh-CN" i="1" dirty="0">
                        <a:latin typeface="Cambria Math" charset="0"/>
                      </a:rPr>
                      <m:t> </m:t>
                    </m:r>
                  </m:oMath>
                </a14:m>
                <a:endParaRPr lang="en-US" altLang="zh-CN" b="1" i="1" dirty="0">
                  <a:latin typeface="Cambria Math"/>
                  <a:ea typeface="Cambria Math"/>
                </a:endParaRPr>
              </a:p>
              <a:p>
                <a:pPr>
                  <a:lnSpc>
                    <a:spcPct val="150000"/>
                  </a:lnSpc>
                  <a:buClr>
                    <a:srgbClr val="2665AB"/>
                  </a:buClr>
                  <a:buSzPct val="100000"/>
                  <a:buFont typeface="Arial" charset="0"/>
                  <a:buChar char="•"/>
                </a:pPr>
                <a14:m>
                  <m:oMath xmlns:m="http://schemas.openxmlformats.org/officeDocument/2006/math">
                    <m:r>
                      <a:rPr lang="en-US" altLang="zh-CN" b="1">
                        <a:latin typeface="Cambria Math"/>
                      </a:rPr>
                      <m:t> </m:t>
                    </m:r>
                    <m:r>
                      <a:rPr lang="en-US" altLang="zh-CN" b="1">
                        <a:latin typeface="Cambria Math"/>
                      </a:rPr>
                      <m:t>𝐖</m:t>
                    </m:r>
                    <m:r>
                      <a:rPr lang="en-US" altLang="zh-CN" b="1" i="0" smtClean="0">
                        <a:latin typeface="Cambria Math"/>
                      </a:rPr>
                      <m:t>=</m:t>
                    </m:r>
                    <m:r>
                      <a:rPr lang="en-US" altLang="zh-CN" i="1">
                        <a:latin typeface="Cambria Math"/>
                        <a:ea typeface="黑体" panose="02010609060101010101" pitchFamily="49" charset="-122"/>
                        <a:cs typeface="Times New Roman" panose="02020603050405020304" pitchFamily="18" charset="0"/>
                      </a:rPr>
                      <m:t>𝑑</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𝑙</m:t>
                    </m:r>
                  </m:oMath>
                </a14:m>
                <a:endParaRPr lang="en-US" altLang="zh-CN"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22" name="矩形 21"/>
              <p:cNvSpPr>
                <a:spLocks noRot="1" noChangeAspect="1" noMove="1" noResize="1" noEditPoints="1" noAdjustHandles="1" noChangeArrowheads="1" noChangeShapeType="1" noTextEdit="1"/>
              </p:cNvSpPr>
              <p:nvPr/>
            </p:nvSpPr>
            <p:spPr>
              <a:xfrm>
                <a:off x="6087760" y="3508086"/>
                <a:ext cx="1894189" cy="1284069"/>
              </a:xfrm>
              <a:prstGeom prst="rect">
                <a:avLst/>
              </a:prstGeom>
              <a:blipFill rotWithShape="1">
                <a:blip r:embed="rId4"/>
                <a:stretch>
                  <a:fillRect l="-2258" b="-56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8961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4412" y="18850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算法描述</a:t>
            </a:r>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85723" y="1746547"/>
                <a:ext cx="4181477" cy="4273252"/>
              </a:xfrm>
              <a:prstGeom prst="rect">
                <a:avLst/>
              </a:prstGeom>
              <a:solidFill>
                <a:srgbClr val="FFFF00"/>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665AB"/>
                  </a:buClr>
                  <a:buSzPct val="100000"/>
                  <a:buNone/>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降维后</a:t>
                </a:r>
                <a14:m>
                  <m:oMath xmlns:m="http://schemas.openxmlformats.org/officeDocument/2006/math">
                    <m:r>
                      <a:rPr lang="en-US" altLang="zh-CN" sz="1800" b="1" i="1" smtClean="0">
                        <a:latin typeface="Cambria Math"/>
                        <a:ea typeface="黑体" panose="02010609060101010101" pitchFamily="49" charset="-122"/>
                        <a:cs typeface="Times New Roman" panose="02020603050405020304" pitchFamily="18" charset="0"/>
                      </a:rPr>
                      <m:t>𝒏</m:t>
                    </m:r>
                  </m:oMath>
                </a14:m>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个</a:t>
                </a:r>
                <a14:m>
                  <m:oMath xmlns:m="http://schemas.openxmlformats.org/officeDocument/2006/math">
                    <m:r>
                      <a:rPr lang="en-US" altLang="zh-CN" sz="1800" b="1" i="1" smtClean="0">
                        <a:latin typeface="Cambria Math"/>
                        <a:ea typeface="黑体" panose="02010609060101010101" pitchFamily="49" charset="-122"/>
                        <a:cs typeface="Times New Roman" panose="02020603050405020304" pitchFamily="18" charset="0"/>
                      </a:rPr>
                      <m:t>𝒍</m:t>
                    </m:r>
                  </m:oMath>
                </a14:m>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维样本数据</a:t>
                </a:r>
                <a14:m>
                  <m:oMath xmlns:m="http://schemas.openxmlformats.org/officeDocument/2006/math">
                    <m:r>
                      <a:rPr lang="en-US" altLang="zh-CN" sz="1800" b="1">
                        <a:latin typeface="Cambria Math"/>
                        <a:ea typeface="黑体" panose="02010609060101010101" pitchFamily="49" charset="-122"/>
                        <a:cs typeface="Times New Roman" panose="02020603050405020304" pitchFamily="18" charset="0"/>
                      </a:rPr>
                      <m:t>𝐘</m:t>
                    </m:r>
                  </m:oMath>
                </a14:m>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的方差为：</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r>
                        <a:rPr lang="en-US" altLang="zh-CN" sz="1800" b="1" i="0" smtClean="0">
                          <a:latin typeface="Cambria Math"/>
                          <a:ea typeface="黑体" panose="02010609060101010101" pitchFamily="49" charset="-122"/>
                          <a:cs typeface="Times New Roman" panose="02020603050405020304" pitchFamily="18" charset="0"/>
                        </a:rPr>
                        <m:t>𝐯𝐚𝐫</m:t>
                      </m:r>
                      <m:d>
                        <m:dPr>
                          <m:ctrlPr>
                            <a:rPr lang="en-US" altLang="zh-CN" sz="1800" b="1"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800" b="1">
                              <a:latin typeface="Cambria Math"/>
                              <a:ea typeface="黑体" panose="02010609060101010101" pitchFamily="49" charset="-122"/>
                              <a:cs typeface="Times New Roman" panose="02020603050405020304" pitchFamily="18" charset="0"/>
                            </a:rPr>
                            <m:t>𝐘</m:t>
                          </m:r>
                        </m:e>
                      </m:d>
                      <m:r>
                        <a:rPr lang="en-US" altLang="zh-CN" sz="1800" b="1" i="1">
                          <a:latin typeface="Cambria Math"/>
                          <a:ea typeface="黑体" panose="02010609060101010101" pitchFamily="49" charset="-122"/>
                          <a:cs typeface="Times New Roman" panose="02020603050405020304" pitchFamily="18" charset="0"/>
                        </a:rPr>
                        <m:t>=</m:t>
                      </m:r>
                      <m:f>
                        <m:fPr>
                          <m:ctrlPr>
                            <a:rPr lang="en-US" altLang="zh-CN" sz="1800" b="1"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800" b="1" i="1" smtClean="0">
                              <a:latin typeface="Cambria Math"/>
                              <a:ea typeface="黑体" panose="02010609060101010101" pitchFamily="49" charset="-122"/>
                              <a:cs typeface="Times New Roman" panose="02020603050405020304" pitchFamily="18" charset="0"/>
                            </a:rPr>
                            <m:t>𝟏</m:t>
                          </m:r>
                        </m:num>
                        <m:den>
                          <m:r>
                            <a:rPr lang="en-US" altLang="zh-CN" sz="1800" b="1" i="1" smtClean="0">
                              <a:latin typeface="Cambria Math"/>
                              <a:ea typeface="黑体" panose="02010609060101010101" pitchFamily="49" charset="-122"/>
                              <a:cs typeface="Times New Roman" panose="02020603050405020304" pitchFamily="18" charset="0"/>
                            </a:rPr>
                            <m:t>𝒏</m:t>
                          </m:r>
                          <m:r>
                            <a:rPr lang="en-US" altLang="zh-CN" sz="1800" b="1" i="1" smtClean="0">
                              <a:latin typeface="Cambria Math"/>
                              <a:ea typeface="黑体" panose="02010609060101010101" pitchFamily="49" charset="-122"/>
                              <a:cs typeface="Times New Roman" panose="02020603050405020304" pitchFamily="18" charset="0"/>
                            </a:rPr>
                            <m:t>−</m:t>
                          </m:r>
                          <m:r>
                            <a:rPr lang="en-US" altLang="zh-CN" sz="1800" b="1" i="1" smtClean="0">
                              <a:latin typeface="Cambria Math"/>
                              <a:ea typeface="黑体" panose="02010609060101010101" pitchFamily="49" charset="-122"/>
                              <a:cs typeface="Times New Roman" panose="02020603050405020304" pitchFamily="18" charset="0"/>
                            </a:rPr>
                            <m:t>𝟏</m:t>
                          </m:r>
                        </m:den>
                      </m:f>
                      <m:r>
                        <a:rPr lang="en-US" altLang="zh-CN" sz="1800" b="1" i="0" smtClean="0">
                          <a:latin typeface="Cambria Math"/>
                          <a:ea typeface="黑体" panose="02010609060101010101" pitchFamily="49" charset="-122"/>
                          <a:cs typeface="Times New Roman" panose="02020603050405020304" pitchFamily="18" charset="0"/>
                        </a:rPr>
                        <m:t>𝐭𝐫𝐚𝐜𝐞</m:t>
                      </m:r>
                      <m:d>
                        <m:dPr>
                          <m:ctrlPr>
                            <a:rPr lang="en-US" altLang="zh-CN" sz="1800" b="1" i="1" smtClean="0">
                              <a:latin typeface="Cambria Math" panose="02040503050406030204" pitchFamily="18" charset="0"/>
                              <a:ea typeface="黑体" panose="02010609060101010101" pitchFamily="49" charset="-122"/>
                              <a:cs typeface="Times New Roman" panose="02020603050405020304" pitchFamily="18" charset="0"/>
                            </a:rPr>
                          </m:ctrlPr>
                        </m:dPr>
                        <m:e>
                          <m:sSup>
                            <m:sSupPr>
                              <m:ctrlPr>
                                <a:rPr lang="en-US" altLang="zh-CN" sz="1800" b="1"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800" b="1" i="0" smtClean="0">
                                  <a:latin typeface="Cambria Math"/>
                                  <a:ea typeface="黑体" panose="02010609060101010101" pitchFamily="49" charset="-122"/>
                                  <a:cs typeface="Times New Roman" panose="02020603050405020304" pitchFamily="18" charset="0"/>
                                </a:rPr>
                                <m:t>𝐘</m:t>
                              </m:r>
                            </m:e>
                            <m:sup>
                              <m:r>
                                <a:rPr lang="en-US" altLang="zh-CN" sz="1800" b="1" i="0" smtClean="0">
                                  <a:latin typeface="Cambria Math"/>
                                  <a:ea typeface="黑体" panose="02010609060101010101" pitchFamily="49" charset="-122"/>
                                  <a:cs typeface="Times New Roman" panose="02020603050405020304" pitchFamily="18" charset="0"/>
                                </a:rPr>
                                <m:t>𝐓</m:t>
                              </m:r>
                            </m:sup>
                          </m:sSup>
                          <m:r>
                            <a:rPr lang="en-US" altLang="zh-CN" sz="1800" b="1" i="0" smtClean="0">
                              <a:latin typeface="Cambria Math"/>
                              <a:ea typeface="黑体" panose="02010609060101010101" pitchFamily="49" charset="-122"/>
                              <a:cs typeface="Times New Roman" panose="02020603050405020304" pitchFamily="18" charset="0"/>
                            </a:rPr>
                            <m:t>𝐘</m:t>
                          </m:r>
                        </m:e>
                      </m:d>
                    </m:oMath>
                  </m:oMathPara>
                </a14:m>
                <a:endParaRPr lang="en-US" altLang="zh-CN" sz="1800" b="1" i="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r>
                        <a:rPr lang="en-US" altLang="zh-CN" sz="1800" b="1" i="1" smtClean="0">
                          <a:latin typeface="Cambria Math"/>
                          <a:ea typeface="黑体" panose="02010609060101010101" pitchFamily="49" charset="-122"/>
                          <a:cs typeface="Times New Roman" panose="02020603050405020304" pitchFamily="18" charset="0"/>
                        </a:rPr>
                        <m:t>=</m:t>
                      </m:r>
                      <m:f>
                        <m:fPr>
                          <m:ctrlPr>
                            <a:rPr lang="en-US" altLang="zh-CN" sz="1800" b="1"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800" b="1" i="1">
                              <a:latin typeface="Cambria Math"/>
                              <a:ea typeface="黑体" panose="02010609060101010101" pitchFamily="49" charset="-122"/>
                              <a:cs typeface="Times New Roman" panose="02020603050405020304" pitchFamily="18" charset="0"/>
                            </a:rPr>
                            <m:t>𝟏</m:t>
                          </m:r>
                        </m:num>
                        <m:den>
                          <m:r>
                            <a:rPr lang="en-US" altLang="zh-CN" sz="1800" b="1" i="1">
                              <a:latin typeface="Cambria Math"/>
                              <a:ea typeface="黑体" panose="02010609060101010101" pitchFamily="49" charset="-122"/>
                              <a:cs typeface="Times New Roman" panose="02020603050405020304" pitchFamily="18" charset="0"/>
                            </a:rPr>
                            <m:t>𝒏</m:t>
                          </m:r>
                          <m:r>
                            <a:rPr lang="en-US" altLang="zh-CN" sz="1800" b="1" i="1">
                              <a:latin typeface="Cambria Math"/>
                              <a:ea typeface="黑体" panose="02010609060101010101" pitchFamily="49" charset="-122"/>
                              <a:cs typeface="Times New Roman" panose="02020603050405020304" pitchFamily="18" charset="0"/>
                            </a:rPr>
                            <m:t>−</m:t>
                          </m:r>
                          <m:r>
                            <a:rPr lang="en-US" altLang="zh-CN" sz="1800" b="1" i="1">
                              <a:latin typeface="Cambria Math"/>
                              <a:ea typeface="黑体" panose="02010609060101010101" pitchFamily="49" charset="-122"/>
                              <a:cs typeface="Times New Roman" panose="02020603050405020304" pitchFamily="18" charset="0"/>
                            </a:rPr>
                            <m:t>𝟏</m:t>
                          </m:r>
                        </m:den>
                      </m:f>
                      <m:r>
                        <a:rPr lang="en-US" altLang="zh-CN" sz="1800" b="1" i="1">
                          <a:latin typeface="Cambria Math"/>
                          <a:ea typeface="黑体" panose="02010609060101010101" pitchFamily="49" charset="-122"/>
                          <a:cs typeface="Times New Roman" panose="02020603050405020304" pitchFamily="18" charset="0"/>
                        </a:rPr>
                        <m:t>𝐭𝐫</m:t>
                      </m:r>
                      <m:r>
                        <a:rPr lang="en-US" altLang="zh-CN" sz="1800" b="1" i="0" smtClean="0">
                          <a:latin typeface="Cambria Math"/>
                          <a:ea typeface="黑体" panose="02010609060101010101" pitchFamily="49" charset="-122"/>
                          <a:cs typeface="Times New Roman" panose="02020603050405020304" pitchFamily="18" charset="0"/>
                        </a:rPr>
                        <m:t>𝐚𝐜𝐞</m:t>
                      </m:r>
                      <m:d>
                        <m:dPr>
                          <m:ctrlPr>
                            <a:rPr lang="en-US" altLang="zh-CN" sz="1800" b="1" i="1">
                              <a:latin typeface="Cambria Math" panose="02040503050406030204" pitchFamily="18" charset="0"/>
                              <a:ea typeface="黑体" panose="02010609060101010101" pitchFamily="49" charset="-122"/>
                              <a:cs typeface="Times New Roman" panose="02020603050405020304" pitchFamily="18" charset="0"/>
                            </a:rPr>
                          </m:ctrlPr>
                        </m:dPr>
                        <m:e>
                          <m:sSup>
                            <m:sSupPr>
                              <m:ctrlPr>
                                <a:rPr lang="en-US" altLang="zh-CN" sz="1800" b="1" i="1">
                                  <a:latin typeface="Cambria Math" panose="02040503050406030204" pitchFamily="18" charset="0"/>
                                  <a:ea typeface="黑体" panose="02010609060101010101" pitchFamily="49" charset="-122"/>
                                  <a:cs typeface="Times New Roman" panose="02020603050405020304" pitchFamily="18" charset="0"/>
                                </a:rPr>
                              </m:ctrlPr>
                            </m:sSupPr>
                            <m:e>
                              <m:sSup>
                                <m:sSupPr>
                                  <m:ctrlPr>
                                    <a:rPr lang="en-US" altLang="zh-CN" sz="1800" b="1"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800" b="1" i="0" smtClean="0">
                                      <a:latin typeface="Cambria Math"/>
                                      <a:ea typeface="黑体" panose="02010609060101010101" pitchFamily="49" charset="-122"/>
                                      <a:cs typeface="Times New Roman" panose="02020603050405020304" pitchFamily="18" charset="0"/>
                                    </a:rPr>
                                    <m:t>𝐖</m:t>
                                  </m:r>
                                </m:e>
                                <m:sup>
                                  <m:r>
                                    <a:rPr lang="en-US" altLang="zh-CN" sz="1800" b="1" i="0" smtClean="0">
                                      <a:latin typeface="Cambria Math"/>
                                      <a:ea typeface="黑体" panose="02010609060101010101" pitchFamily="49" charset="-122"/>
                                      <a:cs typeface="Times New Roman" panose="02020603050405020304" pitchFamily="18" charset="0"/>
                                    </a:rPr>
                                    <m:t>𝐓</m:t>
                                  </m:r>
                                </m:sup>
                              </m:sSup>
                              <m:r>
                                <a:rPr lang="en-US" altLang="zh-CN" sz="1800" b="1" i="0" smtClean="0">
                                  <a:latin typeface="Cambria Math"/>
                                  <a:ea typeface="黑体" panose="02010609060101010101" pitchFamily="49" charset="-122"/>
                                  <a:cs typeface="Times New Roman" panose="02020603050405020304" pitchFamily="18" charset="0"/>
                                </a:rPr>
                                <m:t>𝐗</m:t>
                              </m:r>
                            </m:e>
                            <m:sup>
                              <m:r>
                                <a:rPr lang="en-US" altLang="zh-CN" sz="1800" b="1" i="0">
                                  <a:latin typeface="Cambria Math"/>
                                  <a:ea typeface="黑体" panose="02010609060101010101" pitchFamily="49" charset="-122"/>
                                  <a:cs typeface="Times New Roman" panose="02020603050405020304" pitchFamily="18" charset="0"/>
                                </a:rPr>
                                <m:t>𝐓</m:t>
                              </m:r>
                            </m:sup>
                          </m:sSup>
                          <m:r>
                            <a:rPr lang="en-US" altLang="zh-CN" sz="1800" b="1" i="0" smtClean="0">
                              <a:latin typeface="Cambria Math"/>
                              <a:ea typeface="黑体" panose="02010609060101010101" pitchFamily="49" charset="-122"/>
                              <a:cs typeface="Times New Roman" panose="02020603050405020304" pitchFamily="18" charset="0"/>
                            </a:rPr>
                            <m:t>𝐗𝐖</m:t>
                          </m:r>
                        </m:e>
                      </m:d>
                    </m:oMath>
                  </m:oMathPara>
                </a14:m>
                <a:endParaRPr lang="en-US" altLang="zh-CN" sz="1800" b="1" i="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r>
                        <a:rPr lang="en-US" altLang="zh-CN" sz="1800" b="1" i="1" smtClean="0">
                          <a:latin typeface="Cambria Math"/>
                          <a:ea typeface="黑体" panose="02010609060101010101" pitchFamily="49" charset="-122"/>
                          <a:cs typeface="Times New Roman" panose="02020603050405020304" pitchFamily="18" charset="0"/>
                        </a:rPr>
                        <m:t>=</m:t>
                      </m:r>
                      <m:r>
                        <a:rPr lang="en-US" altLang="zh-CN" sz="1800" b="1" i="1" smtClean="0">
                          <a:latin typeface="Cambria Math"/>
                          <a:ea typeface="黑体" panose="02010609060101010101" pitchFamily="49" charset="-122"/>
                          <a:cs typeface="Times New Roman" panose="02020603050405020304" pitchFamily="18" charset="0"/>
                        </a:rPr>
                        <m:t>𝒕𝒓𝒂𝒄𝒆</m:t>
                      </m:r>
                      <m:r>
                        <a:rPr lang="en-US" altLang="zh-CN" sz="1800" b="1" i="1" smtClean="0">
                          <a:latin typeface="Cambria Math"/>
                          <a:ea typeface="黑体" panose="02010609060101010101" pitchFamily="49" charset="-122"/>
                          <a:cs typeface="Times New Roman" panose="02020603050405020304" pitchFamily="18" charset="0"/>
                        </a:rPr>
                        <m:t>(</m:t>
                      </m:r>
                      <m:sSup>
                        <m:sSupPr>
                          <m:ctrlPr>
                            <a:rPr lang="en-US" altLang="zh-CN" sz="1800" b="1" i="1">
                              <a:latin typeface="Cambria Math" panose="02040503050406030204" pitchFamily="18" charset="0"/>
                              <a:ea typeface="黑体" panose="02010609060101010101" pitchFamily="49" charset="-122"/>
                              <a:cs typeface="Times New Roman" panose="02020603050405020304" pitchFamily="18" charset="0"/>
                            </a:rPr>
                          </m:ctrlPr>
                        </m:sSupPr>
                        <m:e>
                          <m:sSup>
                            <m:sSupPr>
                              <m:ctrlPr>
                                <a:rPr lang="en-US" altLang="zh-CN" sz="1800" b="1" i="1">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800" b="1">
                                  <a:latin typeface="Cambria Math"/>
                                  <a:ea typeface="黑体" panose="02010609060101010101" pitchFamily="49" charset="-122"/>
                                  <a:cs typeface="Times New Roman" panose="02020603050405020304" pitchFamily="18" charset="0"/>
                                </a:rPr>
                                <m:t>𝐖</m:t>
                              </m:r>
                            </m:e>
                            <m:sup>
                              <m:r>
                                <a:rPr lang="en-US" altLang="zh-CN" sz="1800" b="1" i="0">
                                  <a:latin typeface="Cambria Math"/>
                                  <a:ea typeface="黑体" panose="02010609060101010101" pitchFamily="49" charset="-122"/>
                                  <a:cs typeface="Times New Roman" panose="02020603050405020304" pitchFamily="18" charset="0"/>
                                </a:rPr>
                                <m:t>𝐓</m:t>
                              </m:r>
                            </m:sup>
                          </m:sSup>
                          <m:f>
                            <m:fPr>
                              <m:ctrlPr>
                                <a:rPr lang="en-US" altLang="zh-CN" sz="1800" b="1"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800" b="1" i="1" smtClean="0">
                                  <a:latin typeface="Cambria Math"/>
                                  <a:ea typeface="黑体" panose="02010609060101010101" pitchFamily="49" charset="-122"/>
                                  <a:cs typeface="Times New Roman" panose="02020603050405020304" pitchFamily="18" charset="0"/>
                                </a:rPr>
                                <m:t>𝟏</m:t>
                              </m:r>
                            </m:num>
                            <m:den>
                              <m:r>
                                <a:rPr lang="en-US" altLang="zh-CN" sz="1800" b="1" i="1" smtClean="0">
                                  <a:latin typeface="Cambria Math"/>
                                  <a:ea typeface="黑体" panose="02010609060101010101" pitchFamily="49" charset="-122"/>
                                  <a:cs typeface="Times New Roman" panose="02020603050405020304" pitchFamily="18" charset="0"/>
                                </a:rPr>
                                <m:t>𝒏</m:t>
                              </m:r>
                              <m:r>
                                <a:rPr lang="en-US" altLang="zh-CN" sz="1800" b="1" i="1" smtClean="0">
                                  <a:latin typeface="Cambria Math"/>
                                  <a:ea typeface="黑体" panose="02010609060101010101" pitchFamily="49" charset="-122"/>
                                  <a:cs typeface="Times New Roman" panose="02020603050405020304" pitchFamily="18" charset="0"/>
                                </a:rPr>
                                <m:t>−</m:t>
                              </m:r>
                              <m:r>
                                <a:rPr lang="en-US" altLang="zh-CN" sz="1800" b="1" i="1" smtClean="0">
                                  <a:latin typeface="Cambria Math"/>
                                  <a:ea typeface="黑体" panose="02010609060101010101" pitchFamily="49" charset="-122"/>
                                  <a:cs typeface="Times New Roman" panose="02020603050405020304" pitchFamily="18" charset="0"/>
                                </a:rPr>
                                <m:t>𝟏</m:t>
                              </m:r>
                            </m:den>
                          </m:f>
                          <m:r>
                            <a:rPr lang="en-US" altLang="zh-CN" sz="1800" b="1">
                              <a:latin typeface="Cambria Math"/>
                              <a:ea typeface="黑体" panose="02010609060101010101" pitchFamily="49" charset="-122"/>
                              <a:cs typeface="Times New Roman" panose="02020603050405020304" pitchFamily="18" charset="0"/>
                            </a:rPr>
                            <m:t>𝐗</m:t>
                          </m:r>
                        </m:e>
                        <m:sup>
                          <m:r>
                            <a:rPr lang="en-US" altLang="zh-CN" sz="1800" b="1" i="0">
                              <a:latin typeface="Cambria Math"/>
                              <a:ea typeface="黑体" panose="02010609060101010101" pitchFamily="49" charset="-122"/>
                              <a:cs typeface="Times New Roman" panose="02020603050405020304" pitchFamily="18" charset="0"/>
                            </a:rPr>
                            <m:t>𝐓</m:t>
                          </m:r>
                        </m:sup>
                      </m:sSup>
                      <m:r>
                        <a:rPr lang="en-US" altLang="zh-CN" sz="1800" b="1">
                          <a:latin typeface="Cambria Math"/>
                          <a:ea typeface="黑体" panose="02010609060101010101" pitchFamily="49" charset="-122"/>
                          <a:cs typeface="Times New Roman" panose="02020603050405020304" pitchFamily="18" charset="0"/>
                        </a:rPr>
                        <m:t>𝐗𝐖</m:t>
                      </m:r>
                      <m:r>
                        <a:rPr lang="en-US" altLang="zh-CN" sz="1800" b="1" i="1" smtClean="0">
                          <a:latin typeface="Cambria Math"/>
                          <a:ea typeface="黑体" panose="02010609060101010101" pitchFamily="49" charset="-122"/>
                          <a:cs typeface="Times New Roman" panose="02020603050405020304" pitchFamily="18" charset="0"/>
                        </a:rPr>
                        <m:t>)</m:t>
                      </m:r>
                    </m:oMath>
                  </m:oMathPara>
                </a14:m>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Rectangle 3"/>
              <p:cNvSpPr txBox="1">
                <a:spLocks noRot="1" noChangeAspect="1" noMove="1" noResize="1" noEditPoints="1" noAdjustHandles="1" noChangeArrowheads="1" noChangeShapeType="1" noTextEdit="1"/>
              </p:cNvSpPr>
              <p:nvPr/>
            </p:nvSpPr>
            <p:spPr>
              <a:xfrm>
                <a:off x="85723" y="1746547"/>
                <a:ext cx="4181477" cy="4273252"/>
              </a:xfrm>
              <a:prstGeom prst="rect">
                <a:avLst/>
              </a:prstGeom>
              <a:blipFill>
                <a:blip r:embed="rId2"/>
                <a:stretch>
                  <a:fillRect l="-11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686301" y="771282"/>
                <a:ext cx="4076699" cy="458074"/>
              </a:xfrm>
              <a:prstGeom prst="rect">
                <a:avLst/>
              </a:prstGeom>
            </p:spPr>
            <p:txBody>
              <a:bodyPr wrap="square">
                <a:spAutoFit/>
              </a:bodyPr>
              <a:lstStyle/>
              <a:p>
                <a:pPr>
                  <a:lnSpc>
                    <a:spcPct val="150000"/>
                  </a:lnSpc>
                  <a:buClr>
                    <a:srgbClr val="2665AB"/>
                  </a:buClr>
                  <a:buSzPct val="100000"/>
                </a:pPr>
                <a14:m>
                  <m:oMath xmlns:m="http://schemas.openxmlformats.org/officeDocument/2006/math">
                    <m:r>
                      <a:rPr lang="en-US" altLang="zh-CN" b="1" i="0" smtClean="0">
                        <a:latin typeface="Cambria Math"/>
                        <a:ea typeface="黑体" panose="02010609060101010101" pitchFamily="49" charset="-122"/>
                        <a:cs typeface="Times New Roman" panose="02020603050405020304" pitchFamily="18" charset="0"/>
                      </a:rPr>
                      <m:t> </m:t>
                    </m:r>
                    <m:r>
                      <a:rPr lang="en-US" altLang="zh-CN" b="1" smtClean="0">
                        <a:latin typeface="Cambria Math"/>
                        <a:ea typeface="黑体" panose="02010609060101010101" pitchFamily="49" charset="-122"/>
                        <a:cs typeface="Times New Roman" panose="02020603050405020304" pitchFamily="18" charset="0"/>
                      </a:rPr>
                      <m:t>𝐘</m:t>
                    </m:r>
                    <m:r>
                      <a:rPr lang="en-US" altLang="zh-CN" b="1" i="1" smtClean="0">
                        <a:latin typeface="Cambria Math"/>
                        <a:ea typeface="黑体" panose="02010609060101010101" pitchFamily="49" charset="-122"/>
                        <a:cs typeface="Times New Roman" panose="02020603050405020304" pitchFamily="18" charset="0"/>
                      </a:rPr>
                      <m:t>=</m:t>
                    </m:r>
                    <m:r>
                      <a:rPr lang="en-US" altLang="zh-CN" b="1" i="1">
                        <a:latin typeface="Cambria Math"/>
                        <a:ea typeface="黑体" panose="02010609060101010101" pitchFamily="49" charset="-122"/>
                        <a:cs typeface="Times New Roman" panose="02020603050405020304" pitchFamily="18" charset="0"/>
                      </a:rPr>
                      <m:t>𝒏</m:t>
                    </m:r>
                    <m:r>
                      <a:rPr lang="en-US" altLang="zh-CN" b="1" i="1">
                        <a:latin typeface="Cambria Math"/>
                        <a:ea typeface="Cambria Math"/>
                        <a:cs typeface="Times New Roman" panose="02020603050405020304" pitchFamily="18" charset="0"/>
                      </a:rPr>
                      <m:t>×</m:t>
                    </m:r>
                    <m:r>
                      <a:rPr lang="en-US" altLang="zh-CN" b="1" i="1">
                        <a:latin typeface="Cambria Math"/>
                        <a:ea typeface="Cambria Math"/>
                        <a:cs typeface="Times New Roman" panose="02020603050405020304" pitchFamily="18" charset="0"/>
                      </a:rPr>
                      <m:t>𝒍</m:t>
                    </m:r>
                    <m:r>
                      <a:rPr lang="en-US" altLang="zh-CN" b="1" i="1" dirty="0">
                        <a:latin typeface="Cambria Math" charset="0"/>
                      </a:rPr>
                      <m:t> </m:t>
                    </m:r>
                    <m:r>
                      <a:rPr lang="en-US" altLang="zh-CN" b="1" i="1" dirty="0" smtClean="0">
                        <a:latin typeface="Cambria Math"/>
                      </a:rPr>
                      <m:t>  </m:t>
                    </m:r>
                    <m:r>
                      <a:rPr lang="en-US" altLang="zh-CN" b="1" i="0" dirty="0" smtClean="0">
                        <a:latin typeface="Cambria Math"/>
                      </a:rPr>
                      <m:t>  </m:t>
                    </m:r>
                    <m:r>
                      <a:rPr lang="en-US" altLang="zh-CN" b="1">
                        <a:latin typeface="Cambria Math"/>
                      </a:rPr>
                      <m:t>𝐗</m:t>
                    </m:r>
                    <m:r>
                      <a:rPr lang="en-US" altLang="zh-CN" b="1" i="1" smtClean="0">
                        <a:latin typeface="Cambria Math"/>
                      </a:rPr>
                      <m:t>=</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b="1" i="1">
                        <a:latin typeface="Cambria Math"/>
                        <a:ea typeface="黑体" panose="02010609060101010101" pitchFamily="49" charset="-122"/>
                        <a:cs typeface="Times New Roman" panose="02020603050405020304" pitchFamily="18" charset="0"/>
                      </a:rPr>
                      <m:t>𝒏</m:t>
                    </m:r>
                    <m:r>
                      <a:rPr lang="en-US" altLang="zh-CN" b="1" i="1">
                        <a:latin typeface="Cambria Math"/>
                        <a:ea typeface="Cambria Math"/>
                        <a:cs typeface="Times New Roman" panose="02020603050405020304" pitchFamily="18" charset="0"/>
                      </a:rPr>
                      <m:t>×</m:t>
                    </m:r>
                    <m:r>
                      <a:rPr lang="en-US" altLang="zh-CN" b="1" i="1">
                        <a:latin typeface="Cambria Math"/>
                        <a:ea typeface="Cambria Math"/>
                        <a:cs typeface="Times New Roman" panose="02020603050405020304" pitchFamily="18" charset="0"/>
                      </a:rPr>
                      <m:t>𝒅</m:t>
                    </m:r>
                    <m:r>
                      <a:rPr lang="en-US" altLang="zh-CN" b="1" i="1" dirty="0">
                        <a:latin typeface="Cambria Math" charset="0"/>
                      </a:rPr>
                      <m:t> </m:t>
                    </m:r>
                    <m:r>
                      <a:rPr lang="en-US" altLang="zh-CN" b="1" i="1" dirty="0" smtClean="0">
                        <a:latin typeface="Cambria Math"/>
                      </a:rPr>
                      <m:t>    </m:t>
                    </m:r>
                    <m:r>
                      <a:rPr lang="en-US" altLang="zh-CN" b="1">
                        <a:latin typeface="Cambria Math"/>
                      </a:rPr>
                      <m:t>𝐖</m:t>
                    </m:r>
                    <m:r>
                      <a:rPr lang="en-US" altLang="zh-CN" b="1" i="0" smtClean="0">
                        <a:latin typeface="Cambria Math"/>
                      </a:rPr>
                      <m:t>=</m:t>
                    </m:r>
                    <m:r>
                      <a:rPr lang="en-US" altLang="zh-CN" b="1" i="1">
                        <a:latin typeface="Cambria Math"/>
                        <a:ea typeface="黑体" panose="02010609060101010101" pitchFamily="49" charset="-122"/>
                        <a:cs typeface="Times New Roman" panose="02020603050405020304" pitchFamily="18" charset="0"/>
                      </a:rPr>
                      <m:t>𝒅</m:t>
                    </m:r>
                    <m:r>
                      <a:rPr lang="en-US" altLang="zh-CN" b="1" i="1">
                        <a:latin typeface="Cambria Math"/>
                        <a:ea typeface="Cambria Math"/>
                        <a:cs typeface="Times New Roman" panose="02020603050405020304" pitchFamily="18" charset="0"/>
                      </a:rPr>
                      <m:t>×</m:t>
                    </m:r>
                    <m:r>
                      <a:rPr lang="en-US" altLang="zh-CN" b="1" i="1">
                        <a:latin typeface="Cambria Math"/>
                        <a:ea typeface="Cambria Math"/>
                        <a:cs typeface="Times New Roman" panose="02020603050405020304" pitchFamily="18" charset="0"/>
                      </a:rPr>
                      <m:t>𝒍</m:t>
                    </m:r>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4686301" y="771282"/>
                <a:ext cx="4076699" cy="45807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Rectangle 3"/>
              <p:cNvSpPr txBox="1">
                <a:spLocks noChangeArrowheads="1"/>
              </p:cNvSpPr>
              <p:nvPr/>
            </p:nvSpPr>
            <p:spPr>
              <a:xfrm>
                <a:off x="4448176" y="1746546"/>
                <a:ext cx="4552950" cy="4273252"/>
              </a:xfrm>
              <a:prstGeom prst="rect">
                <a:avLst/>
              </a:prstGeom>
              <a:solidFill>
                <a:srgbClr val="FFFF00"/>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665AB"/>
                  </a:buClr>
                  <a:buSzPct val="100000"/>
                  <a:buNone/>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降维前</a:t>
                </a:r>
                <a14:m>
                  <m:oMath xmlns:m="http://schemas.openxmlformats.org/officeDocument/2006/math">
                    <m:r>
                      <a:rPr lang="en-US" altLang="zh-CN" sz="1800" b="1" i="1" smtClean="0">
                        <a:latin typeface="Cambria Math"/>
                        <a:ea typeface="黑体" panose="02010609060101010101" pitchFamily="49" charset="-122"/>
                        <a:cs typeface="Times New Roman" panose="02020603050405020304" pitchFamily="18" charset="0"/>
                      </a:rPr>
                      <m:t>𝒏</m:t>
                    </m:r>
                  </m:oMath>
                </a14:m>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个</a:t>
                </a:r>
                <a14:m>
                  <m:oMath xmlns:m="http://schemas.openxmlformats.org/officeDocument/2006/math">
                    <m:r>
                      <a:rPr lang="en-US" altLang="zh-CN" sz="1800" b="1" i="1" smtClean="0">
                        <a:latin typeface="Cambria Math"/>
                        <a:ea typeface="黑体" panose="02010609060101010101" pitchFamily="49" charset="-122"/>
                        <a:cs typeface="Times New Roman" panose="02020603050405020304" pitchFamily="18" charset="0"/>
                      </a:rPr>
                      <m:t>𝒅</m:t>
                    </m:r>
                  </m:oMath>
                </a14:m>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维样本数据</a:t>
                </a:r>
                <a14:m>
                  <m:oMath xmlns:m="http://schemas.openxmlformats.org/officeDocument/2006/math">
                    <m:r>
                      <a:rPr lang="en-US" altLang="zh-CN" sz="1800" b="1" i="0" smtClean="0">
                        <a:latin typeface="Cambria Math"/>
                        <a:ea typeface="黑体" panose="02010609060101010101" pitchFamily="49" charset="-122"/>
                        <a:cs typeface="Times New Roman" panose="02020603050405020304" pitchFamily="18" charset="0"/>
                      </a:rPr>
                      <m:t>𝐗</m:t>
                    </m:r>
                  </m:oMath>
                </a14:m>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的协方差矩阵记为：</a:t>
                </a:r>
                <a14:m>
                  <m:oMath xmlns:m="http://schemas.openxmlformats.org/officeDocument/2006/math">
                    <m:r>
                      <a:rPr lang="el-GR" altLang="zh-CN" sz="1800" b="1" i="0" smtClean="0">
                        <a:latin typeface="Cambria Math"/>
                        <a:ea typeface="Cambria Math"/>
                        <a:cs typeface="Times New Roman" panose="02020603050405020304" pitchFamily="18" charset="0"/>
                      </a:rPr>
                      <m:t>𝚺</m:t>
                    </m:r>
                    <m:r>
                      <a:rPr lang="en-US" altLang="zh-CN" sz="1800" b="1" i="0" smtClean="0">
                        <a:latin typeface="Cambria Math"/>
                        <a:ea typeface="Cambria Math"/>
                        <a:cs typeface="Times New Roman" panose="02020603050405020304" pitchFamily="18" charset="0"/>
                      </a:rPr>
                      <m:t>=</m:t>
                    </m:r>
                    <m:f>
                      <m:fPr>
                        <m:ctrlPr>
                          <a:rPr lang="en-US" altLang="zh-CN" sz="1800" b="1" i="1" smtClean="0">
                            <a:latin typeface="Cambria Math" panose="02040503050406030204" pitchFamily="18" charset="0"/>
                            <a:ea typeface="Cambria Math"/>
                            <a:cs typeface="Times New Roman" panose="02020603050405020304" pitchFamily="18" charset="0"/>
                          </a:rPr>
                        </m:ctrlPr>
                      </m:fPr>
                      <m:num>
                        <m:r>
                          <a:rPr lang="en-US" altLang="zh-CN" sz="1800" b="1" i="1" smtClean="0">
                            <a:latin typeface="Cambria Math"/>
                            <a:ea typeface="Cambria Math"/>
                            <a:cs typeface="Times New Roman" panose="02020603050405020304" pitchFamily="18" charset="0"/>
                          </a:rPr>
                          <m:t>𝟏</m:t>
                        </m:r>
                      </m:num>
                      <m:den>
                        <m:r>
                          <a:rPr lang="en-US" altLang="zh-CN" sz="1800" b="1" i="1" smtClean="0">
                            <a:latin typeface="Cambria Math"/>
                            <a:ea typeface="Cambria Math"/>
                            <a:cs typeface="Times New Roman" panose="02020603050405020304" pitchFamily="18" charset="0"/>
                          </a:rPr>
                          <m:t>𝒏</m:t>
                        </m:r>
                        <m:r>
                          <a:rPr lang="en-US" altLang="zh-CN" sz="1800" b="1" i="1" smtClean="0">
                            <a:latin typeface="Cambria Math"/>
                            <a:ea typeface="Cambria Math"/>
                            <a:cs typeface="Times New Roman" panose="02020603050405020304" pitchFamily="18" charset="0"/>
                          </a:rPr>
                          <m:t>−</m:t>
                        </m:r>
                        <m:r>
                          <a:rPr lang="en-US" altLang="zh-CN" sz="1800" b="1" i="1" smtClean="0">
                            <a:latin typeface="Cambria Math"/>
                            <a:ea typeface="Cambria Math"/>
                            <a:cs typeface="Times New Roman" panose="02020603050405020304" pitchFamily="18" charset="0"/>
                          </a:rPr>
                          <m:t>𝟏</m:t>
                        </m:r>
                      </m:den>
                    </m:f>
                    <m:sSup>
                      <m:sSupPr>
                        <m:ctrlPr>
                          <a:rPr lang="en-US" altLang="zh-CN" sz="1800" b="1" i="1" smtClean="0">
                            <a:latin typeface="Cambria Math" panose="02040503050406030204" pitchFamily="18" charset="0"/>
                            <a:ea typeface="Cambria Math"/>
                            <a:cs typeface="Times New Roman" panose="02020603050405020304" pitchFamily="18" charset="0"/>
                          </a:rPr>
                        </m:ctrlPr>
                      </m:sSupPr>
                      <m:e>
                        <m:r>
                          <a:rPr lang="en-US" altLang="zh-CN" sz="1800" b="1" i="0" smtClean="0">
                            <a:latin typeface="Cambria Math"/>
                            <a:ea typeface="Cambria Math"/>
                            <a:cs typeface="Times New Roman" panose="02020603050405020304" pitchFamily="18" charset="0"/>
                          </a:rPr>
                          <m:t>𝐗</m:t>
                        </m:r>
                      </m:e>
                      <m:sup>
                        <m:r>
                          <a:rPr lang="en-US" altLang="zh-CN" sz="1800" b="1" i="0" smtClean="0">
                            <a:latin typeface="Cambria Math"/>
                            <a:ea typeface="Cambria Math"/>
                            <a:cs typeface="Times New Roman" panose="02020603050405020304" pitchFamily="18" charset="0"/>
                          </a:rPr>
                          <m:t>𝐓</m:t>
                        </m:r>
                      </m:sup>
                    </m:sSup>
                    <m:r>
                      <a:rPr lang="en-US" altLang="zh-CN" sz="1800" b="1" i="1" smtClean="0">
                        <a:latin typeface="Cambria Math"/>
                        <a:ea typeface="Cambria Math"/>
                        <a:cs typeface="Times New Roman" panose="02020603050405020304" pitchFamily="18" charset="0"/>
                      </a:rPr>
                      <m:t>𝑿</m:t>
                    </m:r>
                  </m:oMath>
                </a14:m>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主成份分析的求解目标函数为</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func>
                        <m:funcPr>
                          <m:ctrlPr>
                            <a:rPr lang="en-US" altLang="zh-CN" sz="1800" b="1" i="1" smtClean="0">
                              <a:latin typeface="Cambria Math" panose="02040503050406030204" pitchFamily="18" charset="0"/>
                              <a:ea typeface="黑体" panose="02010609060101010101" pitchFamily="49" charset="-122"/>
                              <a:cs typeface="Times New Roman" panose="02020603050405020304" pitchFamily="18" charset="0"/>
                            </a:rPr>
                          </m:ctrlPr>
                        </m:funcPr>
                        <m:fName>
                          <m:limLow>
                            <m:limLowPr>
                              <m:ctrlPr>
                                <a:rPr lang="en-US" altLang="zh-CN" sz="1800" b="1" i="1" smtClean="0">
                                  <a:latin typeface="Cambria Math" panose="02040503050406030204" pitchFamily="18" charset="0"/>
                                  <a:ea typeface="黑体" panose="02010609060101010101" pitchFamily="49" charset="-122"/>
                                  <a:cs typeface="Times New Roman" panose="02020603050405020304" pitchFamily="18" charset="0"/>
                                </a:rPr>
                              </m:ctrlPr>
                            </m:limLowPr>
                            <m:e>
                              <m:r>
                                <a:rPr lang="en-US" altLang="zh-CN" sz="1800" b="1" i="0" smtClean="0">
                                  <a:latin typeface="Cambria Math"/>
                                  <a:ea typeface="黑体" panose="02010609060101010101" pitchFamily="49" charset="-122"/>
                                  <a:cs typeface="Times New Roman" panose="02020603050405020304" pitchFamily="18" charset="0"/>
                                </a:rPr>
                                <m:t>𝐦𝐚𝐱</m:t>
                              </m:r>
                            </m:e>
                            <m:lim>
                              <m:r>
                                <a:rPr lang="en-US" altLang="zh-CN" sz="1800" b="1" i="0" smtClean="0">
                                  <a:latin typeface="Cambria Math"/>
                                  <a:ea typeface="黑体" panose="02010609060101010101" pitchFamily="49" charset="-122"/>
                                  <a:cs typeface="Times New Roman" panose="02020603050405020304" pitchFamily="18" charset="0"/>
                                </a:rPr>
                                <m:t>𝐖</m:t>
                              </m:r>
                            </m:lim>
                          </m:limLow>
                        </m:fName>
                        <m:e>
                          <m:r>
                            <a:rPr lang="en-US" altLang="zh-CN" sz="1800" b="1" i="1" smtClean="0">
                              <a:latin typeface="Cambria Math"/>
                              <a:ea typeface="黑体" panose="02010609060101010101" pitchFamily="49" charset="-122"/>
                              <a:cs typeface="Times New Roman" panose="02020603050405020304" pitchFamily="18" charset="0"/>
                            </a:rPr>
                            <m:t>𝒕𝒓𝒂𝒄𝒆</m:t>
                          </m:r>
                          <m:r>
                            <a:rPr lang="en-US" altLang="zh-CN" sz="1800" b="1" i="1" smtClean="0">
                              <a:latin typeface="Cambria Math"/>
                              <a:ea typeface="黑体" panose="02010609060101010101" pitchFamily="49" charset="-122"/>
                              <a:cs typeface="Times New Roman" panose="02020603050405020304" pitchFamily="18" charset="0"/>
                            </a:rPr>
                            <m:t>(</m:t>
                          </m:r>
                          <m:sSup>
                            <m:sSupPr>
                              <m:ctrlPr>
                                <a:rPr lang="en-US" altLang="zh-CN" sz="1800" b="1"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800" b="1" i="0" smtClean="0">
                                  <a:latin typeface="Cambria Math"/>
                                  <a:ea typeface="黑体" panose="02010609060101010101" pitchFamily="49" charset="-122"/>
                                  <a:cs typeface="Times New Roman" panose="02020603050405020304" pitchFamily="18" charset="0"/>
                                </a:rPr>
                                <m:t>𝐖</m:t>
                              </m:r>
                            </m:e>
                            <m:sup>
                              <m:r>
                                <a:rPr lang="en-US" altLang="zh-CN" sz="1800" b="1" i="1" smtClean="0">
                                  <a:latin typeface="Cambria Math"/>
                                  <a:ea typeface="黑体" panose="02010609060101010101" pitchFamily="49" charset="-122"/>
                                  <a:cs typeface="Times New Roman" panose="02020603050405020304" pitchFamily="18" charset="0"/>
                                </a:rPr>
                                <m:t>𝑻</m:t>
                              </m:r>
                            </m:sup>
                          </m:sSup>
                          <m:r>
                            <a:rPr lang="zh-CN" altLang="en-US" sz="1800" b="1" i="1" smtClean="0">
                              <a:latin typeface="Cambria Math"/>
                              <a:ea typeface="黑体" panose="02010609060101010101" pitchFamily="49" charset="-122"/>
                              <a:cs typeface="Times New Roman" panose="02020603050405020304" pitchFamily="18" charset="0"/>
                            </a:rPr>
                            <m:t>𝜮</m:t>
                          </m:r>
                          <m:r>
                            <a:rPr lang="en-US" altLang="zh-CN" sz="1800" b="1" i="0" smtClean="0">
                              <a:latin typeface="Cambria Math"/>
                              <a:ea typeface="黑体" panose="02010609060101010101" pitchFamily="49" charset="-122"/>
                              <a:cs typeface="Times New Roman" panose="02020603050405020304" pitchFamily="18" charset="0"/>
                            </a:rPr>
                            <m:t>𝐖</m:t>
                          </m:r>
                          <m:r>
                            <a:rPr lang="en-US" altLang="zh-CN" sz="1800" b="1" i="1" smtClean="0">
                              <a:latin typeface="Cambria Math"/>
                              <a:ea typeface="黑体" panose="02010609060101010101" pitchFamily="49" charset="-122"/>
                              <a:cs typeface="Times New Roman" panose="02020603050405020304" pitchFamily="18" charset="0"/>
                            </a:rPr>
                            <m:t>)</m:t>
                          </m:r>
                        </m:e>
                      </m:func>
                    </m:oMath>
                  </m:oMathPara>
                </a14:m>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r>
                  <a:rPr lang="en-US" altLang="zh-CN" sz="18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满足约束条件</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sSubSup>
                        <m:sSubSupPr>
                          <m:ctrlPr>
                            <a:rPr lang="zh-CN" altLang="zh-CN" sz="1800" b="1" i="1">
                              <a:latin typeface="Cambria Math" panose="02040503050406030204" pitchFamily="18" charset="0"/>
                            </a:rPr>
                          </m:ctrlPr>
                        </m:sSubSupPr>
                        <m:e>
                          <m:r>
                            <a:rPr lang="en-US" altLang="zh-CN" sz="1800" b="1" i="0" smtClean="0">
                              <a:latin typeface="Cambria Math"/>
                            </a:rPr>
                            <m:t>𝐰</m:t>
                          </m:r>
                        </m:e>
                        <m:sub>
                          <m:r>
                            <a:rPr lang="en-US" altLang="zh-CN" sz="1800" b="1" i="1">
                              <a:latin typeface="Cambria Math"/>
                            </a:rPr>
                            <m:t>𝒊</m:t>
                          </m:r>
                        </m:sub>
                        <m:sup>
                          <m:r>
                            <a:rPr lang="en-US" altLang="zh-CN" sz="1800" b="1" i="1">
                              <a:latin typeface="Cambria Math"/>
                            </a:rPr>
                            <m:t>𝑻</m:t>
                          </m:r>
                        </m:sup>
                      </m:sSubSup>
                      <m:sSub>
                        <m:sSubPr>
                          <m:ctrlPr>
                            <a:rPr lang="en-US" altLang="zh-CN" sz="1800" b="1" i="1" smtClean="0">
                              <a:latin typeface="Cambria Math" panose="02040503050406030204" pitchFamily="18" charset="0"/>
                            </a:rPr>
                          </m:ctrlPr>
                        </m:sSubPr>
                        <m:e>
                          <m:r>
                            <a:rPr lang="en-US" altLang="zh-CN" sz="1800" b="1" i="0" smtClean="0">
                              <a:latin typeface="Cambria Math"/>
                            </a:rPr>
                            <m:t>𝐰</m:t>
                          </m:r>
                        </m:e>
                        <m:sub>
                          <m:r>
                            <a:rPr lang="en-US" altLang="zh-CN" sz="1800" b="1" i="1" smtClean="0">
                              <a:latin typeface="Cambria Math"/>
                            </a:rPr>
                            <m:t>𝒊</m:t>
                          </m:r>
                        </m:sub>
                      </m:sSub>
                      <m:r>
                        <a:rPr lang="en-US" altLang="zh-CN" sz="1800" b="1" i="1" smtClean="0">
                          <a:latin typeface="Cambria Math"/>
                        </a:rPr>
                        <m:t>=</m:t>
                      </m:r>
                      <m:r>
                        <a:rPr lang="en-US" altLang="zh-CN" sz="1800" b="1" i="1" smtClean="0">
                          <a:latin typeface="Cambria Math"/>
                        </a:rPr>
                        <m:t>𝟏</m:t>
                      </m:r>
                      <m:r>
                        <a:rPr lang="en-US" altLang="zh-CN" sz="1800" b="1" i="1" smtClean="0">
                          <a:latin typeface="Cambria Math"/>
                        </a:rPr>
                        <m:t>     </m:t>
                      </m:r>
                      <m:r>
                        <a:rPr lang="en-US" altLang="zh-CN" sz="1800" b="1" i="1" smtClean="0">
                          <a:latin typeface="Cambria Math"/>
                        </a:rPr>
                        <m:t>𝒊</m:t>
                      </m:r>
                      <m:r>
                        <a:rPr lang="en-US" altLang="zh-CN" sz="1800" b="1" i="1" smtClean="0">
                          <a:latin typeface="Cambria Math"/>
                          <a:ea typeface="Cambria Math"/>
                        </a:rPr>
                        <m:t>∈{</m:t>
                      </m:r>
                      <m:r>
                        <a:rPr lang="en-US" altLang="zh-CN" sz="1800" b="1" i="1" smtClean="0">
                          <a:latin typeface="Cambria Math"/>
                          <a:ea typeface="Cambria Math"/>
                        </a:rPr>
                        <m:t>𝟏</m:t>
                      </m:r>
                      <m:r>
                        <a:rPr lang="en-US" altLang="zh-CN" sz="1800" b="1" i="1" smtClean="0">
                          <a:latin typeface="Cambria Math"/>
                          <a:ea typeface="Cambria Math"/>
                        </a:rPr>
                        <m:t>,</m:t>
                      </m:r>
                      <m:r>
                        <a:rPr lang="en-US" altLang="zh-CN" sz="1800" b="1" i="1" smtClean="0">
                          <a:latin typeface="Cambria Math"/>
                          <a:ea typeface="Cambria Math"/>
                        </a:rPr>
                        <m:t>𝟐</m:t>
                      </m:r>
                      <m:r>
                        <a:rPr lang="en-US" altLang="zh-CN" sz="1800" b="1" i="1" smtClean="0">
                          <a:latin typeface="Cambria Math"/>
                          <a:ea typeface="Cambria Math"/>
                        </a:rPr>
                        <m:t>,…,</m:t>
                      </m:r>
                      <m:r>
                        <a:rPr lang="en-US" altLang="zh-CN" sz="1800" b="1" i="1" smtClean="0">
                          <a:latin typeface="Cambria Math"/>
                          <a:ea typeface="Cambria Math"/>
                        </a:rPr>
                        <m:t>𝒍</m:t>
                      </m:r>
                      <m:r>
                        <a:rPr lang="en-US" altLang="zh-CN" sz="1800" b="1" i="1" smtClean="0">
                          <a:latin typeface="Cambria Math"/>
                          <a:ea typeface="Cambria Math"/>
                        </a:rPr>
                        <m:t>}</m:t>
                      </m:r>
                    </m:oMath>
                  </m:oMathPara>
                </a14:m>
                <a:endParaRPr lang="zh-CN"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marL="0" indent="0">
                  <a:lnSpc>
                    <a:spcPct val="150000"/>
                  </a:lnSpc>
                  <a:buClr>
                    <a:srgbClr val="2665AB"/>
                  </a:buClr>
                  <a:buSzPct val="100000"/>
                  <a:buNone/>
                </a:pPr>
                <a14:m>
                  <m:oMathPara xmlns:m="http://schemas.openxmlformats.org/officeDocument/2006/math">
                    <m:oMathParaPr>
                      <m:jc m:val="centerGroup"/>
                    </m:oMathParaPr>
                    <m:oMath xmlns:m="http://schemas.openxmlformats.org/officeDocument/2006/math">
                      <m:r>
                        <a:rPr lang="en-US" altLang="zh-CN" sz="1800" b="1" i="1" smtClean="0">
                          <a:latin typeface="Cambria Math"/>
                          <a:ea typeface="黑体" panose="02010609060101010101" pitchFamily="49" charset="-122"/>
                          <a:cs typeface="Times New Roman" panose="02020603050405020304" pitchFamily="18" charset="0"/>
                        </a:rPr>
                        <m:t> </m:t>
                      </m:r>
                    </m:oMath>
                  </m:oMathPara>
                </a14:m>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3" name="Rectangle 3"/>
              <p:cNvSpPr txBox="1">
                <a:spLocks noRot="1" noChangeAspect="1" noMove="1" noResize="1" noEditPoints="1" noAdjustHandles="1" noChangeArrowheads="1" noChangeShapeType="1" noTextEdit="1"/>
              </p:cNvSpPr>
              <p:nvPr/>
            </p:nvSpPr>
            <p:spPr>
              <a:xfrm>
                <a:off x="4448176" y="1746546"/>
                <a:ext cx="4552950" cy="4273252"/>
              </a:xfrm>
              <a:prstGeom prst="rect">
                <a:avLst/>
              </a:prstGeom>
              <a:blipFill>
                <a:blip r:embed="rId4"/>
                <a:stretch>
                  <a:fillRect l="-1205" r="-60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0979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4782" y="113555"/>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算法描述</a:t>
            </a:r>
          </a:p>
        </p:txBody>
      </p:sp>
      <mc:AlternateContent xmlns:mc="http://schemas.openxmlformats.org/markup-compatibility/2006" xmlns:a14="http://schemas.microsoft.com/office/drawing/2010/main">
        <mc:Choice Requires="a14">
          <p:sp>
            <p:nvSpPr>
              <p:cNvPr id="21" name="矩形 20"/>
              <p:cNvSpPr/>
              <p:nvPr/>
            </p:nvSpPr>
            <p:spPr>
              <a:xfrm>
                <a:off x="4766072" y="1080090"/>
                <a:ext cx="4076699" cy="458074"/>
              </a:xfrm>
              <a:prstGeom prst="rect">
                <a:avLst/>
              </a:prstGeom>
            </p:spPr>
            <p:txBody>
              <a:bodyPr wrap="square">
                <a:spAutoFit/>
              </a:bodyPr>
              <a:lstStyle/>
              <a:p>
                <a:pPr>
                  <a:lnSpc>
                    <a:spcPct val="150000"/>
                  </a:lnSpc>
                  <a:buClr>
                    <a:srgbClr val="2665AB"/>
                  </a:buClr>
                  <a:buSzPct val="100000"/>
                </a:pPr>
                <a14:m>
                  <m:oMath xmlns:m="http://schemas.openxmlformats.org/officeDocument/2006/math">
                    <m:r>
                      <a:rPr lang="en-US" altLang="zh-CN" b="1" i="0" smtClean="0">
                        <a:latin typeface="Cambria Math"/>
                        <a:ea typeface="黑体" panose="02010609060101010101" pitchFamily="49" charset="-122"/>
                        <a:cs typeface="Times New Roman" panose="02020603050405020304" pitchFamily="18" charset="0"/>
                      </a:rPr>
                      <m:t> </m:t>
                    </m:r>
                    <m:r>
                      <a:rPr lang="en-US" altLang="zh-CN" b="1" smtClean="0">
                        <a:latin typeface="Cambria Math"/>
                        <a:ea typeface="黑体" panose="02010609060101010101" pitchFamily="49" charset="-122"/>
                        <a:cs typeface="Times New Roman" panose="02020603050405020304" pitchFamily="18" charset="0"/>
                      </a:rPr>
                      <m:t>𝐘</m:t>
                    </m:r>
                    <m:r>
                      <a:rPr lang="en-US" altLang="zh-CN" b="1" i="1" smtClean="0">
                        <a:latin typeface="Cambria Math"/>
                        <a:ea typeface="黑体" panose="02010609060101010101" pitchFamily="49" charset="-122"/>
                        <a:cs typeface="Times New Roman" panose="02020603050405020304" pitchFamily="18" charset="0"/>
                      </a:rPr>
                      <m:t>=</m:t>
                    </m:r>
                    <m:r>
                      <a:rPr lang="en-US" altLang="zh-CN" i="1" smtClean="0">
                        <a:latin typeface="Cambria Math"/>
                        <a:ea typeface="黑体" panose="02010609060101010101" pitchFamily="49" charset="-122"/>
                        <a:cs typeface="Times New Roman" panose="02020603050405020304" pitchFamily="18" charset="0"/>
                      </a:rPr>
                      <m:t>𝑛</m:t>
                    </m:r>
                    <m:r>
                      <a:rPr lang="en-US" altLang="zh-CN" i="1" smtClean="0">
                        <a:latin typeface="Cambria Math"/>
                        <a:ea typeface="Cambria Math"/>
                        <a:cs typeface="Times New Roman" panose="02020603050405020304" pitchFamily="18" charset="0"/>
                      </a:rPr>
                      <m:t>×</m:t>
                    </m:r>
                    <m:r>
                      <a:rPr lang="en-US" altLang="zh-CN" i="1" smtClean="0">
                        <a:latin typeface="Cambria Math"/>
                        <a:ea typeface="Cambria Math"/>
                        <a:cs typeface="Times New Roman" panose="02020603050405020304" pitchFamily="18" charset="0"/>
                      </a:rPr>
                      <m:t>𝑙</m:t>
                    </m:r>
                    <m:r>
                      <a:rPr lang="en-US" altLang="zh-CN" i="1" dirty="0" smtClean="0">
                        <a:latin typeface="Cambria Math" charset="0"/>
                      </a:rPr>
                      <m:t> </m:t>
                    </m:r>
                    <m:r>
                      <a:rPr lang="en-US" altLang="zh-CN" b="1" i="1" dirty="0" smtClean="0">
                        <a:latin typeface="Cambria Math"/>
                      </a:rPr>
                      <m:t>  </m:t>
                    </m:r>
                    <m:r>
                      <a:rPr lang="en-US" altLang="zh-CN" b="1" i="0" dirty="0" smtClean="0">
                        <a:latin typeface="Cambria Math"/>
                      </a:rPr>
                      <m:t>  </m:t>
                    </m:r>
                    <m:r>
                      <a:rPr lang="en-US" altLang="zh-CN" b="1" smtClean="0">
                        <a:latin typeface="Cambria Math"/>
                      </a:rPr>
                      <m:t>𝐗</m:t>
                    </m:r>
                    <m:r>
                      <a:rPr lang="en-US" altLang="zh-CN" b="1" i="1" smtClean="0">
                        <a:latin typeface="Cambria Math"/>
                      </a:rPr>
                      <m:t>=</m:t>
                    </m:r>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i="1" smtClean="0">
                        <a:latin typeface="Cambria Math"/>
                        <a:ea typeface="黑体" panose="02010609060101010101" pitchFamily="49" charset="-122"/>
                        <a:cs typeface="Times New Roman" panose="02020603050405020304" pitchFamily="18" charset="0"/>
                      </a:rPr>
                      <m:t>𝑛</m:t>
                    </m:r>
                    <m:r>
                      <a:rPr lang="en-US" altLang="zh-CN" i="1" smtClean="0">
                        <a:latin typeface="Cambria Math"/>
                        <a:ea typeface="Cambria Math"/>
                        <a:cs typeface="Times New Roman" panose="02020603050405020304" pitchFamily="18" charset="0"/>
                      </a:rPr>
                      <m:t>×</m:t>
                    </m:r>
                    <m:r>
                      <a:rPr lang="en-US" altLang="zh-CN" i="1" smtClean="0">
                        <a:latin typeface="Cambria Math"/>
                        <a:ea typeface="Cambria Math"/>
                        <a:cs typeface="Times New Roman" panose="02020603050405020304" pitchFamily="18" charset="0"/>
                      </a:rPr>
                      <m:t>𝑑</m:t>
                    </m:r>
                    <m:r>
                      <a:rPr lang="en-US" altLang="zh-CN" i="1" dirty="0" smtClean="0">
                        <a:latin typeface="Cambria Math" charset="0"/>
                      </a:rPr>
                      <m:t> </m:t>
                    </m:r>
                    <m:r>
                      <a:rPr lang="en-US" altLang="zh-CN" b="1" i="1" dirty="0" smtClean="0">
                        <a:latin typeface="Cambria Math"/>
                      </a:rPr>
                      <m:t>    </m:t>
                    </m:r>
                    <m:r>
                      <a:rPr lang="en-US" altLang="zh-CN" b="1" smtClean="0">
                        <a:latin typeface="Cambria Math"/>
                      </a:rPr>
                      <m:t>𝐖</m:t>
                    </m:r>
                    <m:r>
                      <a:rPr lang="en-US" altLang="zh-CN" b="1" i="0" smtClean="0">
                        <a:latin typeface="Cambria Math"/>
                      </a:rPr>
                      <m:t>=</m:t>
                    </m:r>
                    <m:r>
                      <a:rPr lang="en-US" altLang="zh-CN" i="1" smtClean="0">
                        <a:latin typeface="Cambria Math"/>
                        <a:ea typeface="黑体" panose="02010609060101010101" pitchFamily="49" charset="-122"/>
                        <a:cs typeface="Times New Roman" panose="02020603050405020304" pitchFamily="18" charset="0"/>
                      </a:rPr>
                      <m:t>𝑑</m:t>
                    </m:r>
                    <m:r>
                      <a:rPr lang="en-US" altLang="zh-CN" i="1" smtClean="0">
                        <a:latin typeface="Cambria Math"/>
                        <a:ea typeface="Cambria Math"/>
                        <a:cs typeface="Times New Roman" panose="02020603050405020304" pitchFamily="18" charset="0"/>
                      </a:rPr>
                      <m:t>×</m:t>
                    </m:r>
                    <m:r>
                      <a:rPr lang="en-US" altLang="zh-CN" i="1" smtClean="0">
                        <a:latin typeface="Cambria Math"/>
                        <a:ea typeface="Cambria Math"/>
                        <a:cs typeface="Times New Roman" panose="02020603050405020304" pitchFamily="18" charset="0"/>
                      </a:rPr>
                      <m:t>𝑙</m:t>
                    </m:r>
                  </m:oMath>
                </a14:m>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4766072" y="1080090"/>
                <a:ext cx="4076699" cy="45807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228600" y="2430323"/>
                <a:ext cx="3219450" cy="2151551"/>
              </a:xfrm>
              <a:prstGeom prst="rect">
                <a:avLst/>
              </a:prstGeom>
            </p:spPr>
            <p:txBody>
              <a:bodyPr wrap="square">
                <a:spAutoFit/>
              </a:bodyPr>
              <a:lstStyle/>
              <a:p>
                <a:pPr>
                  <a:lnSpc>
                    <a:spcPct val="150000"/>
                  </a:lnSpc>
                  <a:buClr>
                    <a:srgbClr val="2665AB"/>
                  </a:buClr>
                  <a:buSzPct val="100000"/>
                </a:pP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主成份分析求解目标函数为</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pPr>
                <a14:m>
                  <m:oMathPara xmlns:m="http://schemas.openxmlformats.org/officeDocument/2006/math">
                    <m:oMathParaPr>
                      <m:jc m:val="centerGroup"/>
                    </m:oMathParaPr>
                    <m:oMath xmlns:m="http://schemas.openxmlformats.org/officeDocument/2006/math">
                      <m:func>
                        <m:funcPr>
                          <m:ctrlPr>
                            <a:rPr lang="en-US" altLang="zh-CN" b="1" i="1">
                              <a:latin typeface="Cambria Math" panose="02040503050406030204" pitchFamily="18" charset="0"/>
                              <a:ea typeface="黑体" panose="02010609060101010101" pitchFamily="49" charset="-122"/>
                              <a:cs typeface="Times New Roman" panose="02020603050405020304" pitchFamily="18" charset="0"/>
                            </a:rPr>
                          </m:ctrlPr>
                        </m:funcPr>
                        <m:fName>
                          <m:limLow>
                            <m:limLowPr>
                              <m:ctrlPr>
                                <a:rPr lang="en-US" altLang="zh-CN" b="1" i="1">
                                  <a:latin typeface="Cambria Math" panose="02040503050406030204" pitchFamily="18" charset="0"/>
                                  <a:ea typeface="黑体" panose="02010609060101010101" pitchFamily="49" charset="-122"/>
                                  <a:cs typeface="Times New Roman" panose="02020603050405020304" pitchFamily="18" charset="0"/>
                                </a:rPr>
                              </m:ctrlPr>
                            </m:limLowPr>
                            <m:e>
                              <m:r>
                                <a:rPr lang="en-US" altLang="zh-CN" b="1" i="1" smtClean="0">
                                  <a:latin typeface="Cambria Math"/>
                                  <a:ea typeface="黑体" panose="02010609060101010101" pitchFamily="49" charset="-122"/>
                                  <a:cs typeface="Times New Roman" panose="02020603050405020304" pitchFamily="18" charset="0"/>
                                </a:rPr>
                                <m:t>𝐦𝐚𝐱</m:t>
                              </m:r>
                            </m:e>
                            <m:lim>
                              <m:r>
                                <a:rPr lang="en-US" altLang="zh-CN" b="1" smtClean="0">
                                  <a:latin typeface="Cambria Math"/>
                                  <a:ea typeface="黑体" panose="02010609060101010101" pitchFamily="49" charset="-122"/>
                                  <a:cs typeface="Times New Roman" panose="02020603050405020304" pitchFamily="18" charset="0"/>
                                </a:rPr>
                                <m:t>𝐖</m:t>
                              </m:r>
                            </m:lim>
                          </m:limLow>
                        </m:fName>
                        <m:e>
                          <m:r>
                            <a:rPr lang="en-US" altLang="zh-CN" b="1" i="1" smtClean="0">
                              <a:latin typeface="Cambria Math"/>
                              <a:ea typeface="黑体" panose="02010609060101010101" pitchFamily="49" charset="-122"/>
                              <a:cs typeface="Times New Roman" panose="02020603050405020304" pitchFamily="18" charset="0"/>
                            </a:rPr>
                            <m:t> </m:t>
                          </m:r>
                          <m:r>
                            <a:rPr lang="en-US" altLang="zh-CN" b="1" i="1" smtClean="0">
                              <a:latin typeface="Cambria Math"/>
                              <a:ea typeface="黑体" panose="02010609060101010101" pitchFamily="49" charset="-122"/>
                              <a:cs typeface="Times New Roman" panose="02020603050405020304" pitchFamily="18" charset="0"/>
                            </a:rPr>
                            <m:t>𝒕𝒓𝒂𝒄𝒆</m:t>
                          </m:r>
                          <m:r>
                            <a:rPr lang="en-US" altLang="zh-CN" b="1" i="1" smtClean="0">
                              <a:latin typeface="Cambria Math"/>
                              <a:ea typeface="黑体" panose="02010609060101010101" pitchFamily="49" charset="-122"/>
                              <a:cs typeface="Times New Roman" panose="02020603050405020304" pitchFamily="18" charset="0"/>
                            </a:rPr>
                            <m:t>(</m:t>
                          </m:r>
                          <m:sSup>
                            <m:sSupPr>
                              <m:ctrlPr>
                                <a:rPr lang="en-US" altLang="zh-CN" b="1" i="1">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b="1" smtClean="0">
                                  <a:latin typeface="Cambria Math"/>
                                  <a:ea typeface="黑体" panose="02010609060101010101" pitchFamily="49" charset="-122"/>
                                  <a:cs typeface="Times New Roman" panose="02020603050405020304" pitchFamily="18" charset="0"/>
                                </a:rPr>
                                <m:t>𝐖</m:t>
                              </m:r>
                            </m:e>
                            <m:sup>
                              <m:r>
                                <a:rPr lang="en-US" altLang="zh-CN" b="1" i="1" smtClean="0">
                                  <a:latin typeface="Cambria Math"/>
                                  <a:ea typeface="黑体" panose="02010609060101010101" pitchFamily="49" charset="-122"/>
                                  <a:cs typeface="Times New Roman" panose="02020603050405020304" pitchFamily="18" charset="0"/>
                                </a:rPr>
                                <m:t>𝑻</m:t>
                              </m:r>
                            </m:sup>
                          </m:sSup>
                          <m:r>
                            <a:rPr lang="zh-CN" altLang="en-US" b="1" i="1" smtClean="0">
                              <a:latin typeface="Cambria Math"/>
                              <a:ea typeface="黑体" panose="02010609060101010101" pitchFamily="49" charset="-122"/>
                              <a:cs typeface="Times New Roman" panose="02020603050405020304" pitchFamily="18" charset="0"/>
                            </a:rPr>
                            <m:t>𝜮</m:t>
                          </m:r>
                          <m:r>
                            <a:rPr lang="en-US" altLang="zh-CN" b="1" smtClean="0">
                              <a:latin typeface="Cambria Math"/>
                              <a:ea typeface="黑体" panose="02010609060101010101" pitchFamily="49" charset="-122"/>
                              <a:cs typeface="Times New Roman" panose="02020603050405020304" pitchFamily="18" charset="0"/>
                            </a:rPr>
                            <m:t>𝐖</m:t>
                          </m:r>
                          <m:r>
                            <a:rPr lang="en-US" altLang="zh-CN" b="1" i="1" smtClean="0">
                              <a:latin typeface="Cambria Math"/>
                              <a:ea typeface="黑体" panose="02010609060101010101" pitchFamily="49" charset="-122"/>
                              <a:cs typeface="Times New Roman" panose="02020603050405020304" pitchFamily="18" charset="0"/>
                            </a:rPr>
                            <m:t>)</m:t>
                          </m:r>
                        </m:e>
                      </m:func>
                    </m:oMath>
                  </m:oMathPara>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pP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满足约束条件</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pPr>
                <a14:m>
                  <m:oMathPara xmlns:m="http://schemas.openxmlformats.org/officeDocument/2006/math">
                    <m:oMathParaPr>
                      <m:jc m:val="centerGroup"/>
                    </m:oMathParaPr>
                    <m:oMath xmlns:m="http://schemas.openxmlformats.org/officeDocument/2006/math">
                      <m:sSubSup>
                        <m:sSubSupPr>
                          <m:ctrlPr>
                            <a:rPr lang="zh-CN" altLang="zh-CN" b="1" i="1">
                              <a:latin typeface="Cambria Math" panose="02040503050406030204" pitchFamily="18" charset="0"/>
                            </a:rPr>
                          </m:ctrlPr>
                        </m:sSubSupPr>
                        <m:e>
                          <m:r>
                            <a:rPr lang="en-US" altLang="zh-CN" b="1" i="0" smtClean="0">
                              <a:latin typeface="Cambria Math"/>
                            </a:rPr>
                            <m:t>𝐰</m:t>
                          </m:r>
                        </m:e>
                        <m:sub>
                          <m:r>
                            <a:rPr lang="en-US" altLang="zh-CN" b="1" i="1" smtClean="0">
                              <a:latin typeface="Cambria Math"/>
                            </a:rPr>
                            <m:t>𝒊</m:t>
                          </m:r>
                        </m:sub>
                        <m:sup>
                          <m:r>
                            <a:rPr lang="en-US" altLang="zh-CN" b="1" i="1" smtClean="0">
                              <a:latin typeface="Cambria Math"/>
                            </a:rPr>
                            <m:t>𝑻</m:t>
                          </m:r>
                        </m:sup>
                      </m:sSubSup>
                      <m:sSub>
                        <m:sSubPr>
                          <m:ctrlPr>
                            <a:rPr lang="en-US" altLang="zh-CN" b="1" i="1">
                              <a:latin typeface="Cambria Math" panose="02040503050406030204" pitchFamily="18" charset="0"/>
                            </a:rPr>
                          </m:ctrlPr>
                        </m:sSubPr>
                        <m:e>
                          <m:r>
                            <a:rPr lang="en-US" altLang="zh-CN" b="1" i="0" smtClean="0">
                              <a:latin typeface="Cambria Math"/>
                            </a:rPr>
                            <m:t>𝐰</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𝟏</m:t>
                      </m:r>
                      <m:r>
                        <a:rPr lang="en-US" altLang="zh-CN" b="1" i="1" smtClean="0">
                          <a:latin typeface="Cambria Math"/>
                        </a:rPr>
                        <m:t>     </m:t>
                      </m:r>
                      <m:r>
                        <a:rPr lang="en-US" altLang="zh-CN" b="1" i="1" smtClean="0">
                          <a:latin typeface="Cambria Math"/>
                        </a:rPr>
                        <m:t>𝒊</m:t>
                      </m:r>
                      <m:r>
                        <a:rPr lang="en-US" altLang="zh-CN" b="1" i="1" smtClean="0">
                          <a:latin typeface="Cambria Math"/>
                          <a:ea typeface="Cambria Math"/>
                        </a:rPr>
                        <m:t>∈{</m:t>
                      </m:r>
                      <m:r>
                        <a:rPr lang="en-US" altLang="zh-CN" b="1" i="1" smtClean="0">
                          <a:latin typeface="Cambria Math"/>
                          <a:ea typeface="Cambria Math"/>
                        </a:rPr>
                        <m:t>𝟏</m:t>
                      </m:r>
                      <m:r>
                        <a:rPr lang="en-US" altLang="zh-CN" b="1" i="1" smtClean="0">
                          <a:latin typeface="Cambria Math"/>
                          <a:ea typeface="Cambria Math"/>
                        </a:rPr>
                        <m:t>,</m:t>
                      </m:r>
                      <m:r>
                        <a:rPr lang="en-US" altLang="zh-CN" b="1" i="1" smtClean="0">
                          <a:latin typeface="Cambria Math"/>
                          <a:ea typeface="Cambria Math"/>
                        </a:rPr>
                        <m:t>𝟐</m:t>
                      </m:r>
                      <m:r>
                        <a:rPr lang="en-US" altLang="zh-CN" b="1" i="1" smtClean="0">
                          <a:latin typeface="Cambria Math"/>
                          <a:ea typeface="Cambria Math"/>
                        </a:rPr>
                        <m:t>,…,</m:t>
                      </m:r>
                      <m:r>
                        <a:rPr lang="en-US" altLang="zh-CN" b="1" i="1" smtClean="0">
                          <a:latin typeface="Cambria Math"/>
                          <a:ea typeface="Cambria Math"/>
                        </a:rPr>
                        <m:t>𝒍</m:t>
                      </m:r>
                      <m:r>
                        <a:rPr lang="en-US" altLang="zh-CN" b="1" i="1" smtClean="0">
                          <a:latin typeface="Cambria Math"/>
                          <a:ea typeface="Cambria Math"/>
                        </a:rPr>
                        <m:t>}</m:t>
                      </m:r>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pPr>
                <a14:m>
                  <m:oMathPara xmlns:m="http://schemas.openxmlformats.org/officeDocument/2006/math">
                    <m:oMathParaPr>
                      <m:jc m:val="centerGroup"/>
                    </m:oMathParaPr>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 </m:t>
                      </m:r>
                    </m:oMath>
                  </m:oMathPara>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28600" y="2430323"/>
                <a:ext cx="3219450" cy="2151551"/>
              </a:xfrm>
              <a:prstGeom prst="rect">
                <a:avLst/>
              </a:prstGeom>
              <a:blipFill>
                <a:blip r:embed="rId3"/>
                <a:stretch>
                  <a:fillRect l="-568"/>
                </a:stretch>
              </a:blipFill>
            </p:spPr>
            <p:txBody>
              <a:bodyPr/>
              <a:lstStyle/>
              <a:p>
                <a:r>
                  <a:rPr lang="zh-CN" altLang="en-US">
                    <a:noFill/>
                  </a:rPr>
                  <a:t> </a:t>
                </a:r>
              </a:p>
            </p:txBody>
          </p:sp>
        </mc:Fallback>
      </mc:AlternateContent>
      <p:sp>
        <p:nvSpPr>
          <p:cNvPr id="3" name="矩形 2"/>
          <p:cNvSpPr/>
          <p:nvPr/>
        </p:nvSpPr>
        <p:spPr>
          <a:xfrm>
            <a:off x="82160" y="1515899"/>
            <a:ext cx="3512330" cy="523220"/>
          </a:xfrm>
          <a:prstGeom prst="rect">
            <a:avLst/>
          </a:prstGeom>
        </p:spPr>
        <p:txBody>
          <a:bodyPr wrap="square">
            <a:spAutoFit/>
          </a:bodyPr>
          <a:lstStyle/>
          <a:p>
            <a:pPr algn="ct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所有带约束的最优化问题，可通过拉格朗日乘子法将其转化为无约束最优化问题</a:t>
            </a:r>
          </a:p>
        </p:txBody>
      </p:sp>
      <p:sp>
        <p:nvSpPr>
          <p:cNvPr id="4" name="右箭头 3"/>
          <p:cNvSpPr/>
          <p:nvPr/>
        </p:nvSpPr>
        <p:spPr>
          <a:xfrm>
            <a:off x="3219450" y="3460749"/>
            <a:ext cx="1162050" cy="5715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矩形 5"/>
          <p:cNvSpPr/>
          <p:nvPr/>
        </p:nvSpPr>
        <p:spPr>
          <a:xfrm>
            <a:off x="3118074" y="2763121"/>
            <a:ext cx="1149126" cy="523220"/>
          </a:xfrm>
          <a:prstGeom prst="rect">
            <a:avLst/>
          </a:prstGeom>
        </p:spPr>
        <p:txBody>
          <a:bodyPr wrap="square">
            <a:spAutoFit/>
          </a:bodyPr>
          <a:lstStyle/>
          <a:p>
            <a:pPr algn="ct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拉格朗日</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函数</a:t>
            </a:r>
          </a:p>
        </p:txBody>
      </p:sp>
      <mc:AlternateContent xmlns:mc="http://schemas.openxmlformats.org/markup-compatibility/2006" xmlns:a14="http://schemas.microsoft.com/office/drawing/2010/main">
        <mc:Choice Requires="a14">
          <p:sp>
            <p:nvSpPr>
              <p:cNvPr id="8" name="矩形 7"/>
              <p:cNvSpPr/>
              <p:nvPr/>
            </p:nvSpPr>
            <p:spPr>
              <a:xfrm>
                <a:off x="4457700" y="1675246"/>
                <a:ext cx="4693444" cy="303134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i="1" smtClean="0">
                          <a:latin typeface="Cambria Math"/>
                          <a:ea typeface="黑体" panose="02010609060101010101" pitchFamily="49" charset="-122"/>
                          <a:cs typeface="Times New Roman" panose="02020603050405020304" pitchFamily="18" charset="0"/>
                        </a:rPr>
                        <m:t>𝐿</m:t>
                      </m:r>
                      <m:d>
                        <m:dPr>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b="1" i="0" smtClean="0">
                              <a:latin typeface="Cambria Math"/>
                              <a:ea typeface="黑体" panose="02010609060101010101" pitchFamily="49" charset="-122"/>
                              <a:cs typeface="Times New Roman" panose="02020603050405020304" pitchFamily="18" charset="0"/>
                            </a:rPr>
                            <m:t>𝐖</m:t>
                          </m:r>
                          <m:r>
                            <a:rPr lang="en-US" altLang="zh-CN" i="1" smtClean="0">
                              <a:latin typeface="Cambria Math"/>
                              <a:ea typeface="黑体" panose="02010609060101010101" pitchFamily="49" charset="-122"/>
                              <a:cs typeface="Times New Roman" panose="02020603050405020304" pitchFamily="18" charset="0"/>
                            </a:rPr>
                            <m:t>,</m:t>
                          </m:r>
                          <m:r>
                            <a:rPr lang="zh-CN" altLang="en-US" b="1" i="0" smtClean="0">
                              <a:latin typeface="Cambria Math"/>
                              <a:ea typeface="黑体" panose="02010609060101010101" pitchFamily="49" charset="-122"/>
                              <a:cs typeface="Times New Roman" panose="02020603050405020304" pitchFamily="18" charset="0"/>
                            </a:rPr>
                            <m:t>𝛌</m:t>
                          </m:r>
                        </m:e>
                      </m:d>
                      <m:r>
                        <a:rPr lang="en-US" altLang="zh-CN" i="1" smtClean="0">
                          <a:latin typeface="Cambria Math"/>
                          <a:ea typeface="黑体" panose="02010609060101010101" pitchFamily="49" charset="-122"/>
                          <a:cs typeface="Times New Roman" panose="02020603050405020304" pitchFamily="18" charset="0"/>
                        </a:rPr>
                        <m:t>=</m:t>
                      </m:r>
                      <m:r>
                        <a:rPr lang="en-US" altLang="zh-CN" i="1" smtClean="0">
                          <a:latin typeface="Cambria Math"/>
                          <a:ea typeface="黑体" panose="02010609060101010101" pitchFamily="49" charset="-122"/>
                          <a:cs typeface="Times New Roman" panose="02020603050405020304" pitchFamily="18" charset="0"/>
                        </a:rPr>
                        <m:t>𝑡𝑟𝑎𝑐𝑒</m:t>
                      </m:r>
                      <m:d>
                        <m:dPr>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dPr>
                        <m:e>
                          <m:sSup>
                            <m:sSupPr>
                              <m:ctrlPr>
                                <a:rPr lang="en-US" altLang="zh-CN" b="1" i="1">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b="1" smtClean="0">
                                  <a:latin typeface="Cambria Math"/>
                                  <a:ea typeface="黑体" panose="02010609060101010101" pitchFamily="49" charset="-122"/>
                                  <a:cs typeface="Times New Roman" panose="02020603050405020304" pitchFamily="18" charset="0"/>
                                </a:rPr>
                                <m:t>𝐖</m:t>
                              </m:r>
                            </m:e>
                            <m:sup>
                              <m:r>
                                <a:rPr lang="en-US" altLang="zh-CN" b="1" i="1" smtClean="0">
                                  <a:latin typeface="Cambria Math"/>
                                  <a:ea typeface="黑体" panose="02010609060101010101" pitchFamily="49" charset="-122"/>
                                  <a:cs typeface="Times New Roman" panose="02020603050405020304" pitchFamily="18" charset="0"/>
                                </a:rPr>
                                <m:t>𝑻</m:t>
                              </m:r>
                            </m:sup>
                          </m:sSup>
                          <m:r>
                            <a:rPr lang="zh-CN" altLang="en-US" b="1" i="1" smtClean="0">
                              <a:latin typeface="Cambria Math"/>
                              <a:ea typeface="黑体" panose="02010609060101010101" pitchFamily="49" charset="-122"/>
                              <a:cs typeface="Times New Roman" panose="02020603050405020304" pitchFamily="18" charset="0"/>
                            </a:rPr>
                            <m:t>𝚺</m:t>
                          </m:r>
                          <m:r>
                            <a:rPr lang="en-US" altLang="zh-CN" b="1" smtClean="0">
                              <a:latin typeface="Cambria Math"/>
                              <a:ea typeface="黑体" panose="02010609060101010101" pitchFamily="49" charset="-122"/>
                              <a:cs typeface="Times New Roman" panose="02020603050405020304" pitchFamily="18" charset="0"/>
                            </a:rPr>
                            <m:t>𝐖</m:t>
                          </m:r>
                        </m:e>
                      </m:d>
                      <m:r>
                        <a:rPr lang="en-US" altLang="zh-CN" i="1" smtClean="0">
                          <a:latin typeface="Cambria Math"/>
                          <a:ea typeface="黑体" panose="02010609060101010101" pitchFamily="49" charset="-122"/>
                          <a:cs typeface="Times New Roman" panose="02020603050405020304" pitchFamily="18" charset="0"/>
                        </a:rPr>
                        <m:t>−</m:t>
                      </m:r>
                      <m:nary>
                        <m:naryPr>
                          <m:chr m:val="∑"/>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i="1" smtClean="0">
                              <a:latin typeface="Cambria Math"/>
                              <a:ea typeface="黑体" panose="02010609060101010101" pitchFamily="49" charset="-122"/>
                              <a:cs typeface="Times New Roman" panose="02020603050405020304" pitchFamily="18" charset="0"/>
                            </a:rPr>
                            <m:t>𝑖</m:t>
                          </m:r>
                          <m:r>
                            <a:rPr lang="en-US" altLang="zh-CN" i="1" smtClean="0">
                              <a:latin typeface="Cambria Math"/>
                              <a:ea typeface="黑体" panose="02010609060101010101" pitchFamily="49" charset="-122"/>
                              <a:cs typeface="Times New Roman" panose="02020603050405020304" pitchFamily="18" charset="0"/>
                            </a:rPr>
                            <m:t>=1</m:t>
                          </m:r>
                        </m:sub>
                        <m:sup>
                          <m:r>
                            <a:rPr lang="en-US" altLang="zh-CN" i="1" smtClean="0">
                              <a:latin typeface="Cambria Math"/>
                              <a:ea typeface="黑体" panose="02010609060101010101" pitchFamily="49" charset="-122"/>
                              <a:cs typeface="Times New Roman" panose="02020603050405020304" pitchFamily="18" charset="0"/>
                            </a:rPr>
                            <m:t>𝑙</m:t>
                          </m:r>
                        </m:sup>
                        <m:e>
                          <m:sSub>
                            <m:sSubPr>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i="1" smtClean="0">
                                  <a:latin typeface="Cambria Math"/>
                                  <a:ea typeface="黑体" panose="02010609060101010101" pitchFamily="49" charset="-122"/>
                                  <a:cs typeface="Times New Roman" panose="02020603050405020304" pitchFamily="18" charset="0"/>
                                </a:rPr>
                                <m:t>𝜆</m:t>
                              </m:r>
                            </m:e>
                            <m:sub>
                              <m:r>
                                <a:rPr lang="en-US" altLang="zh-CN" i="1" smtClean="0">
                                  <a:latin typeface="Cambria Math"/>
                                  <a:ea typeface="黑体" panose="02010609060101010101" pitchFamily="49" charset="-122"/>
                                  <a:cs typeface="Times New Roman" panose="02020603050405020304" pitchFamily="18" charset="0"/>
                                </a:rPr>
                                <m:t>𝑖</m:t>
                              </m:r>
                            </m:sub>
                          </m:sSub>
                          <m:d>
                            <m:dPr>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dPr>
                            <m:e>
                              <m:sSubSup>
                                <m:sSubSupPr>
                                  <m:ctrlPr>
                                    <a:rPr lang="zh-CN" altLang="zh-CN" i="1">
                                      <a:latin typeface="Cambria Math" panose="02040503050406030204" pitchFamily="18" charset="0"/>
                                    </a:rPr>
                                  </m:ctrlPr>
                                </m:sSubSupPr>
                                <m:e>
                                  <m:r>
                                    <a:rPr lang="en-US" altLang="zh-CN" b="1" i="0" smtClean="0">
                                      <a:latin typeface="Cambria Math"/>
                                    </a:rPr>
                                    <m:t>𝐰</m:t>
                                  </m:r>
                                </m:e>
                                <m:sub>
                                  <m:r>
                                    <a:rPr lang="en-US" altLang="zh-CN" i="1" smtClean="0">
                                      <a:latin typeface="Cambria Math"/>
                                    </a:rPr>
                                    <m:t>𝑖</m:t>
                                  </m:r>
                                </m:sub>
                                <m:sup>
                                  <m:r>
                                    <a:rPr lang="en-US" altLang="zh-CN" i="1" smtClean="0">
                                      <a:latin typeface="Cambria Math"/>
                                    </a:rPr>
                                    <m:t>𝑇</m:t>
                                  </m:r>
                                </m:sup>
                              </m:sSubSup>
                              <m:sSub>
                                <m:sSubPr>
                                  <m:ctrlPr>
                                    <a:rPr lang="en-US" altLang="zh-CN" i="1">
                                      <a:latin typeface="Cambria Math" panose="02040503050406030204" pitchFamily="18" charset="0"/>
                                    </a:rPr>
                                  </m:ctrlPr>
                                </m:sSubPr>
                                <m:e>
                                  <m:r>
                                    <a:rPr lang="en-US" altLang="zh-CN" b="1" i="0" smtClean="0">
                                      <a:latin typeface="Cambria Math"/>
                                    </a:rPr>
                                    <m:t>𝐰</m:t>
                                  </m:r>
                                </m:e>
                                <m:sub>
                                  <m:r>
                                    <a:rPr lang="en-US" altLang="zh-CN" i="1" smtClean="0">
                                      <a:latin typeface="Cambria Math"/>
                                    </a:rPr>
                                    <m:t>𝑖</m:t>
                                  </m:r>
                                </m:sub>
                              </m:sSub>
                              <m:r>
                                <a:rPr lang="en-US" altLang="zh-CN" i="1" smtClean="0">
                                  <a:latin typeface="Cambria Math"/>
                                </a:rPr>
                                <m:t>−1</m:t>
                              </m:r>
                            </m:e>
                          </m:d>
                        </m:e>
                      </m:nary>
                    </m:oMath>
                  </m:oMathPara>
                </a14:m>
                <a:endParaRPr lang="en-US" altLang="zh-CN" i="1" dirty="0">
                  <a:latin typeface="Times New Roman" panose="02020603050405020304" pitchFamily="18" charset="0"/>
                  <a:ea typeface="楷体" panose="02010609060101010101" pitchFamily="49" charset="-122"/>
                  <a:cs typeface="Times New Roman" panose="02020603050405020304" pitchFamily="18" charset="0"/>
                </a:endParaRPr>
              </a:p>
              <a:p>
                <a:pPr algn="ct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400" b="1" i="1" smtClean="0">
                            <a:latin typeface="Cambria Math"/>
                            <a:ea typeface="黑体" panose="02010609060101010101" pitchFamily="49" charset="-122"/>
                            <a:cs typeface="Times New Roman" panose="02020603050405020304" pitchFamily="18" charset="0"/>
                          </a:rPr>
                          <m:t>𝝀</m:t>
                        </m:r>
                      </m:e>
                      <m:sub>
                        <m:r>
                          <a:rPr lang="en-US" altLang="zh-CN" sz="1400" b="1" i="1" smtClean="0">
                            <a:latin typeface="Cambria Math"/>
                            <a:ea typeface="黑体" panose="02010609060101010101" pitchFamily="49" charset="-122"/>
                            <a:cs typeface="Times New Roman" panose="02020603050405020304" pitchFamily="18" charset="0"/>
                          </a:rPr>
                          <m:t>𝒊</m:t>
                        </m:r>
                      </m:sub>
                    </m:sSub>
                    <m:r>
                      <a:rPr lang="en-US" altLang="zh-CN" sz="1400" b="1" i="1" smtClean="0">
                        <a:latin typeface="Cambria Math"/>
                        <a:ea typeface="黑体" panose="02010609060101010101" pitchFamily="49" charset="-122"/>
                        <a:cs typeface="Times New Roman" panose="02020603050405020304" pitchFamily="18" charset="0"/>
                      </a:rPr>
                      <m:t>(</m:t>
                    </m:r>
                    <m:r>
                      <a:rPr lang="en-US" altLang="zh-CN" sz="1400" b="1" i="1" smtClean="0">
                        <a:latin typeface="Cambria Math"/>
                        <a:ea typeface="黑体" panose="02010609060101010101" pitchFamily="49" charset="-122"/>
                        <a:cs typeface="Times New Roman" panose="02020603050405020304" pitchFamily="18" charset="0"/>
                      </a:rPr>
                      <m:t>𝟏</m:t>
                    </m:r>
                    <m:r>
                      <a:rPr lang="en-US" altLang="zh-CN" sz="1400" b="1" i="1" smtClean="0">
                        <a:latin typeface="Cambria Math"/>
                        <a:ea typeface="Cambria Math"/>
                        <a:cs typeface="Times New Roman" panose="02020603050405020304" pitchFamily="18" charset="0"/>
                      </a:rPr>
                      <m:t>≤</m:t>
                    </m:r>
                    <m:r>
                      <a:rPr lang="en-US" altLang="zh-CN" sz="1400" b="1" i="1" smtClean="0">
                        <a:latin typeface="Cambria Math"/>
                        <a:ea typeface="Cambria Math"/>
                        <a:cs typeface="Times New Roman" panose="02020603050405020304" pitchFamily="18" charset="0"/>
                      </a:rPr>
                      <m:t>𝒊</m:t>
                    </m:r>
                    <m:r>
                      <a:rPr lang="en-US" altLang="zh-CN" sz="1400" b="1" i="1" smtClean="0">
                        <a:latin typeface="Cambria Math"/>
                        <a:ea typeface="Cambria Math"/>
                        <a:cs typeface="Times New Roman" panose="02020603050405020304" pitchFamily="18" charset="0"/>
                      </a:rPr>
                      <m:t>≤</m:t>
                    </m:r>
                    <m:r>
                      <a:rPr lang="en-US" altLang="zh-CN" sz="1400" b="1" i="1" smtClean="0">
                        <a:latin typeface="Cambria Math"/>
                        <a:ea typeface="Cambria Math"/>
                        <a:cs typeface="Times New Roman" panose="02020603050405020304" pitchFamily="18" charset="0"/>
                      </a:rPr>
                      <m:t>𝒍</m:t>
                    </m:r>
                    <m:r>
                      <a:rPr lang="en-US" altLang="zh-CN" sz="1400" b="1" i="1" smtClean="0">
                        <a:latin typeface="Cambria Math"/>
                        <a:ea typeface="黑体" panose="02010609060101010101" pitchFamily="49" charset="-122"/>
                        <a:cs typeface="Times New Roman" panose="02020603050405020304" pitchFamily="18" charset="0"/>
                      </a:rPr>
                      <m:t>)</m:t>
                    </m:r>
                  </m:oMath>
                </a14:m>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为拉格朗日乘子，</a:t>
                </a:r>
                <a14:m>
                  <m:oMath xmlns:m="http://schemas.openxmlformats.org/officeDocument/2006/math">
                    <m:sSub>
                      <m:sSubPr>
                        <m:ctrlPr>
                          <a:rPr lang="en-US" altLang="zh-CN" sz="1400" b="1" i="1">
                            <a:latin typeface="Cambria Math" panose="02040503050406030204" pitchFamily="18" charset="0"/>
                          </a:rPr>
                        </m:ctrlPr>
                      </m:sSubPr>
                      <m:e>
                        <m:r>
                          <a:rPr lang="en-US" altLang="zh-CN" sz="1400" b="1" smtClean="0">
                            <a:latin typeface="Cambria Math"/>
                          </a:rPr>
                          <m:t>𝐰</m:t>
                        </m:r>
                      </m:e>
                      <m:sub>
                        <m:r>
                          <a:rPr lang="en-US" altLang="zh-CN" sz="1400" b="1" i="1" smtClean="0">
                            <a:latin typeface="Cambria Math"/>
                          </a:rPr>
                          <m:t>𝒊</m:t>
                        </m:r>
                      </m:sub>
                    </m:sSub>
                  </m:oMath>
                </a14:m>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为矩阵</a:t>
                </a:r>
                <a14:m>
                  <m:oMath xmlns:m="http://schemas.openxmlformats.org/officeDocument/2006/math">
                    <m:r>
                      <a:rPr lang="en-US" altLang="zh-CN" sz="1400" b="1" smtClean="0">
                        <a:latin typeface="Cambria Math"/>
                        <a:ea typeface="黑体" panose="02010609060101010101" pitchFamily="49" charset="-122"/>
                        <a:cs typeface="Times New Roman" panose="02020603050405020304" pitchFamily="18" charset="0"/>
                      </a:rPr>
                      <m:t>𝐖</m:t>
                    </m:r>
                  </m:oMath>
                </a14:m>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第</a:t>
                </a:r>
                <a14:m>
                  <m:oMath xmlns:m="http://schemas.openxmlformats.org/officeDocument/2006/math">
                    <m:r>
                      <a:rPr lang="en-US" altLang="zh-CN" sz="1400" b="1" i="1" smtClean="0">
                        <a:latin typeface="Cambria Math"/>
                        <a:ea typeface="Cambria Math"/>
                        <a:cs typeface="Times New Roman" panose="02020603050405020304" pitchFamily="18" charset="0"/>
                      </a:rPr>
                      <m:t>𝒊</m:t>
                    </m:r>
                  </m:oMath>
                </a14:m>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列。</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pPr algn="ct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对上述拉格朗日函数中变量</a:t>
                </a:r>
                <a14:m>
                  <m:oMath xmlns:m="http://schemas.openxmlformats.org/officeDocument/2006/math">
                    <m:sSub>
                      <m:sSubPr>
                        <m:ctrlPr>
                          <a:rPr lang="en-US" altLang="zh-CN" sz="1400" b="1" i="1">
                            <a:latin typeface="Cambria Math" panose="02040503050406030204" pitchFamily="18" charset="0"/>
                          </a:rPr>
                        </m:ctrlPr>
                      </m:sSubPr>
                      <m:e>
                        <m:r>
                          <a:rPr lang="en-US" altLang="zh-CN" sz="1400" b="1" smtClean="0">
                            <a:latin typeface="Cambria Math"/>
                          </a:rPr>
                          <m:t>𝐰</m:t>
                        </m:r>
                      </m:e>
                      <m:sub>
                        <m:r>
                          <a:rPr lang="en-US" altLang="zh-CN" sz="1400" b="1" i="1" smtClean="0">
                            <a:latin typeface="Cambria Math"/>
                          </a:rPr>
                          <m:t>𝒊</m:t>
                        </m:r>
                      </m:sub>
                    </m:sSub>
                  </m:oMath>
                </a14:m>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求偏导并令导数为零，得到</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pPr algn="ctr"/>
                <a:endParaRPr lang="en-US" altLang="zh-CN" sz="1400" b="1" i="1" dirty="0">
                  <a:latin typeface="Times New Roman" panose="02020603050405020304" pitchFamily="18" charset="0"/>
                  <a:ea typeface="楷体" panose="02010609060101010101" pitchFamily="49" charset="-122"/>
                  <a:cs typeface="Times New Roman" panose="02020603050405020304" pitchFamily="18" charset="0"/>
                </a:endParaRPr>
              </a:p>
              <a:p>
                <a:pPr algn="ctr"/>
                <a14:m>
                  <m:oMath xmlns:m="http://schemas.openxmlformats.org/officeDocument/2006/math">
                    <m:r>
                      <a:rPr lang="zh-CN" altLang="en-US" sz="1400" b="1" i="1" smtClean="0">
                        <a:latin typeface="Cambria Math"/>
                        <a:ea typeface="黑体" panose="02010609060101010101" pitchFamily="49" charset="-122"/>
                        <a:cs typeface="Times New Roman" panose="02020603050405020304" pitchFamily="18" charset="0"/>
                      </a:rPr>
                      <m:t>𝜮</m:t>
                    </m:r>
                    <m:sSub>
                      <m:sSubPr>
                        <m:ctrlPr>
                          <a:rPr lang="en-US" altLang="zh-CN" sz="1400" b="1" i="1">
                            <a:latin typeface="Cambria Math" panose="02040503050406030204" pitchFamily="18" charset="0"/>
                          </a:rPr>
                        </m:ctrlPr>
                      </m:sSubPr>
                      <m:e>
                        <m:r>
                          <a:rPr lang="en-US" altLang="zh-CN" sz="1400" b="1" i="0" smtClean="0">
                            <a:latin typeface="Cambria Math"/>
                          </a:rPr>
                          <m:t> </m:t>
                        </m:r>
                        <m:r>
                          <a:rPr lang="en-US" altLang="zh-CN" sz="1400" b="1" smtClean="0">
                            <a:latin typeface="Cambria Math"/>
                          </a:rPr>
                          <m:t>𝐰</m:t>
                        </m:r>
                      </m:e>
                      <m:sub>
                        <m:r>
                          <a:rPr lang="en-US" altLang="zh-CN" sz="1400" b="1" i="1" smtClean="0">
                            <a:latin typeface="Cambria Math"/>
                          </a:rPr>
                          <m:t>𝒊</m:t>
                        </m:r>
                      </m:sub>
                    </m:sSub>
                  </m:oMath>
                </a14:m>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400" b="1" i="1" smtClean="0">
                            <a:latin typeface="Cambria Math"/>
                            <a:ea typeface="黑体" panose="02010609060101010101" pitchFamily="49" charset="-122"/>
                            <a:cs typeface="Times New Roman" panose="02020603050405020304" pitchFamily="18" charset="0"/>
                          </a:rPr>
                          <m:t>𝝀</m:t>
                        </m:r>
                      </m:e>
                      <m:sub>
                        <m:r>
                          <a:rPr lang="en-US" altLang="zh-CN" sz="1400" b="1" i="1" smtClean="0">
                            <a:latin typeface="Cambria Math"/>
                            <a:ea typeface="黑体" panose="02010609060101010101" pitchFamily="49" charset="-122"/>
                            <a:cs typeface="Times New Roman" panose="02020603050405020304" pitchFamily="18" charset="0"/>
                          </a:rPr>
                          <m:t>𝒊</m:t>
                        </m:r>
                      </m:sub>
                    </m:sSub>
                  </m:oMath>
                </a14:m>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400" b="1" i="1">
                            <a:latin typeface="Cambria Math" panose="02040503050406030204" pitchFamily="18" charset="0"/>
                          </a:rPr>
                        </m:ctrlPr>
                      </m:sSubPr>
                      <m:e>
                        <m:r>
                          <a:rPr lang="en-US" altLang="zh-CN" sz="1400" b="1" smtClean="0">
                            <a:latin typeface="Cambria Math"/>
                          </a:rPr>
                          <m:t>𝐰</m:t>
                        </m:r>
                      </m:e>
                      <m:sub>
                        <m:r>
                          <a:rPr lang="en-US" altLang="zh-CN" sz="1400" b="1" i="1" smtClean="0">
                            <a:latin typeface="Cambria Math"/>
                          </a:rPr>
                          <m:t>𝒊</m:t>
                        </m:r>
                      </m:sub>
                    </m:sSub>
                  </m:oMath>
                </a14:m>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pPr algn="ct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pPr algn="just"/>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上式表明：每一个</a:t>
                </a:r>
                <a14:m>
                  <m:oMath xmlns:m="http://schemas.openxmlformats.org/officeDocument/2006/math">
                    <m:sSub>
                      <m:sSubPr>
                        <m:ctrlPr>
                          <a:rPr lang="en-US" altLang="zh-CN" sz="1400" b="1" i="1">
                            <a:latin typeface="Cambria Math" panose="02040503050406030204" pitchFamily="18" charset="0"/>
                          </a:rPr>
                        </m:ctrlPr>
                      </m:sSubPr>
                      <m:e>
                        <m:r>
                          <a:rPr lang="en-US" altLang="zh-CN" sz="1400" b="1" smtClean="0">
                            <a:latin typeface="Cambria Math"/>
                          </a:rPr>
                          <m:t>𝐰</m:t>
                        </m:r>
                      </m:e>
                      <m:sub>
                        <m:r>
                          <a:rPr lang="en-US" altLang="zh-CN" sz="1400" b="1" i="1" smtClean="0">
                            <a:latin typeface="Cambria Math"/>
                          </a:rPr>
                          <m:t>𝒊</m:t>
                        </m:r>
                      </m:sub>
                    </m:sSub>
                  </m:oMath>
                </a14:m>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都是</a:t>
                </a:r>
                <a14:m>
                  <m:oMath xmlns:m="http://schemas.openxmlformats.org/officeDocument/2006/math">
                    <m:r>
                      <a:rPr lang="en-US" altLang="zh-CN" sz="1400" b="1" i="1" smtClean="0">
                        <a:latin typeface="Cambria Math"/>
                        <a:ea typeface="黑体" panose="02010609060101010101" pitchFamily="49" charset="-122"/>
                        <a:cs typeface="Times New Roman" panose="02020603050405020304" pitchFamily="18" charset="0"/>
                      </a:rPr>
                      <m:t>𝒏</m:t>
                    </m:r>
                  </m:oMath>
                </a14:m>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个</a:t>
                </a:r>
                <a14:m>
                  <m:oMath xmlns:m="http://schemas.openxmlformats.org/officeDocument/2006/math">
                    <m:r>
                      <a:rPr lang="en-US" altLang="zh-CN" sz="1400" b="1" i="1" smtClean="0">
                        <a:latin typeface="Cambria Math"/>
                        <a:ea typeface="黑体" panose="02010609060101010101" pitchFamily="49" charset="-122"/>
                        <a:cs typeface="Times New Roman" panose="02020603050405020304" pitchFamily="18" charset="0"/>
                      </a:rPr>
                      <m:t>𝒅</m:t>
                    </m:r>
                  </m:oMath>
                </a14:m>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维样本数据</a:t>
                </a:r>
                <a14:m>
                  <m:oMath xmlns:m="http://schemas.openxmlformats.org/officeDocument/2006/math">
                    <m:r>
                      <a:rPr lang="en-US" altLang="zh-CN" sz="1400" b="1" smtClean="0">
                        <a:latin typeface="Cambria Math"/>
                        <a:ea typeface="黑体" panose="02010609060101010101" pitchFamily="49" charset="-122"/>
                        <a:cs typeface="Times New Roman" panose="02020603050405020304" pitchFamily="18" charset="0"/>
                      </a:rPr>
                      <m:t>𝐗</m:t>
                    </m:r>
                  </m:oMath>
                </a14:m>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的协方差矩阵</a:t>
                </a:r>
                <a14:m>
                  <m:oMath xmlns:m="http://schemas.openxmlformats.org/officeDocument/2006/math">
                    <m:r>
                      <a:rPr lang="zh-CN" altLang="en-US" sz="1400" b="1" i="1" smtClean="0">
                        <a:latin typeface="Cambria Math"/>
                        <a:ea typeface="黑体" panose="02010609060101010101" pitchFamily="49" charset="-122"/>
                        <a:cs typeface="Times New Roman" panose="02020603050405020304" pitchFamily="18" charset="0"/>
                      </a:rPr>
                      <m:t>𝜮</m:t>
                    </m:r>
                  </m:oMath>
                </a14:m>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的一个特征向量，</a:t>
                </a:r>
                <a14:m>
                  <m:oMath xmlns:m="http://schemas.openxmlformats.org/officeDocument/2006/math">
                    <m:sSub>
                      <m:sSubPr>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400" b="1" i="1" smtClean="0">
                            <a:latin typeface="Cambria Math"/>
                            <a:ea typeface="黑体" panose="02010609060101010101" pitchFamily="49" charset="-122"/>
                            <a:cs typeface="Times New Roman" panose="02020603050405020304" pitchFamily="18" charset="0"/>
                          </a:rPr>
                          <m:t>𝝀</m:t>
                        </m:r>
                      </m:e>
                      <m:sub>
                        <m:r>
                          <a:rPr lang="en-US" altLang="zh-CN" sz="1400" b="1" i="1" smtClean="0">
                            <a:latin typeface="Cambria Math"/>
                            <a:ea typeface="黑体" panose="02010609060101010101" pitchFamily="49" charset="-122"/>
                            <a:cs typeface="Times New Roman" panose="02020603050405020304" pitchFamily="18" charset="0"/>
                          </a:rPr>
                          <m:t>𝒊</m:t>
                        </m:r>
                      </m:sub>
                    </m:sSub>
                  </m:oMath>
                </a14:m>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是这个特征向量所对应的特征值。</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4457700" y="1675246"/>
                <a:ext cx="4693444" cy="3031343"/>
              </a:xfrm>
              <a:prstGeom prst="rect">
                <a:avLst/>
              </a:prstGeom>
              <a:blipFill>
                <a:blip r:embed="rId4"/>
                <a:stretch>
                  <a:fillRect l="-390" r="-390" b="-805"/>
                </a:stretch>
              </a:blipFill>
            </p:spPr>
            <p:txBody>
              <a:bodyPr/>
              <a:lstStyle/>
              <a:p>
                <a:r>
                  <a:rPr lang="zh-CN" altLang="en-US">
                    <a:noFill/>
                  </a:rPr>
                  <a:t> </a:t>
                </a:r>
              </a:p>
            </p:txBody>
          </p:sp>
        </mc:Fallback>
      </mc:AlternateContent>
      <p:cxnSp>
        <p:nvCxnSpPr>
          <p:cNvPr id="12" name="直接连接符 11"/>
          <p:cNvCxnSpPr/>
          <p:nvPr/>
        </p:nvCxnSpPr>
        <p:spPr>
          <a:xfrm>
            <a:off x="533401" y="4354742"/>
            <a:ext cx="11049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上箭头 12"/>
          <p:cNvSpPr/>
          <p:nvPr/>
        </p:nvSpPr>
        <p:spPr>
          <a:xfrm>
            <a:off x="1063236" y="4508230"/>
            <a:ext cx="45719" cy="306836"/>
          </a:xfrm>
          <a:prstGeom prst="upArrow">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矩形 13"/>
          <p:cNvSpPr/>
          <p:nvPr/>
        </p:nvSpPr>
        <p:spPr>
          <a:xfrm>
            <a:off x="82160" y="4862066"/>
            <a:ext cx="2258120" cy="584775"/>
          </a:xfrm>
          <a:prstGeom prst="rect">
            <a:avLst/>
          </a:prstGeom>
        </p:spPr>
        <p:txBody>
          <a:bodyPr wrap="square">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保证降维后结果正交以去除相关性（即冗余度）</a:t>
            </a:r>
          </a:p>
        </p:txBody>
      </p:sp>
    </p:spTree>
    <p:extLst>
      <p:ext uri="{BB962C8B-B14F-4D97-AF65-F5344CB8AC3E}">
        <p14:creationId xmlns:p14="http://schemas.microsoft.com/office/powerpoint/2010/main" val="2811688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03428" y="18850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主成分分析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算法描述</a:t>
            </a:r>
          </a:p>
        </p:txBody>
      </p:sp>
      <mc:AlternateContent xmlns:mc="http://schemas.openxmlformats.org/markup-compatibility/2006" xmlns:a14="http://schemas.microsoft.com/office/drawing/2010/main">
        <mc:Choice Requires="a14">
          <p:sp>
            <p:nvSpPr>
              <p:cNvPr id="21" name="矩形 20"/>
              <p:cNvSpPr/>
              <p:nvPr/>
            </p:nvSpPr>
            <p:spPr>
              <a:xfrm>
                <a:off x="4748594" y="1089971"/>
                <a:ext cx="4076699" cy="507831"/>
              </a:xfrm>
              <a:prstGeom prst="rect">
                <a:avLst/>
              </a:prstGeom>
            </p:spPr>
            <p:txBody>
              <a:bodyPr wrap="square">
                <a:spAutoFit/>
              </a:bodyPr>
              <a:lstStyle/>
              <a:p>
                <a:pPr>
                  <a:lnSpc>
                    <a:spcPct val="150000"/>
                  </a:lnSpc>
                  <a:buClr>
                    <a:srgbClr val="2665AB"/>
                  </a:buClr>
                  <a:buSzPct val="100000"/>
                </a:pPr>
                <a14:m>
                  <m:oMath xmlns:m="http://schemas.openxmlformats.org/officeDocument/2006/math">
                    <m:r>
                      <a:rPr lang="en-US" altLang="zh-CN" b="1" i="0" smtClean="0">
                        <a:latin typeface="Cambria Math"/>
                        <a:ea typeface="黑体" panose="02010609060101010101" pitchFamily="49" charset="-122"/>
                        <a:cs typeface="Times New Roman" panose="02020603050405020304" pitchFamily="18" charset="0"/>
                      </a:rPr>
                      <m:t> </m:t>
                    </m:r>
                    <m:r>
                      <a:rPr lang="en-US" altLang="zh-CN" b="1" smtClean="0">
                        <a:latin typeface="Cambria Math"/>
                        <a:ea typeface="黑体" panose="02010609060101010101" pitchFamily="49" charset="-122"/>
                        <a:cs typeface="Times New Roman" panose="02020603050405020304" pitchFamily="18" charset="0"/>
                      </a:rPr>
                      <m:t>𝐘</m:t>
                    </m:r>
                    <m:r>
                      <a:rPr lang="en-US" altLang="zh-CN" b="1" i="1" smtClean="0">
                        <a:latin typeface="Cambria Math"/>
                        <a:ea typeface="黑体" panose="02010609060101010101" pitchFamily="49" charset="-122"/>
                        <a:cs typeface="Times New Roman" panose="02020603050405020304" pitchFamily="18" charset="0"/>
                      </a:rPr>
                      <m:t>=</m:t>
                    </m:r>
                    <m:r>
                      <a:rPr lang="en-US" altLang="zh-CN" i="1">
                        <a:latin typeface="Cambria Math"/>
                        <a:ea typeface="黑体" panose="02010609060101010101" pitchFamily="49" charset="-122"/>
                        <a:cs typeface="Times New Roman" panose="02020603050405020304" pitchFamily="18" charset="0"/>
                      </a:rPr>
                      <m:t>𝑛</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𝑙</m:t>
                    </m:r>
                    <m:r>
                      <a:rPr lang="en-US" altLang="zh-CN" i="1" dirty="0">
                        <a:latin typeface="Cambria Math" charset="0"/>
                      </a:rPr>
                      <m:t> </m:t>
                    </m:r>
                    <m:r>
                      <a:rPr lang="en-US" altLang="zh-CN" b="1" i="1" dirty="0" smtClean="0">
                        <a:latin typeface="Cambria Math"/>
                      </a:rPr>
                      <m:t>  </m:t>
                    </m:r>
                    <m:r>
                      <a:rPr lang="en-US" altLang="zh-CN" b="1" i="0" dirty="0" smtClean="0">
                        <a:latin typeface="Cambria Math"/>
                      </a:rPr>
                      <m:t>  </m:t>
                    </m:r>
                    <m:r>
                      <a:rPr lang="en-US" altLang="zh-CN" b="1">
                        <a:latin typeface="Cambria Math"/>
                      </a:rPr>
                      <m:t>𝐗</m:t>
                    </m:r>
                    <m:r>
                      <a:rPr lang="en-US" altLang="zh-CN" b="1" i="1" smtClean="0">
                        <a:latin typeface="Cambria Math"/>
                      </a:rPr>
                      <m:t>=</m:t>
                    </m:r>
                  </m:oMath>
                </a14:m>
                <a:r>
                  <a:rPr lang="en-US" altLang="zh-CN" dirty="0">
                    <a:ea typeface="黑体" panose="02010609060101010101" pitchFamily="49" charset="-122"/>
                    <a:cs typeface="Times New Roman" panose="02020603050405020304" pitchFamily="18" charset="0"/>
                  </a:rPr>
                  <a:t> </a:t>
                </a:r>
                <a14:m>
                  <m:oMath xmlns:m="http://schemas.openxmlformats.org/officeDocument/2006/math">
                    <m:r>
                      <a:rPr lang="en-US" altLang="zh-CN" i="1">
                        <a:latin typeface="Cambria Math"/>
                        <a:ea typeface="黑体" panose="02010609060101010101" pitchFamily="49" charset="-122"/>
                        <a:cs typeface="Times New Roman" panose="02020603050405020304" pitchFamily="18" charset="0"/>
                      </a:rPr>
                      <m:t>𝑛</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𝑑</m:t>
                    </m:r>
                    <m:r>
                      <a:rPr lang="en-US" altLang="zh-CN" i="1" dirty="0">
                        <a:latin typeface="Cambria Math" charset="0"/>
                      </a:rPr>
                      <m:t> </m:t>
                    </m:r>
                    <m:r>
                      <a:rPr lang="en-US" altLang="zh-CN" b="1" i="1" dirty="0" smtClean="0">
                        <a:latin typeface="Cambria Math"/>
                      </a:rPr>
                      <m:t>    </m:t>
                    </m:r>
                    <m:r>
                      <a:rPr lang="en-US" altLang="zh-CN" b="1">
                        <a:latin typeface="Cambria Math"/>
                      </a:rPr>
                      <m:t>𝐖</m:t>
                    </m:r>
                    <m:r>
                      <a:rPr lang="en-US" altLang="zh-CN" b="1" i="0" smtClean="0">
                        <a:latin typeface="Cambria Math"/>
                      </a:rPr>
                      <m:t>=</m:t>
                    </m:r>
                    <m:r>
                      <a:rPr lang="en-US" altLang="zh-CN" i="1">
                        <a:latin typeface="Cambria Math"/>
                        <a:ea typeface="黑体" panose="02010609060101010101" pitchFamily="49" charset="-122"/>
                        <a:cs typeface="Times New Roman" panose="02020603050405020304" pitchFamily="18" charset="0"/>
                      </a:rPr>
                      <m:t>𝑑</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𝑙</m:t>
                    </m:r>
                  </m:oMath>
                </a14:m>
                <a:endParaRPr lang="en-US" altLang="zh-CN"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4748594" y="1089971"/>
                <a:ext cx="4076699" cy="50783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453853" y="1906010"/>
                <a:ext cx="5642699" cy="406458"/>
              </a:xfrm>
              <a:prstGeom prst="rect">
                <a:avLst/>
              </a:prstGeom>
            </p:spPr>
            <p:txBody>
              <a:bodyPr wrap="none">
                <a:spAutoFit/>
              </a:bodyPr>
              <a:lstStyle/>
              <a:p>
                <a:pPr algn="ctr"/>
                <a14:m>
                  <m:oMath xmlns:m="http://schemas.openxmlformats.org/officeDocument/2006/math">
                    <m:r>
                      <a:rPr lang="zh-CN" altLang="en-US" b="1" i="1" smtClean="0">
                        <a:latin typeface="Cambria Math"/>
                        <a:ea typeface="黑体" panose="02010609060101010101" pitchFamily="49" charset="-122"/>
                        <a:cs typeface="Times New Roman" panose="02020603050405020304" pitchFamily="18" charset="0"/>
                      </a:rPr>
                      <m:t>𝚺</m:t>
                    </m:r>
                    <m:sSub>
                      <m:sSubPr>
                        <m:ctrlPr>
                          <a:rPr lang="en-US" altLang="zh-CN" i="1">
                            <a:latin typeface="Cambria Math" panose="02040503050406030204" pitchFamily="18" charset="0"/>
                          </a:rPr>
                        </m:ctrlPr>
                      </m:sSubPr>
                      <m:e>
                        <m:r>
                          <a:rPr lang="en-US" altLang="zh-CN" b="1">
                            <a:latin typeface="Cambria Math"/>
                          </a:rPr>
                          <m:t> </m:t>
                        </m:r>
                        <m:r>
                          <a:rPr lang="en-US" altLang="zh-CN" b="1">
                            <a:latin typeface="Cambria Math"/>
                          </a:rPr>
                          <m:t>𝐰</m:t>
                        </m:r>
                      </m:e>
                      <m:sub>
                        <m:r>
                          <a:rPr lang="en-US" altLang="zh-CN" i="1">
                            <a:latin typeface="Cambria Math"/>
                          </a:rPr>
                          <m:t>𝑖</m:t>
                        </m:r>
                      </m:sub>
                    </m:sSub>
                  </m:oMath>
                </a14:m>
                <a:r>
                  <a:rPr lang="en-US" altLang="zh-CN" dirty="0">
                    <a:latin typeface="黑体" panose="02010609060101010101" pitchFamily="49" charset="-122"/>
                    <a:ea typeface="黑体" panose="02010609060101010101" pitchFamily="49" charset="-122"/>
                  </a:rPr>
                  <a:t>=</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i="1">
                            <a:latin typeface="Cambria Math"/>
                            <a:ea typeface="黑体" panose="02010609060101010101" pitchFamily="49" charset="-122"/>
                            <a:cs typeface="Times New Roman" panose="02020603050405020304" pitchFamily="18" charset="0"/>
                          </a:rPr>
                          <m:t>𝜆</m:t>
                        </m:r>
                      </m:e>
                      <m:sub>
                        <m:r>
                          <a:rPr lang="en-US" altLang="zh-CN" i="1">
                            <a:latin typeface="Cambria Math"/>
                            <a:ea typeface="黑体" panose="02010609060101010101" pitchFamily="49" charset="-122"/>
                            <a:cs typeface="Times New Roman" panose="02020603050405020304" pitchFamily="18" charset="0"/>
                          </a:rPr>
                          <m:t>𝑖</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a:rPr>
                          <m:t>𝐰</m:t>
                        </m:r>
                      </m:e>
                      <m:sub>
                        <m:r>
                          <a:rPr lang="en-US" altLang="zh-CN" i="1">
                            <a:latin typeface="Cambria Math"/>
                          </a:rPr>
                          <m:t>𝑖</m:t>
                        </m:r>
                      </m:sub>
                    </m:sSub>
                  </m:oMath>
                </a14:m>
                <a:r>
                  <a:rPr lang="zh-CN" altLang="en-US" dirty="0">
                    <a:latin typeface="黑体" panose="02010609060101010101" pitchFamily="49" charset="-122"/>
                    <a:ea typeface="黑体" panose="02010609060101010101" pitchFamily="49" charset="-122"/>
                  </a:rPr>
                  <a:t>，且</a:t>
                </a:r>
                <a14:m>
                  <m:oMath xmlns:m="http://schemas.openxmlformats.org/officeDocument/2006/math">
                    <m:r>
                      <a:rPr lang="en-US" altLang="zh-CN" i="1">
                        <a:latin typeface="Cambria Math"/>
                        <a:ea typeface="黑体" panose="02010609060101010101" pitchFamily="49" charset="-122"/>
                        <a:cs typeface="Times New Roman" panose="02020603050405020304" pitchFamily="18" charset="0"/>
                      </a:rPr>
                      <m:t>𝑡𝑟</m:t>
                    </m:r>
                    <m:r>
                      <a:rPr lang="en-US" altLang="zh-CN" b="0" i="1" smtClean="0">
                        <a:latin typeface="Cambria Math"/>
                        <a:ea typeface="黑体" panose="02010609060101010101" pitchFamily="49" charset="-122"/>
                        <a:cs typeface="Times New Roman" panose="02020603050405020304" pitchFamily="18" charset="0"/>
                      </a:rPr>
                      <m:t>𝑎𝑐𝑒</m:t>
                    </m:r>
                    <m:d>
                      <m:d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dPr>
                      <m:e>
                        <m:sSup>
                          <m:sSupPr>
                            <m:ctrlPr>
                              <a:rPr lang="en-US" altLang="zh-CN" b="1" i="1">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b="1">
                                <a:latin typeface="Cambria Math"/>
                                <a:ea typeface="黑体" panose="02010609060101010101" pitchFamily="49" charset="-122"/>
                                <a:cs typeface="Times New Roman" panose="02020603050405020304" pitchFamily="18" charset="0"/>
                              </a:rPr>
                              <m:t>𝐖</m:t>
                            </m:r>
                          </m:e>
                          <m:sup>
                            <m:r>
                              <a:rPr lang="en-US" altLang="zh-CN" b="1" i="1">
                                <a:latin typeface="Cambria Math"/>
                                <a:ea typeface="黑体" panose="02010609060101010101" pitchFamily="49" charset="-122"/>
                                <a:cs typeface="Times New Roman" panose="02020603050405020304" pitchFamily="18" charset="0"/>
                              </a:rPr>
                              <m:t>𝑻</m:t>
                            </m:r>
                          </m:sup>
                        </m:sSup>
                        <m:r>
                          <a:rPr lang="zh-CN" altLang="en-US" b="1" i="1">
                            <a:latin typeface="Cambria Math"/>
                            <a:ea typeface="黑体" panose="02010609060101010101" pitchFamily="49" charset="-122"/>
                            <a:cs typeface="Times New Roman" panose="02020603050405020304" pitchFamily="18" charset="0"/>
                          </a:rPr>
                          <m:t>𝚺</m:t>
                        </m:r>
                        <m:r>
                          <a:rPr lang="en-US" altLang="zh-CN" b="1">
                            <a:latin typeface="Cambria Math"/>
                            <a:ea typeface="黑体" panose="02010609060101010101" pitchFamily="49" charset="-122"/>
                            <a:cs typeface="Times New Roman" panose="02020603050405020304" pitchFamily="18" charset="0"/>
                          </a:rPr>
                          <m:t>𝐖</m:t>
                        </m:r>
                      </m:e>
                    </m:d>
                    <m:r>
                      <a:rPr lang="en-US" altLang="zh-CN" b="0" i="1" smtClean="0">
                        <a:latin typeface="Cambria Math"/>
                        <a:ea typeface="黑体" panose="02010609060101010101" pitchFamily="49" charset="-122"/>
                        <a:cs typeface="Times New Roman" panose="02020603050405020304" pitchFamily="18" charset="0"/>
                      </a:rPr>
                      <m:t>=</m:t>
                    </m:r>
                    <m:nary>
                      <m:naryPr>
                        <m:chr m:val="∑"/>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b="0" i="1" smtClean="0">
                            <a:latin typeface="Cambria Math"/>
                            <a:ea typeface="黑体" panose="02010609060101010101" pitchFamily="49" charset="-122"/>
                            <a:cs typeface="Times New Roman" panose="02020603050405020304" pitchFamily="18" charset="0"/>
                          </a:rPr>
                          <m:t>𝑖</m:t>
                        </m:r>
                        <m:r>
                          <a:rPr lang="en-US" altLang="zh-CN" b="0" i="1" smtClean="0">
                            <a:latin typeface="Cambria Math"/>
                            <a:ea typeface="黑体" panose="02010609060101010101" pitchFamily="49" charset="-122"/>
                            <a:cs typeface="Times New Roman" panose="02020603050405020304" pitchFamily="18" charset="0"/>
                          </a:rPr>
                          <m:t>=1</m:t>
                        </m:r>
                      </m:sub>
                      <m:sup>
                        <m:r>
                          <a:rPr lang="en-US" altLang="zh-CN" b="0" i="1" smtClean="0">
                            <a:latin typeface="Cambria Math"/>
                            <a:ea typeface="黑体" panose="02010609060101010101" pitchFamily="49" charset="-122"/>
                            <a:cs typeface="Times New Roman" panose="02020603050405020304" pitchFamily="18" charset="0"/>
                          </a:rPr>
                          <m:t>𝑙</m:t>
                        </m:r>
                      </m:sup>
                      <m:e>
                        <m:sSubSup>
                          <m:sSubSupPr>
                            <m:ctrlPr>
                              <a:rPr lang="zh-CN" altLang="zh-CN" i="1">
                                <a:latin typeface="Cambria Math" panose="02040503050406030204" pitchFamily="18" charset="0"/>
                              </a:rPr>
                            </m:ctrlPr>
                          </m:sSubSupPr>
                          <m:e>
                            <m:r>
                              <a:rPr lang="en-US" altLang="zh-CN" b="1">
                                <a:latin typeface="Cambria Math"/>
                              </a:rPr>
                              <m:t>𝐰</m:t>
                            </m:r>
                          </m:e>
                          <m:sub>
                            <m:r>
                              <a:rPr lang="en-US" altLang="zh-CN" i="1">
                                <a:latin typeface="Cambria Math"/>
                              </a:rPr>
                              <m:t>𝑖</m:t>
                            </m:r>
                          </m:sub>
                          <m:sup>
                            <m:r>
                              <a:rPr lang="en-US" altLang="zh-CN" i="1">
                                <a:latin typeface="Cambria Math"/>
                              </a:rPr>
                              <m:t>𝑇</m:t>
                            </m:r>
                          </m:sup>
                        </m:sSubSup>
                        <m:r>
                          <a:rPr lang="el-GR" altLang="zh-CN" b="1" i="0" smtClean="0">
                            <a:latin typeface="Cambria Math"/>
                            <a:ea typeface="Cambria Math"/>
                          </a:rPr>
                          <m:t>𝚺</m:t>
                        </m:r>
                        <m:sSub>
                          <m:sSubPr>
                            <m:ctrlPr>
                              <a:rPr lang="en-US" altLang="zh-CN" i="1">
                                <a:latin typeface="Cambria Math" panose="02040503050406030204" pitchFamily="18" charset="0"/>
                              </a:rPr>
                            </m:ctrlPr>
                          </m:sSubPr>
                          <m:e>
                            <m:r>
                              <a:rPr lang="en-US" altLang="zh-CN" b="1">
                                <a:latin typeface="Cambria Math"/>
                              </a:rPr>
                              <m:t>𝐰</m:t>
                            </m:r>
                          </m:e>
                          <m:sub>
                            <m:r>
                              <a:rPr lang="en-US" altLang="zh-CN" i="1">
                                <a:latin typeface="Cambria Math"/>
                              </a:rPr>
                              <m:t>𝑖</m:t>
                            </m:r>
                          </m:sub>
                        </m:sSub>
                      </m:e>
                    </m:nary>
                    <m:r>
                      <a:rPr lang="en-US" altLang="zh-CN" b="0" i="1" smtClean="0">
                        <a:latin typeface="Cambria Math"/>
                        <a:ea typeface="黑体" panose="02010609060101010101" pitchFamily="49" charset="-122"/>
                        <a:cs typeface="Times New Roman" panose="02020603050405020304" pitchFamily="18" charset="0"/>
                      </a:rPr>
                      <m:t>=</m:t>
                    </m:r>
                    <m:nary>
                      <m:naryPr>
                        <m:chr m:val="∑"/>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b="0" i="1" smtClean="0">
                            <a:latin typeface="Cambria Math"/>
                            <a:ea typeface="黑体" panose="02010609060101010101" pitchFamily="49" charset="-122"/>
                            <a:cs typeface="Times New Roman" panose="02020603050405020304" pitchFamily="18" charset="0"/>
                          </a:rPr>
                          <m:t>𝑖</m:t>
                        </m:r>
                        <m:r>
                          <a:rPr lang="en-US" altLang="zh-CN" b="0" i="1" smtClean="0">
                            <a:latin typeface="Cambria Math"/>
                            <a:ea typeface="黑体" panose="02010609060101010101" pitchFamily="49" charset="-122"/>
                            <a:cs typeface="Times New Roman" panose="02020603050405020304" pitchFamily="18" charset="0"/>
                          </a:rPr>
                          <m:t>=1</m:t>
                        </m:r>
                      </m:sub>
                      <m:sup>
                        <m:r>
                          <a:rPr lang="en-US" altLang="zh-CN" b="0" i="1" smtClean="0">
                            <a:latin typeface="Cambria Math"/>
                            <a:ea typeface="黑体" panose="02010609060101010101" pitchFamily="49" charset="-122"/>
                            <a:cs typeface="Times New Roman" panose="02020603050405020304" pitchFamily="18" charset="0"/>
                          </a:rPr>
                          <m:t>𝑙</m:t>
                        </m:r>
                      </m:sup>
                      <m:e>
                        <m:sSub>
                          <m:sSubPr>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i="1" smtClean="0">
                                <a:latin typeface="Cambria Math"/>
                                <a:ea typeface="黑体" panose="02010609060101010101" pitchFamily="49" charset="-122"/>
                                <a:cs typeface="Times New Roman" panose="02020603050405020304" pitchFamily="18" charset="0"/>
                              </a:rPr>
                              <m:t>𝜆</m:t>
                            </m:r>
                          </m:e>
                          <m:sub>
                            <m:r>
                              <a:rPr lang="en-US" altLang="zh-CN" b="0" i="1" smtClean="0">
                                <a:latin typeface="Cambria Math"/>
                                <a:ea typeface="黑体" panose="02010609060101010101" pitchFamily="49" charset="-122"/>
                                <a:cs typeface="Times New Roman" panose="02020603050405020304" pitchFamily="18" charset="0"/>
                              </a:rPr>
                              <m:t>𝑖</m:t>
                            </m:r>
                          </m:sub>
                        </m:sSub>
                      </m:e>
                    </m:nary>
                  </m:oMath>
                </a14:m>
                <a:endParaRPr lang="en-US" altLang="zh-CN" dirty="0">
                  <a:latin typeface="黑体" panose="02010609060101010101" pitchFamily="49" charset="-122"/>
                  <a:ea typeface="黑体" panose="02010609060101010101" pitchFamily="49"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453853" y="1906010"/>
                <a:ext cx="5642699" cy="406458"/>
              </a:xfrm>
              <a:prstGeom prst="rect">
                <a:avLst/>
              </a:prstGeom>
              <a:blipFill>
                <a:blip r:embed="rId3"/>
                <a:stretch>
                  <a:fillRect t="-104545" r="-4428" b="-16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35624" y="2562788"/>
                <a:ext cx="7879244" cy="2862322"/>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可见，在主成份分析中，最优化的方差等于原始样本数据</a:t>
                </a:r>
                <a14:m>
                  <m:oMath xmlns:m="http://schemas.openxmlformats.org/officeDocument/2006/math">
                    <m:r>
                      <a:rPr lang="en-US" altLang="zh-CN" b="1">
                        <a:latin typeface="Cambria Math"/>
                        <a:ea typeface="黑体" panose="02010609060101010101" pitchFamily="49" charset="-122"/>
                        <a:cs typeface="Times New Roman" panose="02020603050405020304" pitchFamily="18" charset="0"/>
                      </a:rPr>
                      <m:t>𝐗</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的协方差矩阵</a:t>
                </a:r>
                <a14:m>
                  <m:oMath xmlns:m="http://schemas.openxmlformats.org/officeDocument/2006/math">
                    <m:r>
                      <a:rPr lang="zh-CN" altLang="en-US" b="1" i="1">
                        <a:latin typeface="Cambria Math"/>
                        <a:ea typeface="黑体" panose="02010609060101010101" pitchFamily="49" charset="-122"/>
                        <a:cs typeface="Times New Roman" panose="02020603050405020304" pitchFamily="18" charset="0"/>
                      </a:rPr>
                      <m:t>𝜮</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的特征根之和。</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要使方差最大，我们可以求得协方差矩阵</a:t>
                </a:r>
                <a14:m>
                  <m:oMath xmlns:m="http://schemas.openxmlformats.org/officeDocument/2006/math">
                    <m:r>
                      <a:rPr lang="zh-CN" altLang="en-US" b="1" i="1">
                        <a:latin typeface="Cambria Math"/>
                        <a:ea typeface="黑体" panose="02010609060101010101" pitchFamily="49" charset="-122"/>
                        <a:cs typeface="Times New Roman" panose="02020603050405020304" pitchFamily="18" charset="0"/>
                      </a:rPr>
                      <m:t>𝜮</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的特征向量和特征根，然后取前</a:t>
                </a:r>
                <a14:m>
                  <m:oMath xmlns:m="http://schemas.openxmlformats.org/officeDocument/2006/math">
                    <m:r>
                      <a:rPr lang="en-US" altLang="zh-CN" b="1" i="1">
                        <a:latin typeface="Cambria Math"/>
                        <a:ea typeface="黑体" panose="02010609060101010101" pitchFamily="49" charset="-122"/>
                        <a:cs typeface="Times New Roman" panose="02020603050405020304" pitchFamily="18" charset="0"/>
                      </a:rPr>
                      <m:t>𝒍</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个最大特征根所对应的特征向量组成映射矩阵</a:t>
                </a:r>
                <a14:m>
                  <m:oMath xmlns:m="http://schemas.openxmlformats.org/officeDocument/2006/math">
                    <m:r>
                      <a:rPr lang="en-US" altLang="zh-CN" b="1">
                        <a:latin typeface="Cambria Math"/>
                        <a:ea typeface="黑体" panose="02010609060101010101" pitchFamily="49" charset="-122"/>
                        <a:cs typeface="Times New Roman" panose="02020603050405020304" pitchFamily="18" charset="0"/>
                      </a:rPr>
                      <m:t>𝐖</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即可。</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注意，每个特征向量</a:t>
                </a:r>
                <a14:m>
                  <m:oMath xmlns:m="http://schemas.openxmlformats.org/officeDocument/2006/math">
                    <m:sSub>
                      <m:sSubPr>
                        <m:ctrlPr>
                          <a:rPr lang="en-US" altLang="zh-CN" b="1" i="1">
                            <a:latin typeface="Cambria Math" panose="02040503050406030204" pitchFamily="18" charset="0"/>
                          </a:rPr>
                        </m:ctrlPr>
                      </m:sSubPr>
                      <m:e>
                        <m:r>
                          <a:rPr lang="en-US" altLang="zh-CN" b="1">
                            <a:latin typeface="Cambria Math"/>
                          </a:rPr>
                          <m:t>𝐰</m:t>
                        </m:r>
                      </m:e>
                      <m:sub>
                        <m:r>
                          <a:rPr lang="en-US" altLang="zh-CN" b="1" i="1">
                            <a:latin typeface="Cambria Math"/>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与原始数据</a:t>
                </a:r>
                <a14:m>
                  <m:oMath xmlns:m="http://schemas.openxmlformats.org/officeDocument/2006/math">
                    <m:sSub>
                      <m:sSubPr>
                        <m:ctrlPr>
                          <a:rPr lang="en-US" altLang="zh-CN"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i="1">
                            <a:latin typeface="Cambria Math"/>
                            <a:ea typeface="黑体" panose="02010609060101010101" pitchFamily="49" charset="-122"/>
                            <a:cs typeface="Times New Roman" panose="02020603050405020304" pitchFamily="18" charset="0"/>
                          </a:rPr>
                          <m:t>𝒙</m:t>
                        </m:r>
                      </m:e>
                      <m:sub>
                        <m:r>
                          <a:rPr lang="en-US" altLang="zh-CN" b="1" i="1">
                            <a:latin typeface="Cambria Math"/>
                            <a:ea typeface="黑体" panose="02010609060101010101" pitchFamily="49" charset="-122"/>
                            <a:cs typeface="Times New Roman" panose="02020603050405020304" pitchFamily="18" charset="0"/>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的维数是一样的，均为</a:t>
                </a:r>
                <a14:m>
                  <m:oMath xmlns:m="http://schemas.openxmlformats.org/officeDocument/2006/math">
                    <m:r>
                      <a:rPr lang="en-US" altLang="zh-CN" b="1" i="1">
                        <a:latin typeface="Cambria Math"/>
                        <a:ea typeface="黑体" panose="02010609060101010101" pitchFamily="49" charset="-122"/>
                        <a:cs typeface="Times New Roman" panose="02020603050405020304" pitchFamily="18" charset="0"/>
                      </a:rPr>
                      <m:t>𝒅</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735624" y="2562788"/>
                <a:ext cx="7879244" cy="2862322"/>
              </a:xfrm>
              <a:prstGeom prst="rect">
                <a:avLst/>
              </a:prstGeom>
              <a:blipFill>
                <a:blip r:embed="rId4"/>
                <a:stretch>
                  <a:fillRect l="-5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9771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0664" y="16060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其他常用降维方法</a:t>
            </a:r>
            <a:endParaRPr lang="zh-CN" altLang="en-US" sz="2400" kern="0" dirty="0">
              <a:solidFill>
                <a:srgbClr val="0070C0"/>
              </a:solidFill>
              <a:latin typeface="Times New Roman" pitchFamily="18" charset="0"/>
              <a:cs typeface="Times New Roman" pitchFamily="18" charset="0"/>
            </a:endParaRPr>
          </a:p>
        </p:txBody>
      </p:sp>
      <p:sp>
        <p:nvSpPr>
          <p:cNvPr id="5" name="Rectangle 2"/>
          <p:cNvSpPr>
            <a:spLocks noChangeArrowheads="1"/>
          </p:cNvSpPr>
          <p:nvPr/>
        </p:nvSpPr>
        <p:spPr bwMode="auto">
          <a:xfrm>
            <a:off x="0" y="120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a:extLst>
              <a:ext uri="{FF2B5EF4-FFF2-40B4-BE49-F238E27FC236}">
                <a16:creationId xmlns:a16="http://schemas.microsoft.com/office/drawing/2014/main" id="{C6F2F63F-A9CA-4AA6-8DD8-7199F101B34E}"/>
              </a:ext>
            </a:extLst>
          </p:cNvPr>
          <p:cNvSpPr/>
          <p:nvPr/>
        </p:nvSpPr>
        <p:spPr>
          <a:xfrm>
            <a:off x="342290" y="1550866"/>
            <a:ext cx="7955768" cy="2775119"/>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kern="100" dirty="0">
                <a:cs typeface="Times New Roman" panose="02020603050405020304" pitchFamily="18" charset="0"/>
              </a:rPr>
              <a:t>非负矩阵分解</a:t>
            </a:r>
            <a:r>
              <a:rPr lang="en-US" altLang="zh-CN" kern="100" dirty="0"/>
              <a:t>  </a:t>
            </a:r>
            <a:r>
              <a:rPr lang="zh-CN" altLang="zh-CN" kern="100" dirty="0">
                <a:cs typeface="Times New Roman" panose="02020603050405020304" pitchFamily="18" charset="0"/>
              </a:rPr>
              <a:t>非负矩阵分解（</a:t>
            </a:r>
            <a:r>
              <a:rPr lang="en-US" altLang="zh-CN" kern="100" dirty="0"/>
              <a:t>non-negative matrix factorization, NMF</a:t>
            </a:r>
            <a:r>
              <a:rPr lang="zh-CN" altLang="zh-CN" kern="100" dirty="0">
                <a:cs typeface="Times New Roman" panose="02020603050405020304" pitchFamily="18" charset="0"/>
              </a:rPr>
              <a:t>）</a:t>
            </a:r>
            <a:endParaRPr lang="en-US" altLang="zh-CN" kern="100" dirty="0">
              <a:cs typeface="Times New Roman" panose="02020603050405020304" pitchFamily="18" charset="0"/>
            </a:endParaRPr>
          </a:p>
          <a:p>
            <a:pPr marL="285750" indent="-285750">
              <a:lnSpc>
                <a:spcPct val="200000"/>
              </a:lnSpc>
              <a:buFont typeface="Wingdings" panose="05000000000000000000" pitchFamily="2" charset="2"/>
              <a:buChar char="l"/>
            </a:pPr>
            <a:endParaRPr lang="en-US" altLang="zh-CN" kern="100" dirty="0">
              <a:cs typeface="Times New Roman" panose="02020603050405020304" pitchFamily="18" charset="0"/>
            </a:endParaRPr>
          </a:p>
          <a:p>
            <a:pPr marL="285750" indent="-285750">
              <a:lnSpc>
                <a:spcPct val="200000"/>
              </a:lnSpc>
              <a:buFont typeface="Wingdings" panose="05000000000000000000" pitchFamily="2" charset="2"/>
              <a:buChar char="l"/>
            </a:pPr>
            <a:r>
              <a:rPr lang="zh-CN" altLang="zh-CN" dirty="0"/>
              <a:t>多维尺度法</a:t>
            </a:r>
            <a:r>
              <a:rPr lang="en-US" altLang="zh-CN" dirty="0"/>
              <a:t>(Metric multidimensional scaling, MDS) </a:t>
            </a:r>
          </a:p>
          <a:p>
            <a:pPr marL="285750" indent="-285750">
              <a:lnSpc>
                <a:spcPct val="200000"/>
              </a:lnSpc>
              <a:buFont typeface="Wingdings" panose="05000000000000000000" pitchFamily="2" charset="2"/>
              <a:buChar char="l"/>
            </a:pPr>
            <a:endParaRPr lang="en-US" altLang="zh-CN" dirty="0"/>
          </a:p>
          <a:p>
            <a:pPr marL="285750" indent="-285750">
              <a:lnSpc>
                <a:spcPct val="200000"/>
              </a:lnSpc>
              <a:buFont typeface="Wingdings" panose="05000000000000000000" pitchFamily="2" charset="2"/>
              <a:buChar char="l"/>
            </a:pPr>
            <a:r>
              <a:rPr lang="zh-CN" altLang="zh-CN" dirty="0"/>
              <a:t>局部线性嵌入（</a:t>
            </a:r>
            <a:r>
              <a:rPr lang="en-US" altLang="zh-CN" dirty="0"/>
              <a:t>Locally Linear Embedding</a:t>
            </a:r>
            <a:r>
              <a:rPr lang="zh-CN" altLang="zh-CN" dirty="0"/>
              <a:t>，</a:t>
            </a:r>
            <a:r>
              <a:rPr lang="en-US" altLang="zh-CN" dirty="0"/>
              <a:t>LLE</a:t>
            </a:r>
            <a:r>
              <a:rPr lang="zh-CN" altLang="zh-CN" dirty="0"/>
              <a:t>）</a:t>
            </a:r>
            <a:endParaRPr lang="zh-CN" altLang="en-US" dirty="0"/>
          </a:p>
        </p:txBody>
      </p:sp>
    </p:spTree>
    <p:extLst>
      <p:ext uri="{BB962C8B-B14F-4D97-AF65-F5344CB8AC3E}">
        <p14:creationId xmlns:p14="http://schemas.microsoft.com/office/powerpoint/2010/main" val="65743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0664" y="16060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其他常用降维方法</a:t>
            </a:r>
            <a:endParaRPr lang="zh-CN" altLang="en-US" sz="2400" kern="0" dirty="0">
              <a:solidFill>
                <a:srgbClr val="0070C0"/>
              </a:solidFill>
              <a:latin typeface="Times New Roman" pitchFamily="18" charset="0"/>
              <a:cs typeface="Times New Roman" pitchFamily="18" charset="0"/>
            </a:endParaRPr>
          </a:p>
        </p:txBody>
      </p:sp>
      <p:sp>
        <p:nvSpPr>
          <p:cNvPr id="5" name="Rectangle 2"/>
          <p:cNvSpPr>
            <a:spLocks noChangeArrowheads="1"/>
          </p:cNvSpPr>
          <p:nvPr/>
        </p:nvSpPr>
        <p:spPr bwMode="auto">
          <a:xfrm>
            <a:off x="0" y="120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a:extLst>
              <a:ext uri="{FF2B5EF4-FFF2-40B4-BE49-F238E27FC236}">
                <a16:creationId xmlns:a16="http://schemas.microsoft.com/office/drawing/2014/main" id="{C6F2F63F-A9CA-4AA6-8DD8-7199F101B34E}"/>
              </a:ext>
            </a:extLst>
          </p:cNvPr>
          <p:cNvSpPr/>
          <p:nvPr/>
        </p:nvSpPr>
        <p:spPr>
          <a:xfrm>
            <a:off x="239603" y="1086331"/>
            <a:ext cx="7955768" cy="1115947"/>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kern="100" dirty="0">
                <a:cs typeface="Times New Roman" panose="02020603050405020304" pitchFamily="18" charset="0"/>
              </a:rPr>
              <a:t>非负矩阵分解</a:t>
            </a:r>
            <a:r>
              <a:rPr lang="en-US" altLang="zh-CN" kern="100" dirty="0"/>
              <a:t>  </a:t>
            </a:r>
            <a:r>
              <a:rPr lang="zh-CN" altLang="zh-CN" kern="100" dirty="0">
                <a:cs typeface="Times New Roman" panose="02020603050405020304" pitchFamily="18" charset="0"/>
              </a:rPr>
              <a:t>非负矩阵分解（</a:t>
            </a:r>
            <a:r>
              <a:rPr lang="en-US" altLang="zh-CN" kern="100" dirty="0"/>
              <a:t>non-negative matrix factorization, NMF</a:t>
            </a:r>
            <a:r>
              <a:rPr lang="zh-CN" altLang="zh-CN" kern="100" dirty="0">
                <a:cs typeface="Times New Roman" panose="02020603050405020304" pitchFamily="18" charset="0"/>
              </a:rPr>
              <a:t>）</a:t>
            </a:r>
            <a:endParaRPr lang="en-US" altLang="zh-CN" kern="100" dirty="0">
              <a:cs typeface="Times New Roman" panose="02020603050405020304" pitchFamily="18" charset="0"/>
            </a:endParaRPr>
          </a:p>
          <a:p>
            <a:pPr>
              <a:lnSpc>
                <a:spcPct val="200000"/>
              </a:lnSpc>
            </a:pPr>
            <a:endParaRPr lang="en-US" altLang="zh-CN" kern="1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22D3555-9078-4582-9B35-B805FBE787F4}"/>
                  </a:ext>
                </a:extLst>
              </p:cNvPr>
              <p:cNvSpPr/>
              <p:nvPr/>
            </p:nvSpPr>
            <p:spPr>
              <a:xfrm>
                <a:off x="606339" y="2133171"/>
                <a:ext cx="7530353" cy="3252172"/>
              </a:xfrm>
              <a:prstGeom prst="rect">
                <a:avLst/>
              </a:prstGeom>
            </p:spPr>
            <p:txBody>
              <a:bodyPr wrap="square">
                <a:spAutoFit/>
              </a:bodyPr>
              <a:lstStyle/>
              <a:p>
                <a:pPr marL="285750" indent="-285750" algn="just">
                  <a:spcBef>
                    <a:spcPts val="1000"/>
                  </a:spcBef>
                  <a:spcAft>
                    <a:spcPts val="300"/>
                  </a:spcAft>
                  <a:buFont typeface="Arial" panose="020B0604020202020204" pitchFamily="34" charset="0"/>
                  <a:buChar char="•"/>
                </a:pPr>
                <a:r>
                  <a:rPr lang="zh-CN" altLang="en-US" kern="100" dirty="0">
                    <a:latin typeface="Times New Roman" panose="02020603050405020304" pitchFamily="18" charset="0"/>
                    <a:ea typeface="华文楷体" panose="02010600040101010101" pitchFamily="2" charset="-122"/>
                    <a:cs typeface="Times New Roman" panose="02020603050405020304" pitchFamily="18" charset="0"/>
                  </a:rPr>
                  <a:t>该方法</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将非负的大矩阵分解成两个非负的小矩阵。</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spcBef>
                    <a:spcPts val="1000"/>
                  </a:spcBef>
                  <a:spcAft>
                    <a:spcPts val="300"/>
                  </a:spcAft>
                  <a:buFont typeface="Arial" panose="020B0604020202020204" pitchFamily="34" charset="0"/>
                  <a:buChar char="•"/>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矩阵分解的一般目标为将原始矩阵</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表示为矩阵</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和矩阵</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𝐻</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相乘的形式，即</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𝐷</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𝑊𝐻</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spcBef>
                    <a:spcPts val="1000"/>
                  </a:spcBef>
                  <a:spcAft>
                    <a:spcPts val="300"/>
                  </a:spcAft>
                  <a:buFont typeface="Arial" panose="020B0604020202020204" pitchFamily="34" charset="0"/>
                  <a:buChar char="•"/>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主成分分析方法即可以实现这一点，不过主成分分析不要求原始矩阵</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中所有元素为正数（即非负）。</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spcBef>
                    <a:spcPts val="1000"/>
                  </a:spcBef>
                  <a:spcAft>
                    <a:spcPts val="300"/>
                  </a:spcAft>
                  <a:buFont typeface="Arial" panose="020B0604020202020204" pitchFamily="34" charset="0"/>
                  <a:buChar char="•"/>
                </a:pP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spcBef>
                    <a:spcPts val="1000"/>
                  </a:spcBef>
                  <a:spcAft>
                    <a:spcPts val="300"/>
                  </a:spcAft>
                  <a:buFont typeface="Arial" panose="020B0604020202020204" pitchFamily="34" charset="0"/>
                  <a:buChar char="•"/>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在很多实际情况中，如图像所组成的像素矩阵或自然语言中常用的单词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文档矩阵中并不存在为负数的元素，因此，对非负矩阵的分解是很有意义的问题。</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022D3555-9078-4582-9B35-B805FBE787F4}"/>
                  </a:ext>
                </a:extLst>
              </p:cNvPr>
              <p:cNvSpPr>
                <a:spLocks noRot="1" noChangeAspect="1" noMove="1" noResize="1" noEditPoints="1" noAdjustHandles="1" noChangeArrowheads="1" noChangeShapeType="1" noTextEdit="1"/>
              </p:cNvSpPr>
              <p:nvPr/>
            </p:nvSpPr>
            <p:spPr>
              <a:xfrm>
                <a:off x="606339" y="2133171"/>
                <a:ext cx="7530353" cy="3252172"/>
              </a:xfrm>
              <a:prstGeom prst="rect">
                <a:avLst/>
              </a:prstGeom>
              <a:blipFill>
                <a:blip r:embed="rId2"/>
                <a:stretch>
                  <a:fillRect l="-485" t="-938" r="-3641" b="-22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4861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0664" y="16060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其他常用降维方法</a:t>
            </a:r>
            <a:endParaRPr lang="zh-CN" altLang="en-US" sz="2400" kern="0" dirty="0">
              <a:solidFill>
                <a:srgbClr val="0070C0"/>
              </a:solidFill>
              <a:latin typeface="Times New Roman" pitchFamily="18" charset="0"/>
              <a:cs typeface="Times New Roman" pitchFamily="18" charset="0"/>
            </a:endParaRPr>
          </a:p>
        </p:txBody>
      </p:sp>
      <p:sp>
        <p:nvSpPr>
          <p:cNvPr id="5" name="Rectangle 2"/>
          <p:cNvSpPr>
            <a:spLocks noChangeArrowheads="1"/>
          </p:cNvSpPr>
          <p:nvPr/>
        </p:nvSpPr>
        <p:spPr bwMode="auto">
          <a:xfrm>
            <a:off x="0" y="120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a:extLst>
              <a:ext uri="{FF2B5EF4-FFF2-40B4-BE49-F238E27FC236}">
                <a16:creationId xmlns:a16="http://schemas.microsoft.com/office/drawing/2014/main" id="{C6F2F63F-A9CA-4AA6-8DD8-7199F101B34E}"/>
              </a:ext>
            </a:extLst>
          </p:cNvPr>
          <p:cNvSpPr/>
          <p:nvPr/>
        </p:nvSpPr>
        <p:spPr>
          <a:xfrm>
            <a:off x="239603" y="1086331"/>
            <a:ext cx="7955768" cy="1115947"/>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kern="100" dirty="0">
                <a:cs typeface="Times New Roman" panose="02020603050405020304" pitchFamily="18" charset="0"/>
              </a:rPr>
              <a:t>非负矩阵分解</a:t>
            </a:r>
            <a:r>
              <a:rPr lang="en-US" altLang="zh-CN" kern="100" dirty="0"/>
              <a:t>  </a:t>
            </a:r>
            <a:r>
              <a:rPr lang="zh-CN" altLang="zh-CN" kern="100" dirty="0">
                <a:cs typeface="Times New Roman" panose="02020603050405020304" pitchFamily="18" charset="0"/>
              </a:rPr>
              <a:t>非负矩阵分解（</a:t>
            </a:r>
            <a:r>
              <a:rPr lang="en-US" altLang="zh-CN" kern="100" dirty="0"/>
              <a:t>non-negative matrix factorization, NMF</a:t>
            </a:r>
            <a:r>
              <a:rPr lang="zh-CN" altLang="zh-CN" kern="100" dirty="0">
                <a:cs typeface="Times New Roman" panose="02020603050405020304" pitchFamily="18" charset="0"/>
              </a:rPr>
              <a:t>）</a:t>
            </a:r>
            <a:endParaRPr lang="en-US" altLang="zh-CN" kern="100" dirty="0">
              <a:cs typeface="Times New Roman" panose="02020603050405020304" pitchFamily="18" charset="0"/>
            </a:endParaRPr>
          </a:p>
          <a:p>
            <a:pPr>
              <a:lnSpc>
                <a:spcPct val="200000"/>
              </a:lnSpc>
            </a:pPr>
            <a:endParaRPr lang="en-US" altLang="zh-CN" kern="1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066793E-B143-46D7-9D5D-D8B00E5266D8}"/>
                  </a:ext>
                </a:extLst>
              </p:cNvPr>
              <p:cNvSpPr/>
              <p:nvPr/>
            </p:nvSpPr>
            <p:spPr>
              <a:xfrm>
                <a:off x="860611" y="2081082"/>
                <a:ext cx="7779736" cy="3783985"/>
              </a:xfrm>
              <a:prstGeom prst="rect">
                <a:avLst/>
              </a:prstGeom>
            </p:spPr>
            <p:txBody>
              <a:bodyPr wrap="square">
                <a:spAutoFit/>
              </a:bodyPr>
              <a:lstStyle/>
              <a:p>
                <a:pPr indent="266700" algn="just">
                  <a:lnSpc>
                    <a:spcPct val="150000"/>
                  </a:lnSpc>
                  <a:spcBef>
                    <a:spcPts val="1000"/>
                  </a:spcBef>
                  <a:spcAft>
                    <a:spcPts val="3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非负矩阵分解将给定的非负矩阵</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𝐷</m:t>
                    </m:r>
                    <m:r>
                      <a:rPr lang="en-US" altLang="zh-CN" i="1">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华文楷体" panose="02010600040101010101" pitchFamily="2" charset="-122"/>
                            <a:cs typeface="Times New Roman" panose="02020603050405020304" pitchFamily="18" charset="0"/>
                          </a:rPr>
                          <m:t>ℝ</m:t>
                        </m:r>
                      </m:e>
                      <m:sup>
                        <m:r>
                          <a:rPr lang="en-US" altLang="zh-CN" i="1">
                            <a:latin typeface="Cambria Math" panose="02040503050406030204" pitchFamily="18" charset="0"/>
                            <a:ea typeface="华文楷体" panose="02010600040101010101" pitchFamily="2" charset="-122"/>
                            <a:cs typeface="Times New Roman" panose="02020603050405020304" pitchFamily="18" charset="0"/>
                          </a:rPr>
                          <m:t>𝑛</m:t>
                        </m:r>
                        <m:r>
                          <a:rPr lang="en-US" altLang="zh-CN" i="1">
                            <a:latin typeface="Cambria Math" panose="02040503050406030204" pitchFamily="18" charset="0"/>
                            <a:ea typeface="华文楷体" panose="02010600040101010101" pitchFamily="2" charset="-122"/>
                            <a:cs typeface="Times New Roman" panose="02020603050405020304" pitchFamily="18" charset="0"/>
                          </a:rPr>
                          <m:t>×</m:t>
                        </m:r>
                        <m:r>
                          <a:rPr lang="en-US" altLang="zh-CN" i="1">
                            <a:latin typeface="Cambria Math" panose="02040503050406030204" pitchFamily="18" charset="0"/>
                            <a:ea typeface="华文楷体" panose="02010600040101010101" pitchFamily="2" charset="-122"/>
                            <a:cs typeface="Times New Roman" panose="02020603050405020304" pitchFamily="18" charset="0"/>
                          </a:rPr>
                          <m:t>𝑑</m:t>
                        </m:r>
                      </m:sup>
                    </m:sSup>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分解为两个非负矩阵</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𝑊</m:t>
                    </m:r>
                    <m:r>
                      <a:rPr lang="en-US" altLang="zh-CN" i="1">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华文楷体" panose="02010600040101010101" pitchFamily="2" charset="-122"/>
                            <a:cs typeface="Times New Roman" panose="02020603050405020304" pitchFamily="18" charset="0"/>
                          </a:rPr>
                          <m:t>ℝ</m:t>
                        </m:r>
                      </m:e>
                      <m:sup>
                        <m:r>
                          <a:rPr lang="en-US" altLang="zh-CN" i="1">
                            <a:latin typeface="Cambria Math" panose="02040503050406030204" pitchFamily="18" charset="0"/>
                            <a:ea typeface="华文楷体" panose="02010600040101010101" pitchFamily="2" charset="-122"/>
                            <a:cs typeface="Times New Roman" panose="02020603050405020304" pitchFamily="18" charset="0"/>
                          </a:rPr>
                          <m:t>𝑛</m:t>
                        </m:r>
                        <m:r>
                          <a:rPr lang="en-US" altLang="zh-CN" i="1">
                            <a:latin typeface="Cambria Math" panose="02040503050406030204" pitchFamily="18" charset="0"/>
                            <a:ea typeface="华文楷体" panose="02010600040101010101" pitchFamily="2" charset="-122"/>
                            <a:cs typeface="Times New Roman" panose="02020603050405020304" pitchFamily="18" charset="0"/>
                          </a:rPr>
                          <m:t>×</m:t>
                        </m:r>
                        <m:r>
                          <a:rPr lang="en-US" altLang="zh-CN" i="1">
                            <a:latin typeface="Cambria Math" panose="02040503050406030204" pitchFamily="18" charset="0"/>
                            <a:ea typeface="华文楷体" panose="02010600040101010101" pitchFamily="2" charset="-122"/>
                            <a:cs typeface="Times New Roman" panose="02020603050405020304" pitchFamily="18" charset="0"/>
                          </a:rPr>
                          <m:t>𝑙</m:t>
                        </m:r>
                      </m:sup>
                    </m:sSup>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𝐻</m:t>
                    </m:r>
                    <m:r>
                      <a:rPr lang="en-US" altLang="zh-CN" i="1">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华文楷体" panose="02010600040101010101" pitchFamily="2" charset="-122"/>
                            <a:cs typeface="Times New Roman" panose="02020603050405020304" pitchFamily="18" charset="0"/>
                          </a:rPr>
                          <m:t>ℝ</m:t>
                        </m:r>
                      </m:e>
                      <m:sup>
                        <m:r>
                          <a:rPr lang="en-US" altLang="zh-CN" i="1">
                            <a:latin typeface="Cambria Math" panose="02040503050406030204" pitchFamily="18" charset="0"/>
                            <a:ea typeface="华文楷体" panose="02010600040101010101" pitchFamily="2" charset="-122"/>
                            <a:cs typeface="Times New Roman" panose="02020603050405020304" pitchFamily="18" charset="0"/>
                          </a:rPr>
                          <m:t>𝑙</m:t>
                        </m:r>
                        <m:r>
                          <a:rPr lang="en-US" altLang="zh-CN" i="1">
                            <a:latin typeface="Cambria Math" panose="02040503050406030204" pitchFamily="18" charset="0"/>
                            <a:ea typeface="华文楷体" panose="02010600040101010101" pitchFamily="2" charset="-122"/>
                            <a:cs typeface="Times New Roman" panose="02020603050405020304" pitchFamily="18" charset="0"/>
                          </a:rPr>
                          <m:t>×</m:t>
                        </m:r>
                        <m:r>
                          <a:rPr lang="en-US" altLang="zh-CN" i="1">
                            <a:latin typeface="Cambria Math" panose="02040503050406030204" pitchFamily="18" charset="0"/>
                            <a:ea typeface="华文楷体" panose="02010600040101010101" pitchFamily="2" charset="-122"/>
                            <a:cs typeface="Times New Roman" panose="02020603050405020304" pitchFamily="18" charset="0"/>
                          </a:rPr>
                          <m:t>𝑑</m:t>
                        </m:r>
                      </m:sup>
                    </m:sSup>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，并满足下面的条件：</a:t>
                </a:r>
              </a:p>
              <a:p>
                <a:pPr indent="304800" algn="ctr">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𝐷</m:t>
                      </m:r>
                      <m:r>
                        <a:rPr lang="en-US" altLang="zh-CN" i="1">
                          <a:latin typeface="Cambria Math" panose="02040503050406030204" pitchFamily="18" charset="0"/>
                          <a:ea typeface="华文楷体" panose="02010600040101010101" pitchFamily="2" charset="-122"/>
                          <a:cs typeface="Times New Roman" panose="02020603050405020304" pitchFamily="18" charset="0"/>
                        </a:rPr>
                        <m:t>≈</m:t>
                      </m:r>
                      <m:r>
                        <a:rPr lang="en-US" altLang="zh-CN" i="1">
                          <a:latin typeface="Cambria Math" panose="02040503050406030204" pitchFamily="18" charset="0"/>
                          <a:ea typeface="华文楷体" panose="02010600040101010101" pitchFamily="2" charset="-122"/>
                          <a:cs typeface="Times New Roman" panose="02020603050405020304" pitchFamily="18" charset="0"/>
                        </a:rPr>
                        <m:t>𝑊𝐻</m:t>
                      </m:r>
                      <m:r>
                        <a:rPr lang="en-US" altLang="zh-CN" i="1">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i="1">
                              <a:latin typeface="Cambria Math" panose="02040503050406030204" pitchFamily="18" charset="0"/>
                              <a:ea typeface="华文楷体" panose="02010600040101010101" pitchFamily="2" charset="-122"/>
                              <a:cs typeface="Times New Roman" panose="02020603050405020304" pitchFamily="18" charset="0"/>
                            </a:rPr>
                            <m:t>,</m:t>
                          </m:r>
                          <m:r>
                            <a:rPr lang="en-US" altLang="zh-CN" i="1">
                              <a:latin typeface="Cambria Math" panose="02040503050406030204" pitchFamily="18" charset="0"/>
                              <a:ea typeface="华文楷体" panose="02010600040101010101" pitchFamily="2" charset="-122"/>
                              <a:cs typeface="Times New Roman" panose="02020603050405020304" pitchFamily="18" charset="0"/>
                            </a:rPr>
                            <m:t>𝑗</m:t>
                          </m:r>
                        </m:sub>
                      </m:sSub>
                      <m:r>
                        <a:rPr lang="en-US" altLang="zh-CN" i="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i="1">
                              <a:latin typeface="Cambria Math" panose="02040503050406030204" pitchFamily="18" charset="0"/>
                              <a:ea typeface="华文楷体" panose="02010600040101010101" pitchFamily="2" charset="-122"/>
                              <a:cs typeface="Times New Roman" panose="02020603050405020304" pitchFamily="18" charset="0"/>
                            </a:rPr>
                            <m:t>,</m:t>
                          </m:r>
                          <m:r>
                            <a:rPr lang="en-US" altLang="zh-CN" i="1">
                              <a:latin typeface="Cambria Math" panose="02040503050406030204" pitchFamily="18" charset="0"/>
                              <a:ea typeface="华文楷体" panose="02010600040101010101" pitchFamily="2" charset="-122"/>
                              <a:cs typeface="Times New Roman" panose="02020603050405020304" pitchFamily="18" charset="0"/>
                            </a:rPr>
                            <m:t>𝜇</m:t>
                          </m:r>
                        </m:sub>
                      </m:sSub>
                      <m:r>
                        <a:rPr lang="en-US" altLang="zh-CN" i="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𝐻</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𝜇</m:t>
                          </m:r>
                          <m:r>
                            <a:rPr lang="en-US" altLang="zh-CN" i="1">
                              <a:latin typeface="Cambria Math" panose="02040503050406030204" pitchFamily="18" charset="0"/>
                              <a:ea typeface="华文楷体" panose="02010600040101010101" pitchFamily="2" charset="-122"/>
                              <a:cs typeface="Times New Roman" panose="02020603050405020304" pitchFamily="18" charset="0"/>
                            </a:rPr>
                            <m:t>,</m:t>
                          </m:r>
                          <m:r>
                            <a:rPr lang="en-US" altLang="zh-CN" i="1">
                              <a:latin typeface="Cambria Math" panose="02040503050406030204" pitchFamily="18" charset="0"/>
                              <a:ea typeface="华文楷体" panose="02010600040101010101" pitchFamily="2" charset="-122"/>
                              <a:cs typeface="Times New Roman" panose="02020603050405020304" pitchFamily="18" charset="0"/>
                            </a:rPr>
                            <m:t>𝑗</m:t>
                          </m:r>
                        </m:sub>
                      </m:sSub>
                      <m:r>
                        <a:rPr lang="en-US" altLang="zh-CN" i="1">
                          <a:latin typeface="Cambria Math" panose="02040503050406030204" pitchFamily="18" charset="0"/>
                          <a:ea typeface="华文楷体" panose="02010600040101010101" pitchFamily="2" charset="-122"/>
                          <a:cs typeface="Times New Roman" panose="02020603050405020304" pitchFamily="18" charset="0"/>
                        </a:rPr>
                        <m:t>≥0</m:t>
                      </m:r>
                    </m:oMath>
                  </m:oMathPara>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marR="266700" indent="304800" algn="just">
                  <a:lnSpc>
                    <a:spcPct val="150000"/>
                  </a:lnSpc>
                  <a:spcBef>
                    <a:spcPts val="1000"/>
                  </a:spcBef>
                  <a:spcAft>
                    <a:spcPts val="300"/>
                  </a:spcAft>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0≤</m:t>
                    </m:r>
                    <m:r>
                      <a:rPr lang="en-US" altLang="zh-CN"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i="1">
                        <a:latin typeface="Cambria Math" panose="02040503050406030204" pitchFamily="18" charset="0"/>
                        <a:ea typeface="华文楷体" panose="02010600040101010101" pitchFamily="2" charset="-122"/>
                        <a:cs typeface="Times New Roman" panose="02020603050405020304" pitchFamily="18" charset="0"/>
                      </a:rPr>
                      <m:t>&lt;</m:t>
                    </m:r>
                    <m:r>
                      <a:rPr lang="en-US" altLang="zh-CN" i="1">
                        <a:latin typeface="Cambria Math" panose="02040503050406030204" pitchFamily="18" charset="0"/>
                        <a:ea typeface="华文楷体" panose="02010600040101010101" pitchFamily="2" charset="-122"/>
                        <a:cs typeface="Times New Roman" panose="02020603050405020304" pitchFamily="18" charset="0"/>
                      </a:rPr>
                      <m:t>𝑛</m:t>
                    </m:r>
                    <m:r>
                      <a:rPr lang="en-US" altLang="zh-CN" i="1">
                        <a:latin typeface="Cambria Math" panose="02040503050406030204" pitchFamily="18" charset="0"/>
                        <a:ea typeface="华文楷体" panose="02010600040101010101" pitchFamily="2" charset="-122"/>
                        <a:cs typeface="Times New Roman" panose="02020603050405020304" pitchFamily="18" charset="0"/>
                      </a:rPr>
                      <m:t>−1, 0≤</m:t>
                    </m:r>
                    <m:r>
                      <a:rPr lang="en-US" altLang="zh-CN" i="1">
                        <a:latin typeface="Cambria Math" panose="02040503050406030204" pitchFamily="18" charset="0"/>
                        <a:ea typeface="华文楷体" panose="02010600040101010101" pitchFamily="2" charset="-122"/>
                        <a:cs typeface="Times New Roman" panose="02020603050405020304" pitchFamily="18" charset="0"/>
                      </a:rPr>
                      <m:t>𝑗</m:t>
                    </m:r>
                    <m:r>
                      <a:rPr lang="en-US" altLang="zh-CN" i="1">
                        <a:latin typeface="Cambria Math" panose="02040503050406030204" pitchFamily="18" charset="0"/>
                        <a:ea typeface="华文楷体" panose="02010600040101010101" pitchFamily="2" charset="-122"/>
                        <a:cs typeface="Times New Roman" panose="02020603050405020304" pitchFamily="18" charset="0"/>
                      </a:rPr>
                      <m:t>&lt;</m:t>
                    </m:r>
                    <m:r>
                      <a:rPr lang="en-US" altLang="zh-CN" i="1">
                        <a:latin typeface="Cambria Math" panose="02040503050406030204" pitchFamily="18" charset="0"/>
                        <a:ea typeface="华文楷体" panose="02010600040101010101" pitchFamily="2" charset="-122"/>
                        <a:cs typeface="Times New Roman" panose="02020603050405020304" pitchFamily="18" charset="0"/>
                      </a:rPr>
                      <m:t>𝑑</m:t>
                    </m:r>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0≤</m:t>
                    </m:r>
                    <m:r>
                      <a:rPr lang="en-US" altLang="zh-CN" i="1">
                        <a:latin typeface="Cambria Math" panose="02040503050406030204" pitchFamily="18" charset="0"/>
                        <a:ea typeface="华文楷体" panose="02010600040101010101" pitchFamily="2" charset="-122"/>
                        <a:cs typeface="Times New Roman" panose="02020603050405020304" pitchFamily="18" charset="0"/>
                      </a:rPr>
                      <m:t>𝜇</m:t>
                    </m:r>
                    <m:r>
                      <a:rPr lang="en-US" altLang="zh-CN" i="1">
                        <a:latin typeface="Cambria Math" panose="02040503050406030204" pitchFamily="18" charset="0"/>
                        <a:ea typeface="华文楷体" panose="02010600040101010101" pitchFamily="2" charset="-122"/>
                        <a:cs typeface="Times New Roman" panose="02020603050405020304" pitchFamily="18" charset="0"/>
                      </a:rPr>
                      <m:t>&lt;</m:t>
                    </m:r>
                    <m:r>
                      <a:rPr lang="en-US" altLang="zh-CN" i="1">
                        <a:latin typeface="Cambria Math" panose="02040503050406030204" pitchFamily="18" charset="0"/>
                        <a:ea typeface="华文楷体" panose="02010600040101010101" pitchFamily="2" charset="-122"/>
                        <a:cs typeface="Times New Roman" panose="02020603050405020304" pitchFamily="18" charset="0"/>
                      </a:rPr>
                      <m:t>𝑙</m:t>
                    </m:r>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a:p>
                <a:pPr marR="266700" indent="304800" algn="just">
                  <a:lnSpc>
                    <a:spcPct val="150000"/>
                  </a:lnSpc>
                  <a:spcBef>
                    <a:spcPts val="1000"/>
                  </a:spcBef>
                  <a:spcAft>
                    <a:spcPts val="300"/>
                  </a:spcAft>
                </a:pPr>
                <a:r>
                  <a:rPr lang="zh-CN" altLang="zh-CN" dirty="0"/>
                  <a:t>为了得到原始矩阵</a:t>
                </a:r>
                <a14:m>
                  <m:oMath xmlns:m="http://schemas.openxmlformats.org/officeDocument/2006/math">
                    <m:r>
                      <a:rPr lang="en-US" altLang="zh-CN" i="1">
                        <a:latin typeface="Cambria Math" panose="02040503050406030204" pitchFamily="18" charset="0"/>
                      </a:rPr>
                      <m:t>𝐷</m:t>
                    </m:r>
                  </m:oMath>
                </a14:m>
                <a:r>
                  <a:rPr lang="zh-CN" altLang="zh-CN" dirty="0"/>
                  <a:t>的分解矩阵</a:t>
                </a:r>
                <a14:m>
                  <m:oMath xmlns:m="http://schemas.openxmlformats.org/officeDocument/2006/math">
                    <m:r>
                      <a:rPr lang="en-US" altLang="zh-CN" i="1">
                        <a:latin typeface="Cambria Math" panose="02040503050406030204" pitchFamily="18" charset="0"/>
                      </a:rPr>
                      <m:t>𝑊</m:t>
                    </m:r>
                  </m:oMath>
                </a14:m>
                <a:r>
                  <a:rPr lang="zh-CN" altLang="zh-CN" dirty="0"/>
                  <a:t>和</a:t>
                </a:r>
                <a14:m>
                  <m:oMath xmlns:m="http://schemas.openxmlformats.org/officeDocument/2006/math">
                    <m:r>
                      <a:rPr lang="en-US" altLang="zh-CN" i="1">
                        <a:latin typeface="Cambria Math" panose="02040503050406030204" pitchFamily="18" charset="0"/>
                      </a:rPr>
                      <m:t>𝐻</m:t>
                    </m:r>
                  </m:oMath>
                </a14:m>
                <a:r>
                  <a:rPr lang="zh-CN" altLang="zh-CN" dirty="0"/>
                  <a:t>，首先定义原始矩阵</a:t>
                </a:r>
                <a14:m>
                  <m:oMath xmlns:m="http://schemas.openxmlformats.org/officeDocument/2006/math">
                    <m:r>
                      <a:rPr lang="en-US" altLang="zh-CN" i="1">
                        <a:latin typeface="Cambria Math" panose="02040503050406030204" pitchFamily="18" charset="0"/>
                      </a:rPr>
                      <m:t>𝐷</m:t>
                    </m:r>
                  </m:oMath>
                </a14:m>
                <a:r>
                  <a:rPr lang="zh-CN" altLang="zh-CN" dirty="0"/>
                  <a:t>与</a:t>
                </a:r>
                <a14:m>
                  <m:oMath xmlns:m="http://schemas.openxmlformats.org/officeDocument/2006/math">
                    <m:r>
                      <a:rPr lang="en-US" altLang="zh-CN" i="1">
                        <a:latin typeface="Cambria Math" panose="02040503050406030204" pitchFamily="18" charset="0"/>
                      </a:rPr>
                      <m:t>𝑊𝐻</m:t>
                    </m:r>
                  </m:oMath>
                </a14:m>
                <a:r>
                  <a:rPr lang="zh-CN" altLang="zh-CN" dirty="0"/>
                  <a:t>之间的误差，即代价函数（</a:t>
                </a:r>
                <a:r>
                  <a:rPr lang="en-US" altLang="zh-CN" dirty="0"/>
                  <a:t>cost function</a:t>
                </a:r>
                <a:r>
                  <a:rPr lang="zh-CN" altLang="zh-CN" dirty="0"/>
                  <a:t>）。代价函数被用来度量原始矩阵</a:t>
                </a:r>
                <a14:m>
                  <m:oMath xmlns:m="http://schemas.openxmlformats.org/officeDocument/2006/math">
                    <m:r>
                      <a:rPr lang="en-US" altLang="zh-CN" i="1">
                        <a:latin typeface="Cambria Math" panose="02040503050406030204" pitchFamily="18" charset="0"/>
                      </a:rPr>
                      <m:t>𝐷</m:t>
                    </m:r>
                  </m:oMath>
                </a14:m>
                <a:r>
                  <a:rPr lang="zh-CN" altLang="zh-CN" dirty="0"/>
                  <a:t>与其近似矩阵</a:t>
                </a:r>
                <a14:m>
                  <m:oMath xmlns:m="http://schemas.openxmlformats.org/officeDocument/2006/math">
                    <m:r>
                      <a:rPr lang="en-US" altLang="zh-CN" i="1">
                        <a:latin typeface="Cambria Math" panose="02040503050406030204" pitchFamily="18" charset="0"/>
                      </a:rPr>
                      <m:t>𝑊𝐻</m:t>
                    </m:r>
                  </m:oMath>
                </a14:m>
                <a:r>
                  <a:rPr lang="zh-CN" altLang="zh-CN" dirty="0"/>
                  <a:t>之间的误差，这样求取原始矩阵的分解矩阵</a:t>
                </a:r>
                <a14:m>
                  <m:oMath xmlns:m="http://schemas.openxmlformats.org/officeDocument/2006/math">
                    <m:r>
                      <a:rPr lang="en-US" altLang="zh-CN" i="1">
                        <a:latin typeface="Cambria Math" panose="02040503050406030204" pitchFamily="18" charset="0"/>
                      </a:rPr>
                      <m:t>𝑊</m:t>
                    </m:r>
                  </m:oMath>
                </a14:m>
                <a:r>
                  <a:rPr lang="zh-CN" altLang="zh-CN" dirty="0"/>
                  <a:t>和</a:t>
                </a:r>
                <a14:m>
                  <m:oMath xmlns:m="http://schemas.openxmlformats.org/officeDocument/2006/math">
                    <m:r>
                      <a:rPr lang="en-US" altLang="zh-CN" i="1">
                        <a:latin typeface="Cambria Math" panose="02040503050406030204" pitchFamily="18" charset="0"/>
                      </a:rPr>
                      <m:t>𝐻</m:t>
                    </m:r>
                  </m:oMath>
                </a14:m>
                <a:r>
                  <a:rPr lang="zh-CN" altLang="zh-CN" dirty="0"/>
                  <a:t>的问题可以转变为一个误差最小化问题。</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2066793E-B143-46D7-9D5D-D8B00E5266D8}"/>
                  </a:ext>
                </a:extLst>
              </p:cNvPr>
              <p:cNvSpPr>
                <a:spLocks noRot="1" noChangeAspect="1" noMove="1" noResize="1" noEditPoints="1" noAdjustHandles="1" noChangeArrowheads="1" noChangeShapeType="1" noTextEdit="1"/>
              </p:cNvSpPr>
              <p:nvPr/>
            </p:nvSpPr>
            <p:spPr>
              <a:xfrm>
                <a:off x="860611" y="2081082"/>
                <a:ext cx="7779736" cy="3783985"/>
              </a:xfrm>
              <a:prstGeom prst="rect">
                <a:avLst/>
              </a:prstGeom>
              <a:blipFill>
                <a:blip r:embed="rId2"/>
                <a:stretch>
                  <a:fillRect l="-627" b="-11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3955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
            <a:ext cx="9144000" cy="812736"/>
          </a:xfrm>
        </p:spPr>
        <p:txBody>
          <a:bodyPr/>
          <a:lstStyle/>
          <a:p>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均值聚类 </a:t>
            </a:r>
            <a:r>
              <a:rPr lang="en-US" altLang="zh-CN" sz="2400" dirty="0">
                <a:latin typeface="Times New Roman" panose="02020603050405020304" pitchFamily="18" charset="0"/>
                <a:cs typeface="Times New Roman" panose="02020603050405020304" pitchFamily="18" charset="0"/>
              </a:rPr>
              <a:t>(K-means </a:t>
            </a:r>
            <a:r>
              <a:rPr lang="zh-CN" altLang="en-US" sz="2400" dirty="0">
                <a:latin typeface="Times New Roman" panose="02020603050405020304" pitchFamily="18" charset="0"/>
                <a:cs typeface="Times New Roman" panose="02020603050405020304" pitchFamily="18" charset="0"/>
              </a:rPr>
              <a:t>聚类</a:t>
            </a:r>
            <a:r>
              <a:rPr lang="en-US" altLang="zh-CN" sz="2400" dirty="0">
                <a:latin typeface="Times New Roman" panose="02020603050405020304" pitchFamily="18" charset="0"/>
                <a:cs typeface="Times New Roman" panose="02020603050405020304" pitchFamily="18" charset="0"/>
              </a:rPr>
              <a:t>)</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672533" y="1441064"/>
                <a:ext cx="8138766" cy="3970318"/>
              </a:xfrm>
              <a:prstGeom prst="rect">
                <a:avLst/>
              </a:prstGeom>
            </p:spPr>
            <p:txBody>
              <a:bodyPr wrap="none">
                <a:spAutoFit/>
              </a:bodyPr>
              <a:lstStyle/>
              <a:p>
                <a:pPr marL="285750" indent="-285750">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物以类聚，人以群分</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战国策</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齐策三</a:t>
                </a:r>
                <a:r>
                  <a:rPr lang="en-US" altLang="zh-CN" sz="2800" b="1" dirty="0">
                    <a:latin typeface="楷体" panose="02010609060101010101" pitchFamily="49" charset="-122"/>
                    <a:ea typeface="楷体" panose="02010609060101010101" pitchFamily="49" charset="-122"/>
                  </a:rPr>
                  <a:t>》)</a:t>
                </a:r>
              </a:p>
              <a:p>
                <a:pPr marL="285750" indent="-285750">
                  <a:buFont typeface="Wingdings" panose="05000000000000000000" pitchFamily="2" charset="2"/>
                  <a:buChar char="l"/>
                </a:pPr>
                <a:endParaRPr lang="en-US" altLang="zh-CN" sz="2800" b="1"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输入：</a:t>
                </a:r>
                <a14:m>
                  <m:oMath xmlns:m="http://schemas.openxmlformats.org/officeDocument/2006/math">
                    <m:r>
                      <a:rPr lang="en-US" altLang="zh-CN" sz="2800" b="1" i="1" smtClean="0">
                        <a:latin typeface="Cambria Math"/>
                        <a:ea typeface="黑体" panose="02010609060101010101" pitchFamily="49" charset="-122"/>
                      </a:rPr>
                      <m:t>𝒏</m:t>
                    </m:r>
                  </m:oMath>
                </a14:m>
                <a:r>
                  <a:rPr lang="zh-CN" altLang="en-US" sz="2800" b="1" dirty="0">
                    <a:latin typeface="楷体" panose="02010609060101010101" pitchFamily="49" charset="-122"/>
                    <a:ea typeface="楷体" panose="02010609060101010101" pitchFamily="49" charset="-122"/>
                  </a:rPr>
                  <a:t>个数据（无任何标注信息）</a:t>
                </a:r>
                <a:endParaRPr lang="en-US" altLang="zh-CN" sz="2800" b="1"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l"/>
                </a:pPr>
                <a:endParaRPr lang="en-US" altLang="zh-CN" sz="2800" b="1"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输出：</a:t>
                </a:r>
                <a14:m>
                  <m:oMath xmlns:m="http://schemas.openxmlformats.org/officeDocument/2006/math">
                    <m:r>
                      <a:rPr lang="en-US" altLang="zh-CN" sz="2800" b="1" i="1" smtClean="0">
                        <a:latin typeface="Cambria Math"/>
                        <a:ea typeface="黑体" panose="02010609060101010101" pitchFamily="49" charset="-122"/>
                      </a:rPr>
                      <m:t>𝒌</m:t>
                    </m:r>
                  </m:oMath>
                </a14:m>
                <a:r>
                  <a:rPr lang="zh-CN" altLang="en-US" sz="2800" b="1" dirty="0">
                    <a:latin typeface="楷体" panose="02010609060101010101" pitchFamily="49" charset="-122"/>
                    <a:ea typeface="楷体" panose="02010609060101010101" pitchFamily="49" charset="-122"/>
                  </a:rPr>
                  <a:t>个聚类结果</a:t>
                </a:r>
                <a:endParaRPr lang="en-US" altLang="zh-CN" sz="2800" b="1"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l"/>
                </a:pPr>
                <a:endParaRPr lang="en-US" altLang="zh-CN" sz="2800" b="1" dirty="0">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目的：将</a:t>
                </a:r>
                <a14:m>
                  <m:oMath xmlns:m="http://schemas.openxmlformats.org/officeDocument/2006/math">
                    <m:r>
                      <a:rPr lang="en-US" altLang="zh-CN" sz="2800" b="1" i="1" smtClean="0">
                        <a:latin typeface="Cambria Math"/>
                        <a:ea typeface="黑体" panose="02010609060101010101" pitchFamily="49" charset="-122"/>
                      </a:rPr>
                      <m:t>𝒏</m:t>
                    </m:r>
                  </m:oMath>
                </a14:m>
                <a:r>
                  <a:rPr lang="zh-CN" altLang="en-US" sz="2800" b="1" dirty="0">
                    <a:latin typeface="楷体" panose="02010609060101010101" pitchFamily="49" charset="-122"/>
                    <a:ea typeface="楷体" panose="02010609060101010101" pitchFamily="49" charset="-122"/>
                  </a:rPr>
                  <a:t>个数据聚类到</a:t>
                </a:r>
                <a14:m>
                  <m:oMath xmlns:m="http://schemas.openxmlformats.org/officeDocument/2006/math">
                    <m:r>
                      <a:rPr lang="en-US" altLang="zh-CN" sz="2800" b="1" i="1" smtClean="0">
                        <a:latin typeface="Cambria Math"/>
                        <a:ea typeface="黑体" panose="02010609060101010101" pitchFamily="49" charset="-122"/>
                      </a:rPr>
                      <m:t>𝒌</m:t>
                    </m:r>
                  </m:oMath>
                </a14:m>
                <a:r>
                  <a:rPr lang="zh-CN" altLang="en-US" sz="2800" b="1" dirty="0">
                    <a:latin typeface="楷体" panose="02010609060101010101" pitchFamily="49" charset="-122"/>
                    <a:ea typeface="楷体" panose="02010609060101010101" pitchFamily="49" charset="-122"/>
                  </a:rPr>
                  <a:t>个集合（也称为类簇）</a:t>
                </a:r>
                <a:endParaRPr lang="en-US" altLang="zh-CN" sz="2800" b="1" dirty="0">
                  <a:latin typeface="楷体" panose="02010609060101010101" pitchFamily="49" charset="-122"/>
                  <a:ea typeface="楷体" panose="02010609060101010101" pitchFamily="49" charset="-122"/>
                </a:endParaRPr>
              </a:p>
              <a:p>
                <a:endParaRPr lang="en-US" altLang="zh-CN" sz="2800" b="1" dirty="0">
                  <a:latin typeface="楷体" panose="02010609060101010101" pitchFamily="49" charset="-122"/>
                  <a:ea typeface="楷体" panose="02010609060101010101" pitchFamily="49" charset="-122"/>
                </a:endParaRPr>
              </a:p>
              <a:p>
                <a:endParaRPr lang="zh-CN" altLang="en-US" sz="2800" b="1" dirty="0">
                  <a:latin typeface="楷体" panose="02010609060101010101" pitchFamily="49" charset="-122"/>
                  <a:ea typeface="楷体" panose="02010609060101010101" pitchFamily="49"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672533" y="1441064"/>
                <a:ext cx="8138766" cy="3970318"/>
              </a:xfrm>
              <a:prstGeom prst="rect">
                <a:avLst/>
              </a:prstGeom>
              <a:blipFill>
                <a:blip r:embed="rId2"/>
                <a:stretch>
                  <a:fillRect l="-1273" t="-1534" r="-6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8758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0664" y="16060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其他常用降维方法</a:t>
            </a:r>
            <a:endParaRPr lang="zh-CN" altLang="en-US" sz="2400" kern="0" dirty="0">
              <a:solidFill>
                <a:srgbClr val="0070C0"/>
              </a:solidFill>
              <a:latin typeface="Times New Roman" pitchFamily="18" charset="0"/>
              <a:cs typeface="Times New Roman" pitchFamily="18" charset="0"/>
            </a:endParaRPr>
          </a:p>
        </p:txBody>
      </p:sp>
      <p:sp>
        <p:nvSpPr>
          <p:cNvPr id="5" name="Rectangle 2"/>
          <p:cNvSpPr>
            <a:spLocks noChangeArrowheads="1"/>
          </p:cNvSpPr>
          <p:nvPr/>
        </p:nvSpPr>
        <p:spPr bwMode="auto">
          <a:xfrm>
            <a:off x="0" y="120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a:extLst>
              <a:ext uri="{FF2B5EF4-FFF2-40B4-BE49-F238E27FC236}">
                <a16:creationId xmlns:a16="http://schemas.microsoft.com/office/drawing/2014/main" id="{C6F2F63F-A9CA-4AA6-8DD8-7199F101B34E}"/>
              </a:ext>
            </a:extLst>
          </p:cNvPr>
          <p:cNvSpPr/>
          <p:nvPr/>
        </p:nvSpPr>
        <p:spPr>
          <a:xfrm>
            <a:off x="239603" y="949415"/>
            <a:ext cx="7955768" cy="1115947"/>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kern="100" dirty="0">
                <a:cs typeface="Times New Roman" panose="02020603050405020304" pitchFamily="18" charset="0"/>
              </a:rPr>
              <a:t>非负矩阵分解</a:t>
            </a:r>
            <a:r>
              <a:rPr lang="en-US" altLang="zh-CN" kern="100" dirty="0"/>
              <a:t>  </a:t>
            </a:r>
            <a:r>
              <a:rPr lang="zh-CN" altLang="zh-CN" kern="100" dirty="0">
                <a:cs typeface="Times New Roman" panose="02020603050405020304" pitchFamily="18" charset="0"/>
              </a:rPr>
              <a:t>非负矩阵分解（</a:t>
            </a:r>
            <a:r>
              <a:rPr lang="en-US" altLang="zh-CN" kern="100" dirty="0"/>
              <a:t>non-negative matrix factorization, NMF</a:t>
            </a:r>
            <a:r>
              <a:rPr lang="zh-CN" altLang="zh-CN" kern="100" dirty="0">
                <a:cs typeface="Times New Roman" panose="02020603050405020304" pitchFamily="18" charset="0"/>
              </a:rPr>
              <a:t>）</a:t>
            </a:r>
            <a:endParaRPr lang="en-US" altLang="zh-CN" kern="100" dirty="0">
              <a:cs typeface="Times New Roman" panose="02020603050405020304" pitchFamily="18" charset="0"/>
            </a:endParaRPr>
          </a:p>
          <a:p>
            <a:pPr>
              <a:lnSpc>
                <a:spcPct val="200000"/>
              </a:lnSpc>
            </a:pPr>
            <a:endParaRPr lang="en-US" altLang="zh-CN" kern="100" dirty="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A7D8F469-3B08-4B40-B26B-0C98068143BB}"/>
                  </a:ext>
                </a:extLst>
              </p:cNvPr>
              <p:cNvSpPr/>
              <p:nvPr/>
            </p:nvSpPr>
            <p:spPr>
              <a:xfrm>
                <a:off x="239604" y="1716501"/>
                <a:ext cx="8664794" cy="4267130"/>
              </a:xfrm>
              <a:prstGeom prst="rect">
                <a:avLst/>
              </a:prstGeom>
            </p:spPr>
            <p:txBody>
              <a:bodyPr wrap="square">
                <a:spAutoFit/>
              </a:bodyPr>
              <a:lstStyle/>
              <a:p>
                <a:pPr indent="304800" algn="just">
                  <a:spcBef>
                    <a:spcPts val="1000"/>
                  </a:spcBef>
                  <a:spcAft>
                    <a:spcPts val="600"/>
                  </a:spcAft>
                </a:pPr>
                <a:r>
                  <a:rPr lang="zh-CN" altLang="zh-CN" sz="1200" kern="100" dirty="0">
                    <a:latin typeface="Times New Roman" panose="02020603050405020304" pitchFamily="18" charset="0"/>
                    <a:ea typeface="华文楷体" panose="02010600040101010101" pitchFamily="2" charset="-122"/>
                  </a:rPr>
                  <a:t>两种常用的的代价函数如下</a:t>
                </a:r>
                <a:endParaRPr lang="zh-CN" altLang="zh-CN" sz="1200" kern="100" dirty="0">
                  <a:effectLst/>
                  <a:latin typeface="Times New Roman" panose="02020603050405020304" pitchFamily="18" charset="0"/>
                  <a:ea typeface="宋体" panose="02010600030101010101" pitchFamily="2" charset="-122"/>
                </a:endParaRPr>
              </a:p>
              <a:p>
                <a:pPr indent="304800" algn="just">
                  <a:spcBef>
                    <a:spcPts val="1000"/>
                  </a:spcBef>
                  <a:spcAft>
                    <a:spcPts val="600"/>
                  </a:spcAft>
                </a:pPr>
                <a:r>
                  <a:rPr lang="zh-CN" altLang="zh-CN" sz="1200" kern="100" dirty="0">
                    <a:latin typeface="Times New Roman" panose="02020603050405020304" pitchFamily="18" charset="0"/>
                    <a:ea typeface="华文楷体" panose="02010600040101010101" pitchFamily="2" charset="-122"/>
                  </a:rPr>
                  <a:t>（</a:t>
                </a:r>
                <a:r>
                  <a:rPr lang="en-US" altLang="zh-CN" sz="1200" kern="100" dirty="0">
                    <a:latin typeface="Times New Roman" panose="02020603050405020304" pitchFamily="18" charset="0"/>
                    <a:ea typeface="华文楷体" panose="02010600040101010101" pitchFamily="2" charset="-122"/>
                  </a:rPr>
                  <a:t>1</a:t>
                </a:r>
                <a:r>
                  <a:rPr lang="zh-CN" altLang="zh-CN" sz="1200" kern="100" dirty="0">
                    <a:latin typeface="Times New Roman" panose="02020603050405020304" pitchFamily="18" charset="0"/>
                    <a:ea typeface="华文楷体" panose="02010600040101010101" pitchFamily="2" charset="-122"/>
                  </a:rPr>
                  <a:t>）欧式距离平方函数</a:t>
                </a:r>
                <a:endParaRPr lang="zh-CN" altLang="zh-CN" sz="1200" kern="100" dirty="0">
                  <a:effectLst/>
                  <a:latin typeface="Times New Roman" panose="02020603050405020304" pitchFamily="18" charset="0"/>
                  <a:ea typeface="宋体" panose="02010600030101010101" pitchFamily="2" charset="-122"/>
                </a:endParaRPr>
              </a:p>
              <a:p>
                <a:pPr indent="304800" algn="ctr">
                  <a:spcBef>
                    <a:spcPts val="1000"/>
                  </a:spcBef>
                  <a:spcAft>
                    <a:spcPts val="300"/>
                  </a:spcAft>
                </a:pPr>
                <a14:m>
                  <m:oMathPara xmlns:m="http://schemas.openxmlformats.org/officeDocument/2006/math">
                    <m:oMathParaPr>
                      <m:jc m:val="centerGroup"/>
                    </m:oMathParaPr>
                    <m:oMath xmlns:m="http://schemas.openxmlformats.org/officeDocument/2006/math">
                      <m:sSubSup>
                        <m:sSubSup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𝐷</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𝑊𝐻</m:t>
                              </m:r>
                            </m:e>
                          </m:d>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𝐹</m:t>
                          </m:r>
                        </m:sub>
                        <m:sup>
                          <m:r>
                            <a:rPr lang="en-US" altLang="zh-CN" sz="1200" i="1">
                              <a:latin typeface="Cambria Math" panose="02040503050406030204" pitchFamily="18" charset="0"/>
                              <a:ea typeface="华文楷体" panose="02010600040101010101" pitchFamily="2" charset="-122"/>
                              <a:cs typeface="Times New Roman" panose="02020603050405020304" pitchFamily="18" charset="0"/>
                            </a:rPr>
                            <m:t>2</m:t>
                          </m:r>
                        </m:sup>
                      </m:sSubSup>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supHide m:val="on"/>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0≤</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𝑛</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,0≤</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𝑑</m:t>
                          </m:r>
                        </m:sub>
                        <m:sup/>
                        <m:e>
                          <m:sSup>
                            <m:sSup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𝑗</m:t>
                                      </m:r>
                                    </m:sub>
                                  </m:s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d>
                                        <m:d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𝑊𝐻</m:t>
                                          </m:r>
                                        </m:e>
                                      </m:d>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𝑗</m:t>
                                      </m:r>
                                    </m:sub>
                                  </m:sSub>
                                </m:e>
                              </m:d>
                            </m:e>
                            <m:sup>
                              <m:r>
                                <a:rPr lang="en-US" altLang="zh-CN" sz="1200" i="1">
                                  <a:latin typeface="Cambria Math" panose="02040503050406030204" pitchFamily="18" charset="0"/>
                                  <a:ea typeface="华文楷体" panose="02010600040101010101" pitchFamily="2" charset="-122"/>
                                  <a:cs typeface="Times New Roman" panose="02020603050405020304" pitchFamily="18" charset="0"/>
                                </a:rPr>
                                <m:t>2</m:t>
                              </m:r>
                            </m:sup>
                          </m:sSup>
                        </m:e>
                      </m:nary>
                    </m:oMath>
                  </m:oMathPara>
                </a14:m>
                <a:endParaRPr lang="zh-CN" altLang="zh-CN" sz="1200" dirty="0">
                  <a:latin typeface="Times New Roman" panose="02020603050405020304" pitchFamily="18" charset="0"/>
                  <a:ea typeface="华文楷体" panose="02010600040101010101" pitchFamily="2" charset="-122"/>
                  <a:cs typeface="Times New Roman" panose="02020603050405020304" pitchFamily="18" charset="0"/>
                </a:endParaRPr>
              </a:p>
              <a:p>
                <a:pPr indent="228600" algn="just">
                  <a:spcBef>
                    <a:spcPts val="1000"/>
                  </a:spcBef>
                  <a:spcAft>
                    <a:spcPts val="600"/>
                  </a:spcAft>
                </a:pPr>
                <a:r>
                  <a:rPr lang="zh-CN" altLang="zh-CN" sz="1200" kern="100" dirty="0">
                    <a:latin typeface="Times New Roman" panose="02020603050405020304" pitchFamily="18" charset="0"/>
                    <a:ea typeface="华文楷体" panose="02010600040101010101" pitchFamily="2" charset="-122"/>
                  </a:rPr>
                  <a:t>（</a:t>
                </a:r>
                <a:r>
                  <a:rPr lang="en-US" altLang="zh-CN" sz="1200" kern="100" dirty="0">
                    <a:latin typeface="Times New Roman" panose="02020603050405020304" pitchFamily="18" charset="0"/>
                    <a:ea typeface="华文楷体" panose="02010600040101010101" pitchFamily="2" charset="-122"/>
                  </a:rPr>
                  <a:t>2</a:t>
                </a:r>
                <a:r>
                  <a:rPr lang="zh-CN" altLang="zh-CN" sz="1200" kern="100" dirty="0">
                    <a:latin typeface="Times New Roman" panose="02020603050405020304" pitchFamily="18" charset="0"/>
                    <a:ea typeface="华文楷体" panose="02010600040101010101" pitchFamily="2" charset="-122"/>
                  </a:rPr>
                  <a:t>）</a:t>
                </a:r>
                <a:r>
                  <a:rPr lang="en-US" altLang="zh-CN" sz="1200" kern="100" dirty="0">
                    <a:latin typeface="Times New Roman" panose="02020603050405020304" pitchFamily="18" charset="0"/>
                    <a:ea typeface="华文楷体" panose="02010600040101010101" pitchFamily="2" charset="-122"/>
                  </a:rPr>
                  <a:t>KL</a:t>
                </a:r>
                <a:r>
                  <a:rPr lang="zh-CN" altLang="zh-CN" sz="1200" kern="100" dirty="0">
                    <a:latin typeface="Times New Roman" panose="02020603050405020304" pitchFamily="18" charset="0"/>
                    <a:ea typeface="华文楷体" panose="02010600040101010101" pitchFamily="2" charset="-122"/>
                  </a:rPr>
                  <a:t>散度（</a:t>
                </a:r>
                <a:r>
                  <a:rPr lang="en-US" altLang="zh-CN" sz="1200" kern="100" dirty="0" err="1">
                    <a:latin typeface="Times New Roman" panose="02020603050405020304" pitchFamily="18" charset="0"/>
                    <a:ea typeface="华文楷体" panose="02010600040101010101" pitchFamily="2" charset="-122"/>
                  </a:rPr>
                  <a:t>Kullback</a:t>
                </a:r>
                <a:r>
                  <a:rPr lang="en-US" altLang="zh-CN" sz="1200" kern="100" dirty="0">
                    <a:latin typeface="Times New Roman" panose="02020603050405020304" pitchFamily="18" charset="0"/>
                    <a:ea typeface="华文楷体" panose="02010600040101010101" pitchFamily="2" charset="-122"/>
                  </a:rPr>
                  <a:t>–</a:t>
                </a:r>
                <a:r>
                  <a:rPr lang="en-US" altLang="zh-CN" sz="1200" kern="100" dirty="0" err="1">
                    <a:latin typeface="Times New Roman" panose="02020603050405020304" pitchFamily="18" charset="0"/>
                    <a:ea typeface="华文楷体" panose="02010600040101010101" pitchFamily="2" charset="-122"/>
                  </a:rPr>
                  <a:t>Leibler</a:t>
                </a:r>
                <a:r>
                  <a:rPr lang="en-US" altLang="zh-CN" sz="1200" kern="100" dirty="0">
                    <a:latin typeface="Times New Roman" panose="02020603050405020304" pitchFamily="18" charset="0"/>
                    <a:ea typeface="华文楷体" panose="02010600040101010101" pitchFamily="2" charset="-122"/>
                  </a:rPr>
                  <a:t> divergence</a:t>
                </a:r>
                <a:r>
                  <a:rPr lang="zh-CN" altLang="zh-CN" sz="1200" kern="100" dirty="0">
                    <a:latin typeface="Times New Roman" panose="02020603050405020304" pitchFamily="18" charset="0"/>
                    <a:ea typeface="华文楷体" panose="02010600040101010101" pitchFamily="2" charset="-122"/>
                  </a:rPr>
                  <a:t>）函数</a:t>
                </a:r>
                <a:endParaRPr lang="zh-CN" altLang="zh-CN" sz="1200" kern="100" dirty="0">
                  <a:effectLst/>
                  <a:latin typeface="Times New Roman" panose="02020603050405020304" pitchFamily="18" charset="0"/>
                  <a:ea typeface="宋体" panose="02010600030101010101" pitchFamily="2" charset="-122"/>
                </a:endParaRPr>
              </a:p>
              <a:p>
                <a:pPr indent="304800" algn="ctr">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𝐾𝐿</m:t>
                          </m:r>
                        </m:sub>
                      </m:s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𝐷</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d>
                        <m:dPr>
                          <m:begChr m:val="|"/>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𝑊𝐻</m:t>
                          </m:r>
                        </m:e>
                      </m:d>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supHide m:val="on"/>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0≤</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𝑛</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,0≤</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𝑑</m:t>
                          </m:r>
                        </m:sub>
                        <m:sup/>
                        <m:e>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𝑗</m:t>
                              </m:r>
                            </m:sub>
                          </m:sSub>
                          <m:func>
                            <m:func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𝑙𝑜𝑔</m:t>
                              </m:r>
                            </m:fName>
                            <m:e>
                              <m:f>
                                <m:f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𝑗</m:t>
                                      </m:r>
                                    </m:sub>
                                  </m:sSub>
                                </m:num>
                                <m:den>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d>
                                        <m:d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𝑊𝐻</m:t>
                                          </m:r>
                                        </m:e>
                                      </m:d>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𝑗</m:t>
                                      </m:r>
                                    </m:sub>
                                  </m:sSub>
                                </m:den>
                              </m:f>
                            </m:e>
                          </m:func>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𝑗</m:t>
                              </m:r>
                            </m:sub>
                          </m:s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d>
                                <m:d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𝑊𝐻</m:t>
                                  </m:r>
                                </m:e>
                              </m:d>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𝑗</m:t>
                              </m:r>
                            </m:sub>
                          </m:sSub>
                        </m:e>
                      </m:nary>
                    </m:oMath>
                  </m:oMathPara>
                </a14:m>
                <a:endParaRPr lang="zh-CN" altLang="zh-CN" sz="1200" dirty="0">
                  <a:latin typeface="Times New Roman" panose="02020603050405020304" pitchFamily="18" charset="0"/>
                  <a:ea typeface="华文楷体" panose="02010600040101010101" pitchFamily="2" charset="-122"/>
                  <a:cs typeface="Times New Roman" panose="02020603050405020304" pitchFamily="18" charset="0"/>
                </a:endParaRPr>
              </a:p>
              <a:p>
                <a:pPr indent="304800" algn="just">
                  <a:spcBef>
                    <a:spcPts val="1000"/>
                  </a:spcBef>
                  <a:spcAft>
                    <a:spcPts val="600"/>
                  </a:spcAft>
                </a:pPr>
                <a:r>
                  <a:rPr lang="zh-CN" altLang="zh-CN" sz="1200" kern="100" dirty="0">
                    <a:latin typeface="Times New Roman" panose="02020603050405020304" pitchFamily="18" charset="0"/>
                    <a:ea typeface="华文楷体" panose="02010600040101010101" pitchFamily="2" charset="-122"/>
                  </a:rPr>
                  <a:t>当代价函数是欧式距离平方函数时，矩阵</a:t>
                </a:r>
                <a14:m>
                  <m:oMath xmlns:m="http://schemas.openxmlformats.org/officeDocument/2006/math">
                    <m:r>
                      <a:rPr lang="en-US" altLang="zh-CN" sz="1200" i="1" kern="100">
                        <a:latin typeface="Cambria Math" panose="02040503050406030204" pitchFamily="18" charset="0"/>
                        <a:ea typeface="华文楷体" panose="02010600040101010101" pitchFamily="2" charset="-122"/>
                      </a:rPr>
                      <m:t>𝑊</m:t>
                    </m:r>
                  </m:oMath>
                </a14:m>
                <a:r>
                  <a:rPr lang="zh-CN" altLang="zh-CN" sz="1200" kern="100" dirty="0">
                    <a:latin typeface="Times New Roman" panose="02020603050405020304" pitchFamily="18" charset="0"/>
                    <a:ea typeface="华文楷体" panose="02010600040101010101" pitchFamily="2" charset="-122"/>
                  </a:rPr>
                  <a:t>和</a:t>
                </a:r>
                <a14:m>
                  <m:oMath xmlns:m="http://schemas.openxmlformats.org/officeDocument/2006/math">
                    <m:r>
                      <a:rPr lang="en-US" altLang="zh-CN" sz="1200" i="1" kern="100">
                        <a:latin typeface="Cambria Math" panose="02040503050406030204" pitchFamily="18" charset="0"/>
                        <a:ea typeface="华文楷体" panose="02010600040101010101" pitchFamily="2" charset="-122"/>
                      </a:rPr>
                      <m:t>𝐻</m:t>
                    </m:r>
                  </m:oMath>
                </a14:m>
                <a:r>
                  <a:rPr lang="zh-CN" altLang="zh-CN" sz="1200" kern="100" dirty="0">
                    <a:latin typeface="Times New Roman" panose="02020603050405020304" pitchFamily="18" charset="0"/>
                    <a:ea typeface="华文楷体" panose="02010600040101010101" pitchFamily="2" charset="-122"/>
                  </a:rPr>
                  <a:t>可使用如下的迭代方法求解：</a:t>
                </a:r>
                <a:endParaRPr lang="zh-CN" altLang="zh-CN" sz="1200" kern="100" dirty="0">
                  <a:effectLst/>
                  <a:latin typeface="Times New Roman" panose="02020603050405020304" pitchFamily="18" charset="0"/>
                  <a:ea typeface="宋体" panose="02010600030101010101" pitchFamily="2" charset="-122"/>
                </a:endParaRPr>
              </a:p>
              <a:p>
                <a:pPr indent="304800" algn="ctr" latinLnBrk="1">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𝐻</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𝜇</m:t>
                          </m:r>
                        </m:sub>
                      </m:s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𝐻</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𝜇</m:t>
                          </m:r>
                        </m:sub>
                      </m:sSub>
                      <m:f>
                        <m:f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d>
                                <m:d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m:t>
                                      </m:r>
                                    </m:e>
                                    <m:sup>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𝐷</m:t>
                                  </m:r>
                                </m:e>
                              </m:d>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𝜇</m:t>
                              </m:r>
                            </m:sub>
                          </m:sSub>
                        </m:num>
                        <m:den>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m:t>
                              </m:r>
                            </m:e>
                            <m:sup>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𝑊𝐻</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den>
                      </m:f>
                      <m:r>
                        <a:rPr lang="en-US" altLang="zh-CN" sz="1200" i="1">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𝑖𝑎</m:t>
                          </m:r>
                        </m:sub>
                      </m:s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𝑖𝑎</m:t>
                          </m:r>
                        </m:sub>
                      </m:sSub>
                      <m:f>
                        <m:f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d>
                                <m:d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𝐷</m:t>
                                  </m:r>
                                  <m:sSup>
                                    <m:sSup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𝐻</m:t>
                                      </m:r>
                                    </m:e>
                                    <m:sup>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𝑇</m:t>
                                      </m:r>
                                    </m:sup>
                                  </m:sSup>
                                </m:e>
                              </m:d>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𝑎</m:t>
                              </m:r>
                            </m:sub>
                          </m:sSub>
                        </m:num>
                        <m:den>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d>
                                <m:d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𝑊𝐻</m:t>
                                  </m:r>
                                  <m:sSup>
                                    <m:sSup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𝐻</m:t>
                                      </m:r>
                                    </m:e>
                                    <m:sup>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𝑇</m:t>
                                      </m:r>
                                    </m:sup>
                                  </m:sSup>
                                </m:e>
                              </m:d>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𝑎</m:t>
                              </m:r>
                            </m:sub>
                          </m:sSub>
                        </m:den>
                      </m:f>
                    </m:oMath>
                  </m:oMathPara>
                </a14:m>
                <a:endParaRPr lang="zh-CN" altLang="zh-CN" sz="1200" dirty="0">
                  <a:latin typeface="Times New Roman" panose="02020603050405020304" pitchFamily="18" charset="0"/>
                  <a:ea typeface="华文楷体" panose="02010600040101010101" pitchFamily="2" charset="-122"/>
                  <a:cs typeface="Times New Roman" panose="02020603050405020304" pitchFamily="18" charset="0"/>
                </a:endParaRPr>
              </a:p>
              <a:p>
                <a:pPr indent="304800" algn="ctr">
                  <a:spcBef>
                    <a:spcPts val="1000"/>
                  </a:spcBef>
                  <a:spcAft>
                    <a:spcPts val="600"/>
                  </a:spcAft>
                </a:pPr>
                <a:r>
                  <a:rPr lang="zh-CN" altLang="zh-CN" sz="1200" kern="100" dirty="0">
                    <a:latin typeface="Times New Roman" panose="02020603050405020304" pitchFamily="18" charset="0"/>
                    <a:ea typeface="华文楷体" panose="02010600040101010101" pitchFamily="2" charset="-122"/>
                  </a:rPr>
                  <a:t>其中，</a:t>
                </a:r>
                <a14:m>
                  <m:oMath xmlns:m="http://schemas.openxmlformats.org/officeDocument/2006/math">
                    <m:r>
                      <a:rPr lang="en-US" altLang="zh-CN" sz="1200" i="1" kern="100">
                        <a:latin typeface="Cambria Math" panose="02040503050406030204" pitchFamily="18" charset="0"/>
                        <a:ea typeface="宋体" panose="02010600030101010101" pitchFamily="2" charset="-122"/>
                      </a:rPr>
                      <m:t>0≤</m:t>
                    </m:r>
                    <m:r>
                      <a:rPr lang="en-US" altLang="zh-CN" sz="1200" i="1" kern="100">
                        <a:latin typeface="Cambria Math" panose="02040503050406030204" pitchFamily="18" charset="0"/>
                        <a:ea typeface="宋体" panose="02010600030101010101" pitchFamily="2" charset="-122"/>
                      </a:rPr>
                      <m:t>𝑎</m:t>
                    </m:r>
                    <m:r>
                      <a:rPr lang="en-US" altLang="zh-CN" sz="1200" i="1" kern="100">
                        <a:latin typeface="Cambria Math" panose="02040503050406030204" pitchFamily="18" charset="0"/>
                        <a:ea typeface="宋体" panose="02010600030101010101" pitchFamily="2" charset="-122"/>
                      </a:rPr>
                      <m:t>&lt;</m:t>
                    </m:r>
                    <m:r>
                      <a:rPr lang="en-US" altLang="zh-CN" sz="1200" i="1" kern="100">
                        <a:latin typeface="Cambria Math" panose="02040503050406030204" pitchFamily="18" charset="0"/>
                        <a:ea typeface="宋体" panose="02010600030101010101" pitchFamily="2" charset="-122"/>
                      </a:rPr>
                      <m:t>𝑙</m:t>
                    </m:r>
                    <m:r>
                      <a:rPr lang="en-US" altLang="zh-CN" sz="1200" i="1" kern="100">
                        <a:latin typeface="Cambria Math" panose="02040503050406030204" pitchFamily="18" charset="0"/>
                        <a:ea typeface="宋体" panose="02010600030101010101" pitchFamily="2" charset="-122"/>
                      </a:rPr>
                      <m:t>, 0≤</m:t>
                    </m:r>
                    <m:r>
                      <a:rPr lang="en-US" altLang="zh-CN" sz="1200" i="1" kern="100">
                        <a:latin typeface="Cambria Math" panose="02040503050406030204" pitchFamily="18" charset="0"/>
                        <a:ea typeface="宋体" panose="02010600030101010101" pitchFamily="2" charset="-122"/>
                      </a:rPr>
                      <m:t>𝜇</m:t>
                    </m:r>
                    <m:r>
                      <a:rPr lang="en-US" altLang="zh-CN" sz="1200" i="1" kern="100">
                        <a:latin typeface="Cambria Math" panose="02040503050406030204" pitchFamily="18" charset="0"/>
                        <a:ea typeface="宋体" panose="02010600030101010101" pitchFamily="2" charset="-122"/>
                      </a:rPr>
                      <m:t>&lt;</m:t>
                    </m:r>
                    <m:r>
                      <a:rPr lang="en-US" altLang="zh-CN" sz="1200" i="1" kern="100">
                        <a:latin typeface="Cambria Math" panose="02040503050406030204" pitchFamily="18" charset="0"/>
                        <a:ea typeface="宋体" panose="02010600030101010101" pitchFamily="2" charset="-122"/>
                      </a:rPr>
                      <m:t>𝑑</m:t>
                    </m:r>
                  </m:oMath>
                </a14:m>
                <a:r>
                  <a:rPr lang="en-US" altLang="zh-CN" sz="1200" kern="100" dirty="0">
                    <a:latin typeface="Times New Roman" panose="02020603050405020304" pitchFamily="18" charset="0"/>
                    <a:ea typeface="宋体" panose="02010600030101010101" pitchFamily="2" charset="-122"/>
                  </a:rPr>
                  <a:t>, </a:t>
                </a:r>
                <a14:m>
                  <m:oMath xmlns:m="http://schemas.openxmlformats.org/officeDocument/2006/math">
                    <m:r>
                      <a:rPr lang="en-US" altLang="zh-CN" sz="1200" i="1" kern="100">
                        <a:latin typeface="Cambria Math" panose="02040503050406030204" pitchFamily="18" charset="0"/>
                        <a:ea typeface="宋体" panose="02010600030101010101" pitchFamily="2" charset="-122"/>
                      </a:rPr>
                      <m:t>0≤</m:t>
                    </m:r>
                    <m:r>
                      <a:rPr lang="en-US" altLang="zh-CN" sz="1200" i="1" kern="100">
                        <a:latin typeface="Cambria Math" panose="02040503050406030204" pitchFamily="18" charset="0"/>
                        <a:ea typeface="宋体" panose="02010600030101010101" pitchFamily="2" charset="-122"/>
                      </a:rPr>
                      <m:t>𝑖</m:t>
                    </m:r>
                    <m:r>
                      <a:rPr lang="en-US" altLang="zh-CN" sz="1200" i="1" kern="100">
                        <a:latin typeface="Cambria Math" panose="02040503050406030204" pitchFamily="18" charset="0"/>
                        <a:ea typeface="宋体" panose="02010600030101010101" pitchFamily="2" charset="-122"/>
                      </a:rPr>
                      <m:t>&lt;</m:t>
                    </m:r>
                    <m:r>
                      <a:rPr lang="en-US" altLang="zh-CN" sz="1200" i="1" kern="100">
                        <a:latin typeface="Cambria Math" panose="02040503050406030204" pitchFamily="18" charset="0"/>
                        <a:ea typeface="宋体" panose="02010600030101010101" pitchFamily="2" charset="-122"/>
                      </a:rPr>
                      <m:t>𝑛</m:t>
                    </m:r>
                  </m:oMath>
                </a14:m>
                <a:r>
                  <a:rPr lang="zh-CN" altLang="zh-CN" sz="1200" kern="100" dirty="0">
                    <a:latin typeface="Times New Roman" panose="02020603050405020304" pitchFamily="18" charset="0"/>
                    <a:ea typeface="宋体" panose="02010600030101010101" pitchFamily="2" charset="-122"/>
                  </a:rPr>
                  <a:t>。</a:t>
                </a:r>
                <a:endParaRPr lang="zh-CN" altLang="zh-CN" sz="1200" kern="100" dirty="0">
                  <a:effectLst/>
                  <a:latin typeface="Times New Roman" panose="02020603050405020304" pitchFamily="18" charset="0"/>
                  <a:ea typeface="宋体" panose="02010600030101010101" pitchFamily="2" charset="-122"/>
                </a:endParaRPr>
              </a:p>
              <a:p>
                <a:pPr indent="304800" algn="just">
                  <a:spcBef>
                    <a:spcPts val="1000"/>
                  </a:spcBef>
                  <a:spcAft>
                    <a:spcPts val="600"/>
                  </a:spcAft>
                </a:pPr>
                <a:r>
                  <a:rPr lang="zh-CN" altLang="zh-CN" sz="1200" kern="100" dirty="0">
                    <a:latin typeface="Times New Roman" panose="02020603050405020304" pitchFamily="18" charset="0"/>
                    <a:ea typeface="华文楷体" panose="02010600040101010101" pitchFamily="2" charset="-122"/>
                  </a:rPr>
                  <a:t>当代价函数是</a:t>
                </a:r>
                <a:r>
                  <a:rPr lang="en-US" altLang="zh-CN" sz="1200" kern="100" dirty="0">
                    <a:latin typeface="Times New Roman" panose="02020603050405020304" pitchFamily="18" charset="0"/>
                    <a:ea typeface="华文楷体" panose="02010600040101010101" pitchFamily="2" charset="-122"/>
                  </a:rPr>
                  <a:t>KL</a:t>
                </a:r>
                <a:r>
                  <a:rPr lang="zh-CN" altLang="zh-CN" sz="1200" kern="100" dirty="0">
                    <a:latin typeface="Times New Roman" panose="02020603050405020304" pitchFamily="18" charset="0"/>
                    <a:ea typeface="华文楷体" panose="02010600040101010101" pitchFamily="2" charset="-122"/>
                  </a:rPr>
                  <a:t>散度函数时，矩阵</a:t>
                </a:r>
                <a14:m>
                  <m:oMath xmlns:m="http://schemas.openxmlformats.org/officeDocument/2006/math">
                    <m:r>
                      <a:rPr lang="en-US" altLang="zh-CN" sz="1200" i="1" kern="100">
                        <a:latin typeface="Cambria Math" panose="02040503050406030204" pitchFamily="18" charset="0"/>
                        <a:ea typeface="华文楷体" panose="02010600040101010101" pitchFamily="2" charset="-122"/>
                      </a:rPr>
                      <m:t>𝑊</m:t>
                    </m:r>
                  </m:oMath>
                </a14:m>
                <a:r>
                  <a:rPr lang="zh-CN" altLang="zh-CN" sz="1200" kern="100" dirty="0">
                    <a:latin typeface="Times New Roman" panose="02020603050405020304" pitchFamily="18" charset="0"/>
                    <a:ea typeface="华文楷体" panose="02010600040101010101" pitchFamily="2" charset="-122"/>
                  </a:rPr>
                  <a:t>和</a:t>
                </a:r>
                <a14:m>
                  <m:oMath xmlns:m="http://schemas.openxmlformats.org/officeDocument/2006/math">
                    <m:r>
                      <a:rPr lang="en-US" altLang="zh-CN" sz="1200" i="1" kern="100">
                        <a:latin typeface="Cambria Math" panose="02040503050406030204" pitchFamily="18" charset="0"/>
                        <a:ea typeface="华文楷体" panose="02010600040101010101" pitchFamily="2" charset="-122"/>
                      </a:rPr>
                      <m:t>𝐻</m:t>
                    </m:r>
                  </m:oMath>
                </a14:m>
                <a:r>
                  <a:rPr lang="zh-CN" altLang="zh-CN" sz="1200" kern="100" dirty="0">
                    <a:latin typeface="Times New Roman" panose="02020603050405020304" pitchFamily="18" charset="0"/>
                    <a:ea typeface="华文楷体" panose="02010600040101010101" pitchFamily="2" charset="-122"/>
                  </a:rPr>
                  <a:t>可使用如下的迭代方法求解：</a:t>
                </a:r>
                <a:endParaRPr lang="zh-CN" altLang="zh-CN" sz="1200" kern="100" dirty="0">
                  <a:effectLst/>
                  <a:latin typeface="Times New Roman" panose="02020603050405020304" pitchFamily="18" charset="0"/>
                  <a:ea typeface="宋体" panose="02010600030101010101" pitchFamily="2" charset="-122"/>
                </a:endParaRPr>
              </a:p>
              <a:p>
                <a:pPr indent="304800" algn="ctr" latinLnBrk="1">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𝐻</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𝜇</m:t>
                          </m:r>
                        </m:sub>
                      </m:s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𝐻</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𝜇</m:t>
                          </m:r>
                        </m:sub>
                      </m:sSub>
                      <m:f>
                        <m:f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undOvr"/>
                              <m:supHide m:val="on"/>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m:t>
                              </m:r>
                            </m:sub>
                            <m:sup/>
                            <m:e>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𝑖𝑎</m:t>
                                  </m:r>
                                </m:sub>
                              </m:sSub>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𝑖𝑢</m:t>
                                  </m:r>
                                </m:sub>
                              </m:s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d>
                                    <m:d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𝑊𝐻</m:t>
                                      </m:r>
                                    </m:e>
                                  </m:d>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𝑖𝑢</m:t>
                                  </m:r>
                                </m:sub>
                              </m:sSub>
                            </m:e>
                          </m:nary>
                        </m:num>
                        <m:den>
                          <m:nary>
                            <m:naryPr>
                              <m:chr m:val="∑"/>
                              <m:limLoc m:val="undOvr"/>
                              <m:supHide m:val="on"/>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𝑘</m:t>
                              </m:r>
                            </m:sub>
                            <m:sup/>
                            <m:e>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𝑘𝑎</m:t>
                                  </m:r>
                                </m:sub>
                              </m:sSub>
                            </m:e>
                          </m:nary>
                        </m:den>
                      </m:f>
                      <m:r>
                        <a:rPr lang="en-US" altLang="zh-CN" sz="1200" i="1">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𝑖𝑎</m:t>
                          </m:r>
                        </m:sub>
                      </m:s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𝑖𝑎</m:t>
                          </m:r>
                        </m:sub>
                      </m:sSub>
                      <m:f>
                        <m:f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undOvr"/>
                              <m:supHide m:val="on"/>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𝑢</m:t>
                              </m:r>
                            </m:sub>
                            <m:sup/>
                            <m:e>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𝐻</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𝑎𝑢</m:t>
                                  </m:r>
                                </m:sub>
                              </m:sSub>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𝑖𝑢</m:t>
                                  </m:r>
                                </m:sub>
                              </m:s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d>
                                    <m:d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𝑊𝐻</m:t>
                                      </m:r>
                                    </m:e>
                                  </m:d>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𝑖𝑢</m:t>
                                  </m:r>
                                </m:sub>
                              </m:sSub>
                            </m:e>
                          </m:nary>
                        </m:num>
                        <m:den>
                          <m:nary>
                            <m:naryPr>
                              <m:chr m:val="∑"/>
                              <m:limLoc m:val="undOvr"/>
                              <m:supHide m:val="on"/>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𝑣</m:t>
                              </m:r>
                            </m:sub>
                            <m:sup/>
                            <m:e>
                              <m:sSub>
                                <m:sSubPr>
                                  <m:ctrlPr>
                                    <a:rPr lang="zh-CN" altLang="zh-CN" sz="12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a:latin typeface="Cambria Math" panose="02040503050406030204" pitchFamily="18" charset="0"/>
                                      <a:ea typeface="华文楷体" panose="02010600040101010101" pitchFamily="2" charset="-122"/>
                                      <a:cs typeface="Times New Roman" panose="02020603050405020304" pitchFamily="18" charset="0"/>
                                    </a:rPr>
                                    <m:t>𝑎𝑣</m:t>
                                  </m:r>
                                </m:sub>
                              </m:sSub>
                            </m:e>
                          </m:nary>
                        </m:den>
                      </m:f>
                      <m:r>
                        <a:rPr lang="en-US" altLang="zh-CN" sz="1200" i="1">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lang="zh-CN" altLang="zh-CN" sz="12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A7D8F469-3B08-4B40-B26B-0C98068143BB}"/>
                  </a:ext>
                </a:extLst>
              </p:cNvPr>
              <p:cNvSpPr>
                <a:spLocks noRot="1" noChangeAspect="1" noMove="1" noResize="1" noEditPoints="1" noAdjustHandles="1" noChangeArrowheads="1" noChangeShapeType="1" noTextEdit="1"/>
              </p:cNvSpPr>
              <p:nvPr/>
            </p:nvSpPr>
            <p:spPr>
              <a:xfrm>
                <a:off x="239604" y="1716501"/>
                <a:ext cx="8664794" cy="4267130"/>
              </a:xfrm>
              <a:prstGeom prst="rect">
                <a:avLst/>
              </a:prstGeom>
              <a:blipFill>
                <a:blip r:embed="rId2"/>
                <a:stretch>
                  <a:fillRect t="-143" b="-8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9524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0664" y="16060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其他常用降维方法</a:t>
            </a:r>
            <a:endParaRPr lang="zh-CN" altLang="en-US" sz="2400" kern="0" dirty="0">
              <a:solidFill>
                <a:srgbClr val="0070C0"/>
              </a:solidFill>
              <a:latin typeface="Times New Roman" pitchFamily="18" charset="0"/>
              <a:cs typeface="Times New Roman" pitchFamily="18" charset="0"/>
            </a:endParaRPr>
          </a:p>
        </p:txBody>
      </p:sp>
      <p:sp>
        <p:nvSpPr>
          <p:cNvPr id="5" name="Rectangle 2"/>
          <p:cNvSpPr>
            <a:spLocks noChangeArrowheads="1"/>
          </p:cNvSpPr>
          <p:nvPr/>
        </p:nvSpPr>
        <p:spPr bwMode="auto">
          <a:xfrm>
            <a:off x="0" y="120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a:extLst>
              <a:ext uri="{FF2B5EF4-FFF2-40B4-BE49-F238E27FC236}">
                <a16:creationId xmlns:a16="http://schemas.microsoft.com/office/drawing/2014/main" id="{C6F2F63F-A9CA-4AA6-8DD8-7199F101B34E}"/>
              </a:ext>
            </a:extLst>
          </p:cNvPr>
          <p:cNvSpPr/>
          <p:nvPr/>
        </p:nvSpPr>
        <p:spPr>
          <a:xfrm>
            <a:off x="239603" y="949415"/>
            <a:ext cx="7955768" cy="1115947"/>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kern="100" dirty="0">
                <a:cs typeface="Times New Roman" panose="02020603050405020304" pitchFamily="18" charset="0"/>
              </a:rPr>
              <a:t>非负矩阵分解</a:t>
            </a:r>
            <a:r>
              <a:rPr lang="en-US" altLang="zh-CN" kern="100" dirty="0"/>
              <a:t>  </a:t>
            </a:r>
            <a:r>
              <a:rPr lang="zh-CN" altLang="zh-CN" kern="100" dirty="0">
                <a:cs typeface="Times New Roman" panose="02020603050405020304" pitchFamily="18" charset="0"/>
              </a:rPr>
              <a:t>非负矩阵分解（</a:t>
            </a:r>
            <a:r>
              <a:rPr lang="en-US" altLang="zh-CN" kern="100" dirty="0"/>
              <a:t>non-negative matrix factorization, NMF</a:t>
            </a:r>
            <a:r>
              <a:rPr lang="zh-CN" altLang="zh-CN" kern="100" dirty="0">
                <a:cs typeface="Times New Roman" panose="02020603050405020304" pitchFamily="18" charset="0"/>
              </a:rPr>
              <a:t>）</a:t>
            </a:r>
            <a:endParaRPr lang="en-US" altLang="zh-CN" kern="100" dirty="0">
              <a:cs typeface="Times New Roman" panose="02020603050405020304" pitchFamily="18" charset="0"/>
            </a:endParaRPr>
          </a:p>
          <a:p>
            <a:pPr>
              <a:lnSpc>
                <a:spcPct val="200000"/>
              </a:lnSpc>
            </a:pPr>
            <a:endParaRPr lang="en-US" altLang="zh-CN" kern="100" dirty="0">
              <a:cs typeface="Times New Roman" panose="02020603050405020304" pitchFamily="18" charset="0"/>
            </a:endParaRPr>
          </a:p>
        </p:txBody>
      </p:sp>
      <p:sp>
        <p:nvSpPr>
          <p:cNvPr id="4" name="矩形 3">
            <a:extLst>
              <a:ext uri="{FF2B5EF4-FFF2-40B4-BE49-F238E27FC236}">
                <a16:creationId xmlns:a16="http://schemas.microsoft.com/office/drawing/2014/main" id="{B00AE697-C8A3-4C3C-9BF4-C79A39629DE2}"/>
              </a:ext>
            </a:extLst>
          </p:cNvPr>
          <p:cNvSpPr/>
          <p:nvPr/>
        </p:nvSpPr>
        <p:spPr>
          <a:xfrm>
            <a:off x="552552" y="2413338"/>
            <a:ext cx="8214930" cy="1712456"/>
          </a:xfrm>
          <a:prstGeom prst="rect">
            <a:avLst/>
          </a:prstGeom>
        </p:spPr>
        <p:txBody>
          <a:bodyPr wrap="square">
            <a:spAutoFit/>
          </a:bodyPr>
          <a:lstStyle/>
          <a:p>
            <a:pPr indent="266700" algn="just">
              <a:lnSpc>
                <a:spcPct val="150000"/>
              </a:lnSpc>
              <a:spcBef>
                <a:spcPts val="1000"/>
              </a:spcBef>
              <a:spcAft>
                <a:spcPts val="3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非负矩阵分解依据了</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对整体的感知是由对组成整体的部分进行感知而构成的</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纯加性的</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这一观点，即</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部分组成整体（</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part-of-the-whole</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。这也符合直观的理解：整体是由部分组成的。其要求分解后的所有分量均为非负值（即纯加性描述），并且同时实现非线性的维数降维。</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27814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0664" y="16060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其他常用降维方法</a:t>
            </a:r>
            <a:endParaRPr lang="zh-CN" altLang="en-US" sz="2400" kern="0" dirty="0">
              <a:solidFill>
                <a:srgbClr val="0070C0"/>
              </a:solidFill>
              <a:latin typeface="Times New Roman" pitchFamily="18" charset="0"/>
              <a:cs typeface="Times New Roman" pitchFamily="18" charset="0"/>
            </a:endParaRPr>
          </a:p>
        </p:txBody>
      </p:sp>
      <p:sp>
        <p:nvSpPr>
          <p:cNvPr id="5" name="Rectangle 2"/>
          <p:cNvSpPr>
            <a:spLocks noChangeArrowheads="1"/>
          </p:cNvSpPr>
          <p:nvPr/>
        </p:nvSpPr>
        <p:spPr bwMode="auto">
          <a:xfrm>
            <a:off x="0" y="120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a:extLst>
              <a:ext uri="{FF2B5EF4-FFF2-40B4-BE49-F238E27FC236}">
                <a16:creationId xmlns:a16="http://schemas.microsoft.com/office/drawing/2014/main" id="{C6F2F63F-A9CA-4AA6-8DD8-7199F101B34E}"/>
              </a:ext>
            </a:extLst>
          </p:cNvPr>
          <p:cNvSpPr/>
          <p:nvPr/>
        </p:nvSpPr>
        <p:spPr>
          <a:xfrm>
            <a:off x="239603" y="949415"/>
            <a:ext cx="7955768" cy="1669944"/>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dirty="0"/>
              <a:t>多维尺度法</a:t>
            </a:r>
            <a:r>
              <a:rPr lang="en-US" altLang="zh-CN" dirty="0"/>
              <a:t>(Metric multidimensional scaling, MDS) </a:t>
            </a:r>
          </a:p>
          <a:p>
            <a:pPr marL="285750" indent="-285750">
              <a:lnSpc>
                <a:spcPct val="200000"/>
              </a:lnSpc>
              <a:buFont typeface="Wingdings" panose="05000000000000000000" pitchFamily="2" charset="2"/>
              <a:buChar char="l"/>
            </a:pPr>
            <a:endParaRPr lang="en-US" altLang="zh-CN" kern="100" dirty="0">
              <a:cs typeface="Times New Roman" panose="02020603050405020304" pitchFamily="18" charset="0"/>
            </a:endParaRPr>
          </a:p>
          <a:p>
            <a:pPr>
              <a:lnSpc>
                <a:spcPct val="200000"/>
              </a:lnSpc>
            </a:pPr>
            <a:endParaRPr lang="en-US" altLang="zh-CN" kern="100" dirty="0">
              <a:cs typeface="Times New Roman" panose="02020603050405020304" pitchFamily="18" charset="0"/>
            </a:endParaRPr>
          </a:p>
        </p:txBody>
      </p:sp>
      <p:sp>
        <p:nvSpPr>
          <p:cNvPr id="4" name="矩形 3">
            <a:extLst>
              <a:ext uri="{FF2B5EF4-FFF2-40B4-BE49-F238E27FC236}">
                <a16:creationId xmlns:a16="http://schemas.microsoft.com/office/drawing/2014/main" id="{B00AE697-C8A3-4C3C-9BF4-C79A39629DE2}"/>
              </a:ext>
            </a:extLst>
          </p:cNvPr>
          <p:cNvSpPr/>
          <p:nvPr/>
        </p:nvSpPr>
        <p:spPr>
          <a:xfrm>
            <a:off x="616120" y="1784387"/>
            <a:ext cx="8214930" cy="2785827"/>
          </a:xfrm>
          <a:prstGeom prst="rect">
            <a:avLst/>
          </a:prstGeom>
        </p:spPr>
        <p:txBody>
          <a:bodyPr wrap="square">
            <a:spAutoFit/>
          </a:bodyPr>
          <a:lstStyle/>
          <a:p>
            <a:pPr>
              <a:lnSpc>
                <a:spcPct val="200000"/>
              </a:lnSpc>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多维尺度法</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(Metric multidimensional scaling, MDS)</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保持原始数据之间两两距离不变。</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MDS</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算法会计算原始数据两两之间的距离，形成一个距离矩阵，以此来保证降维之前距离近的数据在降维之后也能很接近。不过，也正因为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MDS</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需要知道这样的距离矩阵，所以无法对新数据集合进行降维（比如测试集），这被称为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“out-of-sample”</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问题。</a:t>
            </a:r>
          </a:p>
        </p:txBody>
      </p:sp>
    </p:spTree>
    <p:extLst>
      <p:ext uri="{BB962C8B-B14F-4D97-AF65-F5344CB8AC3E}">
        <p14:creationId xmlns:p14="http://schemas.microsoft.com/office/powerpoint/2010/main" val="1375553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0664" y="16060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其他常用降维方法</a:t>
            </a:r>
            <a:endParaRPr lang="zh-CN" altLang="en-US" sz="2400" kern="0" dirty="0">
              <a:solidFill>
                <a:srgbClr val="0070C0"/>
              </a:solidFill>
              <a:latin typeface="Times New Roman" pitchFamily="18" charset="0"/>
              <a:cs typeface="Times New Roman" pitchFamily="18" charset="0"/>
            </a:endParaRPr>
          </a:p>
        </p:txBody>
      </p:sp>
      <p:sp>
        <p:nvSpPr>
          <p:cNvPr id="2" name="矩形 1">
            <a:extLst>
              <a:ext uri="{FF2B5EF4-FFF2-40B4-BE49-F238E27FC236}">
                <a16:creationId xmlns:a16="http://schemas.microsoft.com/office/drawing/2014/main" id="{C6F2F63F-A9CA-4AA6-8DD8-7199F101B34E}"/>
              </a:ext>
            </a:extLst>
          </p:cNvPr>
          <p:cNvSpPr/>
          <p:nvPr/>
        </p:nvSpPr>
        <p:spPr>
          <a:xfrm>
            <a:off x="342289" y="914073"/>
            <a:ext cx="7955768" cy="1669944"/>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dirty="0"/>
              <a:t>多维尺度法</a:t>
            </a:r>
            <a:r>
              <a:rPr lang="en-US" altLang="zh-CN" dirty="0"/>
              <a:t>(Metric multidimensional scaling, MDS) </a:t>
            </a:r>
          </a:p>
          <a:p>
            <a:pPr marL="285750" indent="-285750">
              <a:lnSpc>
                <a:spcPct val="200000"/>
              </a:lnSpc>
              <a:buFont typeface="Wingdings" panose="05000000000000000000" pitchFamily="2" charset="2"/>
              <a:buChar char="l"/>
            </a:pPr>
            <a:endParaRPr lang="en-US" altLang="zh-CN" kern="100" dirty="0">
              <a:cs typeface="Times New Roman" panose="02020603050405020304" pitchFamily="18" charset="0"/>
            </a:endParaRPr>
          </a:p>
          <a:p>
            <a:pPr>
              <a:lnSpc>
                <a:spcPct val="200000"/>
              </a:lnSpc>
            </a:pPr>
            <a:endParaRPr lang="en-US" altLang="zh-CN" kern="100" dirty="0">
              <a:cs typeface="Times New Roman" panose="02020603050405020304" pitchFamily="18" charset="0"/>
            </a:endParaRPr>
          </a:p>
        </p:txBody>
      </p:sp>
      <p:sp>
        <p:nvSpPr>
          <p:cNvPr id="10" name="Rectangle 8">
            <a:extLst>
              <a:ext uri="{FF2B5EF4-FFF2-40B4-BE49-F238E27FC236}">
                <a16:creationId xmlns:a16="http://schemas.microsoft.com/office/drawing/2014/main" id="{6658FDC2-B075-49F1-BE0F-67972B0335C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令</a:t>
            </a:r>
            <a:endParaRPr kumimoji="0" lang="zh-CN" altLang="en-US" sz="1800" b="0" i="0" u="none" strike="noStrike" cap="none" normalizeH="0" baseline="0">
              <a:ln>
                <a:noFill/>
              </a:ln>
              <a:solidFill>
                <a:schemeClr val="tx1"/>
              </a:solidFill>
              <a:effectLst/>
              <a:latin typeface="Arial" panose="020B0604020202020204" pitchFamily="34" charset="0"/>
            </a:endParaRPr>
          </a:p>
        </p:txBody>
      </p:sp>
      <p:pic>
        <p:nvPicPr>
          <p:cNvPr id="2055" name="图片 107">
            <a:extLst>
              <a:ext uri="{FF2B5EF4-FFF2-40B4-BE49-F238E27FC236}">
                <a16:creationId xmlns:a16="http://schemas.microsoft.com/office/drawing/2014/main" id="{77D3B700-E2FB-41AD-9FD4-3A2AA15C1B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397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EEC7AFBD-CEF3-4231-AED5-CD1FBA3EC23A}"/>
              </a:ext>
            </a:extLst>
          </p:cNvPr>
          <p:cNvPicPr>
            <a:picLocks noChangeAspect="1"/>
          </p:cNvPicPr>
          <p:nvPr/>
        </p:nvPicPr>
        <p:blipFill>
          <a:blip r:embed="rId3"/>
          <a:stretch>
            <a:fillRect/>
          </a:stretch>
        </p:blipFill>
        <p:spPr>
          <a:xfrm>
            <a:off x="2424002" y="1518831"/>
            <a:ext cx="4295996" cy="4896102"/>
          </a:xfrm>
          <a:prstGeom prst="rect">
            <a:avLst/>
          </a:prstGeom>
        </p:spPr>
      </p:pic>
    </p:spTree>
    <p:extLst>
      <p:ext uri="{BB962C8B-B14F-4D97-AF65-F5344CB8AC3E}">
        <p14:creationId xmlns:p14="http://schemas.microsoft.com/office/powerpoint/2010/main" val="1476332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0664" y="16060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其他常用降维方法</a:t>
            </a:r>
            <a:endParaRPr lang="zh-CN" altLang="en-US" sz="2400" kern="0" dirty="0">
              <a:solidFill>
                <a:srgbClr val="0070C0"/>
              </a:solidFill>
              <a:latin typeface="Times New Roman" pitchFamily="18" charset="0"/>
              <a:cs typeface="Times New Roman" pitchFamily="18" charset="0"/>
            </a:endParaRPr>
          </a:p>
        </p:txBody>
      </p:sp>
      <p:sp>
        <p:nvSpPr>
          <p:cNvPr id="2" name="矩形 1">
            <a:extLst>
              <a:ext uri="{FF2B5EF4-FFF2-40B4-BE49-F238E27FC236}">
                <a16:creationId xmlns:a16="http://schemas.microsoft.com/office/drawing/2014/main" id="{C6F2F63F-A9CA-4AA6-8DD8-7199F101B34E}"/>
              </a:ext>
            </a:extLst>
          </p:cNvPr>
          <p:cNvSpPr/>
          <p:nvPr/>
        </p:nvSpPr>
        <p:spPr>
          <a:xfrm>
            <a:off x="342289" y="914073"/>
            <a:ext cx="7955768" cy="2223942"/>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dirty="0"/>
              <a:t>局部线性嵌入（</a:t>
            </a:r>
            <a:r>
              <a:rPr lang="en-US" altLang="zh-CN" dirty="0"/>
              <a:t>Locally Linear Embedding</a:t>
            </a:r>
            <a:r>
              <a:rPr lang="zh-CN" altLang="zh-CN" dirty="0"/>
              <a:t>，</a:t>
            </a:r>
            <a:r>
              <a:rPr lang="en-US" altLang="zh-CN" dirty="0"/>
              <a:t>LLE</a:t>
            </a:r>
            <a:r>
              <a:rPr lang="zh-CN" altLang="zh-CN" dirty="0"/>
              <a:t>）</a:t>
            </a:r>
            <a:endParaRPr lang="zh-CN" altLang="en-US" dirty="0"/>
          </a:p>
          <a:p>
            <a:pPr>
              <a:lnSpc>
                <a:spcPct val="200000"/>
              </a:lnSpc>
            </a:pPr>
            <a:endParaRPr lang="en-US" altLang="zh-CN" dirty="0"/>
          </a:p>
          <a:p>
            <a:pPr marL="285750" indent="-285750">
              <a:lnSpc>
                <a:spcPct val="200000"/>
              </a:lnSpc>
              <a:buFont typeface="Wingdings" panose="05000000000000000000" pitchFamily="2" charset="2"/>
              <a:buChar char="l"/>
            </a:pPr>
            <a:endParaRPr lang="en-US" altLang="zh-CN" kern="100" dirty="0">
              <a:cs typeface="Times New Roman" panose="02020603050405020304" pitchFamily="18" charset="0"/>
            </a:endParaRPr>
          </a:p>
          <a:p>
            <a:pPr>
              <a:lnSpc>
                <a:spcPct val="200000"/>
              </a:lnSpc>
            </a:pPr>
            <a:endParaRPr lang="en-US" altLang="zh-CN" kern="100" dirty="0">
              <a:cs typeface="Times New Roman" panose="02020603050405020304" pitchFamily="18" charset="0"/>
            </a:endParaRPr>
          </a:p>
        </p:txBody>
      </p:sp>
      <p:sp>
        <p:nvSpPr>
          <p:cNvPr id="10" name="Rectangle 8">
            <a:extLst>
              <a:ext uri="{FF2B5EF4-FFF2-40B4-BE49-F238E27FC236}">
                <a16:creationId xmlns:a16="http://schemas.microsoft.com/office/drawing/2014/main" id="{6658FDC2-B075-49F1-BE0F-67972B0335C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令</a:t>
            </a:r>
            <a:endParaRPr kumimoji="0" lang="zh-CN" altLang="en-US" sz="1800" b="0" i="0" u="none" strike="noStrike" cap="none" normalizeH="0" baseline="0">
              <a:ln>
                <a:noFill/>
              </a:ln>
              <a:solidFill>
                <a:schemeClr val="tx1"/>
              </a:solidFill>
              <a:effectLst/>
              <a:latin typeface="Arial" panose="020B0604020202020204" pitchFamily="34" charset="0"/>
            </a:endParaRPr>
          </a:p>
        </p:txBody>
      </p:sp>
      <p:pic>
        <p:nvPicPr>
          <p:cNvPr id="2055" name="图片 107">
            <a:extLst>
              <a:ext uri="{FF2B5EF4-FFF2-40B4-BE49-F238E27FC236}">
                <a16:creationId xmlns:a16="http://schemas.microsoft.com/office/drawing/2014/main" id="{77D3B700-E2FB-41AD-9FD4-3A2AA15C1B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39700" cy="15875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E248EBBC-3A69-4CC4-A7AA-3DCE88C9A33F}"/>
              </a:ext>
            </a:extLst>
          </p:cNvPr>
          <p:cNvSpPr/>
          <p:nvPr/>
        </p:nvSpPr>
        <p:spPr>
          <a:xfrm>
            <a:off x="205374" y="1906425"/>
            <a:ext cx="8437418" cy="3506537"/>
          </a:xfrm>
          <a:prstGeom prst="rect">
            <a:avLst/>
          </a:prstGeom>
        </p:spPr>
        <p:txBody>
          <a:bodyPr wrap="square">
            <a:spAutoFit/>
          </a:bodyPr>
          <a:lstStyle/>
          <a:p>
            <a:pPr indent="266700" algn="just">
              <a:lnSpc>
                <a:spcPct val="200000"/>
              </a:lnSpc>
              <a:spcBef>
                <a:spcPts val="1000"/>
              </a:spcBef>
              <a:spcAft>
                <a:spcPts val="3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上述的</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PCA</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MDS</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都属于线性降维方法，</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LLE</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是一种非线性降维方法。</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LLE</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基本假设是：一个流形的局部可以近似于一个欧式空间，每个样本均可以利用其邻居进行线性重构。换句话说，如果假设数据是局部线性的（即使数据的原始高维空间是非线性流形嵌入），于是可以用和邻居数据的线性关系进行局部重构。</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200000"/>
              </a:lnSpc>
              <a:spcBef>
                <a:spcPts val="1000"/>
              </a:spcBef>
              <a:spcAft>
                <a:spcPts val="300"/>
              </a:spcAft>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局部线性嵌入保留了每个数据的局部性质，利用局部线性来逼近全局非线性，通过相互重叠的局部邻域提供全局结构信息，最终保持数据整体几何信息。</a:t>
            </a:r>
          </a:p>
        </p:txBody>
      </p:sp>
    </p:spTree>
    <p:extLst>
      <p:ext uri="{BB962C8B-B14F-4D97-AF65-F5344CB8AC3E}">
        <p14:creationId xmlns:p14="http://schemas.microsoft.com/office/powerpoint/2010/main" val="2219664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0664" y="16060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其他常用降维方法</a:t>
            </a:r>
            <a:endParaRPr lang="zh-CN" altLang="en-US" sz="2400" kern="0" dirty="0">
              <a:solidFill>
                <a:srgbClr val="0070C0"/>
              </a:solidFill>
              <a:latin typeface="Times New Roman" pitchFamily="18" charset="0"/>
              <a:cs typeface="Times New Roman" pitchFamily="18" charset="0"/>
            </a:endParaRPr>
          </a:p>
        </p:txBody>
      </p:sp>
      <p:sp>
        <p:nvSpPr>
          <p:cNvPr id="2" name="矩形 1">
            <a:extLst>
              <a:ext uri="{FF2B5EF4-FFF2-40B4-BE49-F238E27FC236}">
                <a16:creationId xmlns:a16="http://schemas.microsoft.com/office/drawing/2014/main" id="{C6F2F63F-A9CA-4AA6-8DD8-7199F101B34E}"/>
              </a:ext>
            </a:extLst>
          </p:cNvPr>
          <p:cNvSpPr/>
          <p:nvPr/>
        </p:nvSpPr>
        <p:spPr>
          <a:xfrm>
            <a:off x="342289" y="914073"/>
            <a:ext cx="7955768" cy="2223942"/>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zh-CN" dirty="0"/>
              <a:t>局部线性嵌入（</a:t>
            </a:r>
            <a:r>
              <a:rPr lang="en-US" altLang="zh-CN" dirty="0"/>
              <a:t>Locally Linear Embedding</a:t>
            </a:r>
            <a:r>
              <a:rPr lang="zh-CN" altLang="zh-CN" dirty="0"/>
              <a:t>，</a:t>
            </a:r>
            <a:r>
              <a:rPr lang="en-US" altLang="zh-CN" dirty="0"/>
              <a:t>LLE</a:t>
            </a:r>
            <a:r>
              <a:rPr lang="zh-CN" altLang="zh-CN" dirty="0"/>
              <a:t>）</a:t>
            </a:r>
            <a:endParaRPr lang="zh-CN" altLang="en-US" dirty="0"/>
          </a:p>
          <a:p>
            <a:pPr>
              <a:lnSpc>
                <a:spcPct val="200000"/>
              </a:lnSpc>
            </a:pPr>
            <a:endParaRPr lang="en-US" altLang="zh-CN" dirty="0"/>
          </a:p>
          <a:p>
            <a:pPr marL="285750" indent="-285750">
              <a:lnSpc>
                <a:spcPct val="200000"/>
              </a:lnSpc>
              <a:buFont typeface="Wingdings" panose="05000000000000000000" pitchFamily="2" charset="2"/>
              <a:buChar char="l"/>
            </a:pPr>
            <a:endParaRPr lang="en-US" altLang="zh-CN" kern="100" dirty="0">
              <a:cs typeface="Times New Roman" panose="02020603050405020304" pitchFamily="18" charset="0"/>
            </a:endParaRPr>
          </a:p>
          <a:p>
            <a:pPr>
              <a:lnSpc>
                <a:spcPct val="200000"/>
              </a:lnSpc>
            </a:pPr>
            <a:endParaRPr lang="en-US" altLang="zh-CN" kern="100" dirty="0">
              <a:cs typeface="Times New Roman" panose="02020603050405020304" pitchFamily="18" charset="0"/>
            </a:endParaRPr>
          </a:p>
        </p:txBody>
      </p:sp>
      <p:sp>
        <p:nvSpPr>
          <p:cNvPr id="10" name="Rectangle 8">
            <a:extLst>
              <a:ext uri="{FF2B5EF4-FFF2-40B4-BE49-F238E27FC236}">
                <a16:creationId xmlns:a16="http://schemas.microsoft.com/office/drawing/2014/main" id="{6658FDC2-B075-49F1-BE0F-67972B0335C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华文楷体" panose="02010600040101010101" pitchFamily="2" charset="-122"/>
                <a:ea typeface="华文楷体" panose="02010600040101010101" pitchFamily="2" charset="-122"/>
                <a:cs typeface="Times New Roman" panose="02020603050405020304" pitchFamily="18" charset="0"/>
              </a:rPr>
              <a:t>令</a:t>
            </a:r>
            <a:endParaRPr kumimoji="0" lang="zh-CN" altLang="en-US" sz="1800" b="0" i="0" u="none" strike="noStrike" cap="none" normalizeH="0" baseline="0">
              <a:ln>
                <a:noFill/>
              </a:ln>
              <a:solidFill>
                <a:schemeClr val="tx1"/>
              </a:solidFill>
              <a:effectLst/>
              <a:latin typeface="Arial" panose="020B0604020202020204" pitchFamily="34" charset="0"/>
            </a:endParaRPr>
          </a:p>
        </p:txBody>
      </p:sp>
      <p:pic>
        <p:nvPicPr>
          <p:cNvPr id="2055" name="图片 107">
            <a:extLst>
              <a:ext uri="{FF2B5EF4-FFF2-40B4-BE49-F238E27FC236}">
                <a16:creationId xmlns:a16="http://schemas.microsoft.com/office/drawing/2014/main" id="{77D3B700-E2FB-41AD-9FD4-3A2AA15C1B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397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53BC192-2CDD-4D6A-9930-1466E3D2964B}"/>
              </a:ext>
            </a:extLst>
          </p:cNvPr>
          <p:cNvPicPr>
            <a:picLocks noChangeAspect="1"/>
          </p:cNvPicPr>
          <p:nvPr/>
        </p:nvPicPr>
        <p:blipFill>
          <a:blip r:embed="rId3"/>
          <a:stretch>
            <a:fillRect/>
          </a:stretch>
        </p:blipFill>
        <p:spPr>
          <a:xfrm>
            <a:off x="1051464" y="1660121"/>
            <a:ext cx="6503337" cy="4427587"/>
          </a:xfrm>
          <a:prstGeom prst="rect">
            <a:avLst/>
          </a:prstGeom>
        </p:spPr>
      </p:pic>
    </p:spTree>
    <p:extLst>
      <p:ext uri="{BB962C8B-B14F-4D97-AF65-F5344CB8AC3E}">
        <p14:creationId xmlns:p14="http://schemas.microsoft.com/office/powerpoint/2010/main" val="3068126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41296" y="1274461"/>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一、</a:t>
            </a:r>
            <a:r>
              <a:rPr kumimoji="0" lang="en-US" altLang="zh-CN" sz="2800" b="1" dirty="0">
                <a:solidFill>
                  <a:srgbClr val="C00000"/>
                </a:solidFill>
                <a:latin typeface="+mn-lt"/>
                <a:ea typeface="微软雅黑" panose="020B0503020204020204" pitchFamily="34" charset="-122"/>
                <a:sym typeface="Calibri" panose="020F0502020204030204" pitchFamily="34" charset="0"/>
              </a:rPr>
              <a:t>K</a:t>
            </a:r>
            <a:r>
              <a:rPr kumimoji="0" lang="zh-CN" altLang="en-US" sz="2800" b="1" dirty="0">
                <a:solidFill>
                  <a:srgbClr val="C00000"/>
                </a:solidFill>
                <a:latin typeface="+mn-lt"/>
                <a:ea typeface="微软雅黑" panose="020B0503020204020204" pitchFamily="34" charset="-122"/>
                <a:sym typeface="Calibri" panose="020F0502020204030204" pitchFamily="34" charset="0"/>
              </a:rPr>
              <a:t>均值聚类</a:t>
            </a:r>
          </a:p>
        </p:txBody>
      </p:sp>
      <p:sp>
        <p:nvSpPr>
          <p:cNvPr id="8" name="矩形 7"/>
          <p:cNvSpPr>
            <a:spLocks noChangeArrowheads="1"/>
          </p:cNvSpPr>
          <p:nvPr/>
        </p:nvSpPr>
        <p:spPr bwMode="auto">
          <a:xfrm>
            <a:off x="241296" y="239271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二、主成分分析</a:t>
            </a:r>
          </a:p>
        </p:txBody>
      </p:sp>
      <p:sp>
        <p:nvSpPr>
          <p:cNvPr id="7" name="矩形 6"/>
          <p:cNvSpPr>
            <a:spLocks noChangeArrowheads="1"/>
          </p:cNvSpPr>
          <p:nvPr/>
        </p:nvSpPr>
        <p:spPr bwMode="auto">
          <a:xfrm>
            <a:off x="241296" y="346691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三、特征人脸方法</a:t>
            </a:r>
          </a:p>
        </p:txBody>
      </p:sp>
      <p:sp>
        <p:nvSpPr>
          <p:cNvPr id="6" name="矩形 5">
            <a:extLst>
              <a:ext uri="{FF2B5EF4-FFF2-40B4-BE49-F238E27FC236}">
                <a16:creationId xmlns:a16="http://schemas.microsoft.com/office/drawing/2014/main" id="{5EA1B343-DF42-49A8-A81D-36D996ECC9C9}"/>
              </a:ext>
            </a:extLst>
          </p:cNvPr>
          <p:cNvSpPr>
            <a:spLocks noChangeArrowheads="1"/>
          </p:cNvSpPr>
          <p:nvPr/>
        </p:nvSpPr>
        <p:spPr bwMode="auto">
          <a:xfrm>
            <a:off x="241296" y="447173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四、潜在语义分析</a:t>
            </a:r>
          </a:p>
        </p:txBody>
      </p:sp>
      <p:sp>
        <p:nvSpPr>
          <p:cNvPr id="9" name="矩形 8">
            <a:extLst>
              <a:ext uri="{FF2B5EF4-FFF2-40B4-BE49-F238E27FC236}">
                <a16:creationId xmlns:a16="http://schemas.microsoft.com/office/drawing/2014/main" id="{8785E8B2-CF02-478F-915E-E819DE9D9E63}"/>
              </a:ext>
            </a:extLst>
          </p:cNvPr>
          <p:cNvSpPr>
            <a:spLocks noChangeArrowheads="1"/>
          </p:cNvSpPr>
          <p:nvPr/>
        </p:nvSpPr>
        <p:spPr bwMode="auto">
          <a:xfrm>
            <a:off x="241296" y="547656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五、期望最大化算法</a:t>
            </a:r>
          </a:p>
        </p:txBody>
      </p:sp>
    </p:spTree>
    <p:extLst>
      <p:ext uri="{BB962C8B-B14F-4D97-AF65-F5344CB8AC3E}">
        <p14:creationId xmlns:p14="http://schemas.microsoft.com/office/powerpoint/2010/main" val="4238437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47753" y="16525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特征人脸方法</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动机</a:t>
            </a:r>
          </a:p>
        </p:txBody>
      </p:sp>
      <p:sp>
        <p:nvSpPr>
          <p:cNvPr id="5" name="Rectangle 3"/>
          <p:cNvSpPr txBox="1">
            <a:spLocks noChangeArrowheads="1"/>
          </p:cNvSpPr>
          <p:nvPr/>
        </p:nvSpPr>
        <p:spPr>
          <a:xfrm>
            <a:off x="104775" y="1271358"/>
            <a:ext cx="5372100" cy="48058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200000"/>
              </a:lnSpc>
              <a:buClr>
                <a:srgbClr val="2665AB"/>
              </a:buClr>
              <a:buSzPct val="100000"/>
              <a:buFont typeface="Arial" charset="0"/>
              <a:buChar char="•"/>
            </a:pPr>
            <a:r>
              <a:rPr lang="zh-CN" altLang="zh-CN" sz="1800" b="1" dirty="0">
                <a:latin typeface="Times New Roman" panose="02020603050405020304" pitchFamily="18" charset="0"/>
                <a:ea typeface="楷体" panose="02010609060101010101" pitchFamily="49" charset="-122"/>
                <a:cs typeface="Times New Roman" panose="02020603050405020304" pitchFamily="18" charset="0"/>
              </a:rPr>
              <a:t>特征人脸方法是一种应用主成份分析来实现人脸</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图像</a:t>
            </a:r>
            <a:r>
              <a:rPr lang="zh-CN" altLang="zh-CN" sz="1800" b="1" dirty="0">
                <a:latin typeface="Times New Roman" panose="02020603050405020304" pitchFamily="18" charset="0"/>
                <a:ea typeface="楷体" panose="02010609060101010101" pitchFamily="49" charset="-122"/>
                <a:cs typeface="Times New Roman" panose="02020603050405020304" pitchFamily="18" charset="0"/>
              </a:rPr>
              <a:t>降维的方法，其本质是用一种称为“特征人脸</a:t>
            </a:r>
            <a:r>
              <a:rPr lang="en-US" altLang="zh-CN" sz="18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1" dirty="0" err="1">
                <a:latin typeface="Times New Roman" panose="02020603050405020304" pitchFamily="18" charset="0"/>
                <a:ea typeface="楷体" panose="02010609060101010101" pitchFamily="49" charset="-122"/>
                <a:cs typeface="Times New Roman" panose="02020603050405020304" pitchFamily="18" charset="0"/>
              </a:rPr>
              <a:t>eigenface</a:t>
            </a:r>
            <a:r>
              <a:rPr lang="en-US" altLang="zh-CN" sz="18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b="1" dirty="0">
                <a:latin typeface="Times New Roman" panose="02020603050405020304" pitchFamily="18" charset="0"/>
                <a:ea typeface="楷体" panose="02010609060101010101" pitchFamily="49" charset="-122"/>
                <a:cs typeface="Times New Roman" panose="02020603050405020304" pitchFamily="18" charset="0"/>
              </a:rPr>
              <a:t>”的特征向量按照线性组合形式来表达</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每一张</a:t>
            </a:r>
            <a:r>
              <a:rPr lang="zh-CN" altLang="zh-CN" sz="1800" b="1" dirty="0">
                <a:latin typeface="Times New Roman" panose="02020603050405020304" pitchFamily="18" charset="0"/>
                <a:ea typeface="楷体" panose="02010609060101010101" pitchFamily="49" charset="-122"/>
                <a:cs typeface="Times New Roman" panose="02020603050405020304" pitchFamily="18" charset="0"/>
              </a:rPr>
              <a:t>原始人脸</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图像</a:t>
            </a:r>
            <a:r>
              <a:rPr lang="zh-CN" altLang="zh-CN" sz="1800" b="1" dirty="0">
                <a:latin typeface="Times New Roman" panose="02020603050405020304" pitchFamily="18" charset="0"/>
                <a:ea typeface="楷体" panose="02010609060101010101" pitchFamily="49" charset="-122"/>
                <a:cs typeface="Times New Roman" panose="02020603050405020304" pitchFamily="18" charset="0"/>
              </a:rPr>
              <a:t>，进而实现人脸识别。</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200000"/>
              </a:lnSpc>
              <a:buClr>
                <a:srgbClr val="2665AB"/>
              </a:buClr>
              <a:buSzPct val="100000"/>
              <a:buFont typeface="Arial" charset="0"/>
              <a:buChar char="•"/>
            </a:pPr>
            <a:r>
              <a:rPr lang="zh-CN" altLang="zh-CN" sz="1800" b="1" dirty="0">
                <a:latin typeface="Times New Roman" panose="02020603050405020304" pitchFamily="18" charset="0"/>
                <a:ea typeface="楷体" panose="02010609060101010101" pitchFamily="49" charset="-122"/>
                <a:cs typeface="Times New Roman" panose="02020603050405020304" pitchFamily="18" charset="0"/>
              </a:rPr>
              <a:t>由此可见，这一方法的关键之处在于如何得到特征人脸。</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buClr>
                <a:srgbClr val="2665AB"/>
              </a:buClr>
              <a:buSzPct val="100000"/>
              <a:buFont typeface="Arial" charset="0"/>
              <a:buChar char="•"/>
            </a:pP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云形标注 1"/>
          <p:cNvSpPr/>
          <p:nvPr/>
        </p:nvSpPr>
        <p:spPr>
          <a:xfrm>
            <a:off x="5934075" y="1559504"/>
            <a:ext cx="3209925" cy="1689101"/>
          </a:xfrm>
          <a:prstGeom prst="cloudCallout">
            <a:avLst>
              <a:gd name="adj1" fmla="val -66827"/>
              <a:gd name="adj2" fmla="val 7186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用（特征）人脸表示人脸，而非用像素点表示人脸</a:t>
            </a:r>
          </a:p>
        </p:txBody>
      </p:sp>
    </p:spTree>
    <p:extLst>
      <p:ext uri="{BB962C8B-B14F-4D97-AF65-F5344CB8AC3E}">
        <p14:creationId xmlns:p14="http://schemas.microsoft.com/office/powerpoint/2010/main" val="4075176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605543" y="17565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特征人脸方法</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算法描述</a:t>
            </a:r>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333641" y="4067421"/>
                <a:ext cx="8620125" cy="3086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665AB"/>
                  </a:buClr>
                  <a:buSzPct val="100000"/>
                  <a:buNone/>
                </a:pP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buFont typeface="Arial" charset="0"/>
                  <a:buChar char="•"/>
                </a:pP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buFont typeface="Arial" charset="0"/>
                  <a:buChar char="•"/>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将每幅人脸图像转换成列向量</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buFont typeface="Arial" charset="0"/>
                  <a:buChar char="•"/>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如将一幅</a:t>
                </a:r>
                <a14:m>
                  <m:oMath xmlns:m="http://schemas.openxmlformats.org/officeDocument/2006/math">
                    <m:r>
                      <a:rPr lang="en-US" altLang="zh-CN" sz="1800" b="1" i="1" smtClean="0">
                        <a:latin typeface="Cambria Math"/>
                        <a:ea typeface="黑体" pitchFamily="49" charset="-122"/>
                      </a:rPr>
                      <m:t>𝟑𝟐</m:t>
                    </m:r>
                    <m:r>
                      <a:rPr lang="en-US" altLang="zh-CN" sz="1800" b="1" i="1" smtClean="0">
                        <a:latin typeface="Cambria Math"/>
                        <a:ea typeface="Cambria Math"/>
                      </a:rPr>
                      <m:t>×</m:t>
                    </m:r>
                    <m:r>
                      <a:rPr lang="en-US" altLang="zh-CN" sz="1800" b="1" i="1" smtClean="0">
                        <a:latin typeface="Cambria Math"/>
                        <a:ea typeface="Cambria Math"/>
                      </a:rPr>
                      <m:t>𝟑𝟐</m:t>
                    </m:r>
                  </m:oMath>
                </a14:m>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的人脸图像转成</a:t>
                </a:r>
                <a14:m>
                  <m:oMath xmlns:m="http://schemas.openxmlformats.org/officeDocument/2006/math">
                    <m:r>
                      <a:rPr lang="en-US" altLang="zh-CN" sz="1800" b="1" i="1" smtClean="0">
                        <a:latin typeface="Cambria Math"/>
                        <a:ea typeface="黑体" pitchFamily="49" charset="-122"/>
                      </a:rPr>
                      <m:t>𝟏𝟎𝟐𝟒</m:t>
                    </m:r>
                    <m:r>
                      <a:rPr lang="en-US" altLang="zh-CN" sz="1800" b="1" i="1" smtClean="0">
                        <a:latin typeface="Cambria Math"/>
                        <a:ea typeface="Cambria Math"/>
                      </a:rPr>
                      <m:t>×</m:t>
                    </m:r>
                    <m:r>
                      <a:rPr lang="en-US" altLang="zh-CN" sz="1800" b="1" i="1" smtClean="0">
                        <a:latin typeface="Cambria Math"/>
                        <a:ea typeface="Cambria Math"/>
                      </a:rPr>
                      <m:t>𝟏</m:t>
                    </m:r>
                  </m:oMath>
                </a14:m>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的列向量</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buClr>
                    <a:srgbClr val="2665AB"/>
                  </a:buClr>
                  <a:buSzPct val="100000"/>
                  <a:buFont typeface="Arial" charset="0"/>
                  <a:buChar char="•"/>
                </a:pP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Rectangle 3"/>
              <p:cNvSpPr txBox="1">
                <a:spLocks noRot="1" noChangeAspect="1" noMove="1" noResize="1" noEditPoints="1" noAdjustHandles="1" noChangeArrowheads="1" noChangeShapeType="1" noTextEdit="1"/>
              </p:cNvSpPr>
              <p:nvPr/>
            </p:nvSpPr>
            <p:spPr>
              <a:xfrm>
                <a:off x="333641" y="4067421"/>
                <a:ext cx="8620125" cy="3086100"/>
              </a:xfrm>
              <a:prstGeom prst="rect">
                <a:avLst/>
              </a:prstGeom>
              <a:blipFill>
                <a:blip r:embed="rId2"/>
                <a:stretch>
                  <a:fillRect l="-495"/>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E1103330-9130-4E06-9D38-49199DFDE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028950" y="-431277"/>
            <a:ext cx="3086100" cy="7306410"/>
          </a:xfrm>
          <a:prstGeom prst="rect">
            <a:avLst/>
          </a:prstGeom>
        </p:spPr>
      </p:pic>
      <p:sp>
        <p:nvSpPr>
          <p:cNvPr id="6" name="文本框 5">
            <a:extLst>
              <a:ext uri="{FF2B5EF4-FFF2-40B4-BE49-F238E27FC236}">
                <a16:creationId xmlns:a16="http://schemas.microsoft.com/office/drawing/2014/main" id="{E200AD76-2F70-4627-8585-614A9F8BBDDE}"/>
              </a:ext>
            </a:extLst>
          </p:cNvPr>
          <p:cNvSpPr txBox="1"/>
          <p:nvPr/>
        </p:nvSpPr>
        <p:spPr>
          <a:xfrm>
            <a:off x="444479" y="1086855"/>
            <a:ext cx="3159839" cy="338554"/>
          </a:xfrm>
          <a:prstGeom prst="rect">
            <a:avLst/>
          </a:prstGeom>
          <a:noFill/>
        </p:spPr>
        <p:txBody>
          <a:bodyPr wrap="none" rtlCol="0">
            <a:spAutoFit/>
          </a:bodyPr>
          <a:lstStyle/>
          <a:p>
            <a:r>
              <a:rPr lang="zh-CN" altLang="en-US" sz="1600" dirty="0">
                <a:ea typeface="+mj-ea"/>
              </a:rPr>
              <a:t>图</a:t>
            </a:r>
            <a:r>
              <a:rPr lang="en-US" altLang="zh-CN" sz="1600" dirty="0">
                <a:ea typeface="+mj-ea"/>
              </a:rPr>
              <a:t>5.4 </a:t>
            </a:r>
            <a:r>
              <a:rPr lang="zh-CN" altLang="en-US" sz="1600" dirty="0">
                <a:ea typeface="+mj-ea"/>
              </a:rPr>
              <a:t>二维灰度图像的向量化表示</a:t>
            </a:r>
          </a:p>
        </p:txBody>
      </p:sp>
    </p:spTree>
    <p:extLst>
      <p:ext uri="{BB962C8B-B14F-4D97-AF65-F5344CB8AC3E}">
        <p14:creationId xmlns:p14="http://schemas.microsoft.com/office/powerpoint/2010/main" val="1858785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40409" y="0"/>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特征人脸</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算法描述</a:t>
            </a:r>
          </a:p>
        </p:txBody>
      </p:sp>
      <mc:AlternateContent xmlns:mc="http://schemas.openxmlformats.org/markup-compatibility/2006" xmlns:a14="http://schemas.microsoft.com/office/drawing/2010/main">
        <mc:Choice Requires="a14">
          <p:sp>
            <p:nvSpPr>
              <p:cNvPr id="21" name="矩形 20"/>
              <p:cNvSpPr/>
              <p:nvPr/>
            </p:nvSpPr>
            <p:spPr>
              <a:xfrm>
                <a:off x="4905377" y="1018972"/>
                <a:ext cx="4076699" cy="507831"/>
              </a:xfrm>
              <a:prstGeom prst="rect">
                <a:avLst/>
              </a:prstGeom>
            </p:spPr>
            <p:txBody>
              <a:bodyPr wrap="square">
                <a:spAutoFit/>
              </a:bodyPr>
              <a:lstStyle/>
              <a:p>
                <a:pPr>
                  <a:lnSpc>
                    <a:spcPct val="150000"/>
                  </a:lnSpc>
                  <a:buClr>
                    <a:srgbClr val="2665AB"/>
                  </a:buClr>
                  <a:buSzPct val="100000"/>
                </a:pPr>
                <a14:m>
                  <m:oMath xmlns:m="http://schemas.openxmlformats.org/officeDocument/2006/math">
                    <m:r>
                      <a:rPr lang="en-US" altLang="zh-CN" b="1" i="0" smtClean="0">
                        <a:latin typeface="Cambria Math"/>
                        <a:ea typeface="黑体" panose="02010609060101010101" pitchFamily="49" charset="-122"/>
                        <a:cs typeface="Times New Roman" panose="02020603050405020304" pitchFamily="18" charset="0"/>
                      </a:rPr>
                      <m:t> </m:t>
                    </m:r>
                    <m:r>
                      <a:rPr lang="en-US" altLang="zh-CN" b="1" smtClean="0">
                        <a:latin typeface="Cambria Math"/>
                        <a:ea typeface="黑体" panose="02010609060101010101" pitchFamily="49" charset="-122"/>
                        <a:cs typeface="Times New Roman" panose="02020603050405020304" pitchFamily="18" charset="0"/>
                      </a:rPr>
                      <m:t>𝐘</m:t>
                    </m:r>
                    <m:r>
                      <a:rPr lang="en-US" altLang="zh-CN" b="1" i="1" smtClean="0">
                        <a:latin typeface="Cambria Math"/>
                        <a:ea typeface="黑体" panose="02010609060101010101" pitchFamily="49" charset="-122"/>
                        <a:cs typeface="Times New Roman" panose="02020603050405020304" pitchFamily="18" charset="0"/>
                      </a:rPr>
                      <m:t>=</m:t>
                    </m:r>
                    <m:r>
                      <a:rPr lang="en-US" altLang="zh-CN" i="1">
                        <a:latin typeface="Cambria Math"/>
                        <a:ea typeface="黑体" panose="02010609060101010101" pitchFamily="49" charset="-122"/>
                        <a:cs typeface="Times New Roman" panose="02020603050405020304" pitchFamily="18" charset="0"/>
                      </a:rPr>
                      <m:t>𝑛</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𝑙</m:t>
                    </m:r>
                    <m:r>
                      <a:rPr lang="en-US" altLang="zh-CN" i="1" dirty="0">
                        <a:latin typeface="Cambria Math" charset="0"/>
                      </a:rPr>
                      <m:t> </m:t>
                    </m:r>
                    <m:r>
                      <a:rPr lang="en-US" altLang="zh-CN" b="1" i="1" dirty="0" smtClean="0">
                        <a:latin typeface="Cambria Math"/>
                      </a:rPr>
                      <m:t>  </m:t>
                    </m:r>
                    <m:r>
                      <a:rPr lang="en-US" altLang="zh-CN" b="1" i="0" dirty="0" smtClean="0">
                        <a:latin typeface="Cambria Math"/>
                      </a:rPr>
                      <m:t>  </m:t>
                    </m:r>
                    <m:r>
                      <a:rPr lang="en-US" altLang="zh-CN" b="1">
                        <a:latin typeface="Cambria Math"/>
                      </a:rPr>
                      <m:t>𝐗</m:t>
                    </m:r>
                    <m:r>
                      <a:rPr lang="en-US" altLang="zh-CN" b="1" i="1" smtClean="0">
                        <a:latin typeface="Cambria Math"/>
                      </a:rPr>
                      <m:t>=</m:t>
                    </m:r>
                  </m:oMath>
                </a14:m>
                <a:r>
                  <a:rPr lang="en-US" altLang="zh-CN" dirty="0">
                    <a:ea typeface="黑体" panose="02010609060101010101" pitchFamily="49" charset="-122"/>
                    <a:cs typeface="Times New Roman" panose="02020603050405020304" pitchFamily="18" charset="0"/>
                  </a:rPr>
                  <a:t> </a:t>
                </a:r>
                <a14:m>
                  <m:oMath xmlns:m="http://schemas.openxmlformats.org/officeDocument/2006/math">
                    <m:r>
                      <a:rPr lang="en-US" altLang="zh-CN" i="1">
                        <a:latin typeface="Cambria Math"/>
                        <a:ea typeface="黑体" panose="02010609060101010101" pitchFamily="49" charset="-122"/>
                        <a:cs typeface="Times New Roman" panose="02020603050405020304" pitchFamily="18" charset="0"/>
                      </a:rPr>
                      <m:t>𝑛</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𝑑</m:t>
                    </m:r>
                    <m:r>
                      <a:rPr lang="en-US" altLang="zh-CN" i="1" dirty="0">
                        <a:latin typeface="Cambria Math" charset="0"/>
                      </a:rPr>
                      <m:t> </m:t>
                    </m:r>
                    <m:r>
                      <a:rPr lang="en-US" altLang="zh-CN" b="1" i="1" dirty="0" smtClean="0">
                        <a:latin typeface="Cambria Math"/>
                      </a:rPr>
                      <m:t>    </m:t>
                    </m:r>
                    <m:r>
                      <a:rPr lang="en-US" altLang="zh-CN" b="1">
                        <a:latin typeface="Cambria Math"/>
                      </a:rPr>
                      <m:t>𝐖</m:t>
                    </m:r>
                    <m:r>
                      <a:rPr lang="en-US" altLang="zh-CN" b="1" i="0" smtClean="0">
                        <a:latin typeface="Cambria Math"/>
                      </a:rPr>
                      <m:t>=</m:t>
                    </m:r>
                    <m:r>
                      <a:rPr lang="en-US" altLang="zh-CN" i="1">
                        <a:latin typeface="Cambria Math"/>
                        <a:ea typeface="黑体" panose="02010609060101010101" pitchFamily="49" charset="-122"/>
                        <a:cs typeface="Times New Roman" panose="02020603050405020304" pitchFamily="18" charset="0"/>
                      </a:rPr>
                      <m:t>𝑑</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𝑙</m:t>
                    </m:r>
                  </m:oMath>
                </a14:m>
                <a:endParaRPr lang="en-US" altLang="zh-CN"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4905377" y="1018972"/>
                <a:ext cx="4076699" cy="50783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 y="1450492"/>
                <a:ext cx="8982075" cy="4871911"/>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输入：</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b="1" i="1">
                        <a:latin typeface="Cambria Math"/>
                        <a:ea typeface="黑体" panose="02010609060101010101" pitchFamily="49" charset="-122"/>
                        <a:cs typeface="Times New Roman" panose="02020603050405020304" pitchFamily="18" charset="0"/>
                      </a:rPr>
                      <m:t>𝒏</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a:t>
                </a:r>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𝟏𝟎𝟐𝟒</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维人脸样本数据所构成的矩阵</a:t>
                </a:r>
                <a14:m>
                  <m:oMath xmlns:m="http://schemas.openxmlformats.org/officeDocument/2006/math">
                    <m:r>
                      <a:rPr lang="en-US" altLang="zh-CN" b="1">
                        <a:latin typeface="Cambria Math"/>
                      </a:rPr>
                      <m:t>𝐗</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，降维后的维数</a:t>
                </a:r>
                <a14:m>
                  <m:oMath xmlns:m="http://schemas.openxmlformats.org/officeDocument/2006/math">
                    <m:r>
                      <a:rPr lang="en-US" altLang="zh-CN" b="1" i="1">
                        <a:latin typeface="Cambria Math"/>
                        <a:ea typeface="Cambria Math"/>
                        <a:cs typeface="Times New Roman" panose="02020603050405020304" pitchFamily="18" charset="0"/>
                      </a:rPr>
                      <m:t>𝒍</m:t>
                    </m:r>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输出：映射矩阵</a:t>
                </a:r>
                <a14:m>
                  <m:oMath xmlns:m="http://schemas.openxmlformats.org/officeDocument/2006/math">
                    <m:r>
                      <a:rPr lang="en-US" altLang="zh-CN" b="1">
                        <a:latin typeface="Cambria Math"/>
                      </a:rPr>
                      <m:t>𝐖</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𝒘</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𝒘</m:t>
                        </m:r>
                      </m:e>
                      <m:sub>
                        <m:r>
                          <a:rPr lang="en-US" altLang="zh-CN" b="1" i="1" smtClean="0">
                            <a:latin typeface="Cambria Math"/>
                          </a:rPr>
                          <m:t>𝟐</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𝒘</m:t>
                        </m:r>
                      </m:e>
                      <m:sub>
                        <m:r>
                          <a:rPr lang="en-US" altLang="zh-CN" b="1" i="1" smtClean="0">
                            <a:latin typeface="Cambria Math"/>
                          </a:rPr>
                          <m:t>𝒍</m:t>
                        </m:r>
                      </m:sub>
                    </m:sSub>
                    <m:r>
                      <a:rPr lang="en-US" altLang="zh-CN" b="1" i="1" smtClean="0">
                        <a:latin typeface="Cambria Math"/>
                      </a:rPr>
                      <m:t>}</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其中每个</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𝒘</m:t>
                        </m:r>
                      </m:e>
                      <m:sub>
                        <m:r>
                          <a:rPr lang="en-US" altLang="zh-CN" b="1" i="1" smtClean="0">
                            <a:latin typeface="Cambria Math"/>
                          </a:rPr>
                          <m:t>𝒋</m:t>
                        </m:r>
                      </m:sub>
                    </m:sSub>
                    <m:r>
                      <a:rPr lang="en-US" altLang="zh-CN" b="1" i="1" smtClean="0">
                        <a:latin typeface="Cambria Math"/>
                      </a:rPr>
                      <m:t>(</m:t>
                    </m:r>
                    <m:r>
                      <a:rPr lang="en-US" altLang="zh-CN" b="1" i="0" smtClean="0">
                        <a:latin typeface="Cambria Math"/>
                      </a:rPr>
                      <m:t>𝟏</m:t>
                    </m:r>
                    <m:r>
                      <a:rPr lang="en-US" altLang="zh-CN" b="1" i="1" smtClean="0">
                        <a:latin typeface="Cambria Math"/>
                        <a:ea typeface="Cambria Math"/>
                      </a:rPr>
                      <m:t>≤</m:t>
                    </m:r>
                    <m:r>
                      <a:rPr lang="en-US" altLang="zh-CN" b="1" i="0" smtClean="0">
                        <a:latin typeface="Cambria Math"/>
                        <a:ea typeface="Cambria Math"/>
                      </a:rPr>
                      <m:t>𝐣</m:t>
                    </m:r>
                    <m:r>
                      <a:rPr lang="en-US" altLang="zh-CN" b="1" i="1" smtClean="0">
                        <a:latin typeface="Cambria Math"/>
                        <a:ea typeface="Cambria Math"/>
                      </a:rPr>
                      <m:t>≤</m:t>
                    </m:r>
                    <m:r>
                      <a:rPr lang="en-US" altLang="zh-CN" b="1" i="1" smtClean="0">
                        <a:latin typeface="Cambria Math"/>
                        <a:ea typeface="Cambria Math"/>
                      </a:rPr>
                      <m:t>𝒍</m:t>
                    </m:r>
                    <m:r>
                      <a:rPr lang="en-US" altLang="zh-CN" b="1" i="1" smtClean="0">
                        <a:latin typeface="Cambria Math"/>
                      </a:rPr>
                      <m:t>)</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是一个特征人脸</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算法步骤：</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50000"/>
                  </a:lnSpc>
                </a:pP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：对于每个人脸样本数据</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进行中心化处理：</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m:t>
                    </m:r>
                    <m:r>
                      <a:rPr lang="zh-CN" altLang="en-US" sz="1600" b="1" i="1" smtClean="0">
                        <a:latin typeface="Cambria Math"/>
                        <a:ea typeface="黑体" panose="02010609060101010101" pitchFamily="49" charset="-122"/>
                        <a:cs typeface="Times New Roman" panose="02020603050405020304" pitchFamily="18" charset="0"/>
                      </a:rPr>
                      <m:t>𝝁</m:t>
                    </m:r>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0" smtClean="0">
                        <a:latin typeface="Cambria Math"/>
                        <a:ea typeface="黑体" panose="02010609060101010101" pitchFamily="49" charset="-122"/>
                        <a:cs typeface="Times New Roman" panose="02020603050405020304" pitchFamily="18" charset="0"/>
                      </a:rPr>
                      <m:t>    </m:t>
                    </m:r>
                    <m:r>
                      <a:rPr lang="zh-CN" altLang="en-US" sz="1600" b="1" i="1">
                        <a:latin typeface="Cambria Math"/>
                        <a:ea typeface="黑体" panose="02010609060101010101" pitchFamily="49" charset="-122"/>
                        <a:cs typeface="Times New Roman" panose="02020603050405020304" pitchFamily="18" charset="0"/>
                      </a:rPr>
                      <m:t>𝝁</m:t>
                    </m:r>
                    <m:r>
                      <a:rPr lang="en-US" altLang="zh-CN" sz="1600" b="1" i="1" smtClean="0">
                        <a:latin typeface="Cambria Math"/>
                        <a:ea typeface="黑体" panose="02010609060101010101" pitchFamily="49" charset="-122"/>
                        <a:cs typeface="Times New Roman" panose="02020603050405020304" pitchFamily="18" charset="0"/>
                      </a:rPr>
                      <m:t>=</m:t>
                    </m:r>
                    <m:f>
                      <m:f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smtClean="0">
                            <a:latin typeface="Cambria Math"/>
                            <a:ea typeface="黑体" panose="02010609060101010101" pitchFamily="49" charset="-122"/>
                            <a:cs typeface="Times New Roman" panose="02020603050405020304" pitchFamily="18" charset="0"/>
                          </a:rPr>
                          <m:t>𝟏</m:t>
                        </m:r>
                      </m:num>
                      <m:den>
                        <m:r>
                          <a:rPr lang="en-US" altLang="zh-CN" sz="1600" b="1" i="1" smtClean="0">
                            <a:latin typeface="Cambria Math"/>
                            <a:ea typeface="黑体" panose="02010609060101010101" pitchFamily="49" charset="-122"/>
                            <a:cs typeface="Times New Roman" panose="02020603050405020304" pitchFamily="18" charset="0"/>
                          </a:rPr>
                          <m:t>𝒏</m:t>
                        </m:r>
                      </m:den>
                    </m:f>
                    <m:nary>
                      <m:naryPr>
                        <m:chr m:val="∑"/>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smtClean="0">
                            <a:latin typeface="Cambria Math"/>
                            <a:ea typeface="黑体" panose="02010609060101010101" pitchFamily="49" charset="-122"/>
                            <a:cs typeface="Times New Roman" panose="02020603050405020304" pitchFamily="18" charset="0"/>
                          </a:rPr>
                          <m:t>𝒋</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sub>
                      <m:sup>
                        <m:r>
                          <a:rPr lang="en-US" altLang="zh-CN" sz="1600" b="1" i="1" smtClean="0">
                            <a:latin typeface="Cambria Math"/>
                            <a:ea typeface="黑体" panose="02010609060101010101" pitchFamily="49" charset="-122"/>
                            <a:cs typeface="Times New Roman" panose="02020603050405020304" pitchFamily="18" charset="0"/>
                          </a:rPr>
                          <m:t>𝒏</m:t>
                        </m:r>
                      </m:sup>
                      <m:e>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𝒙</m:t>
                            </m:r>
                          </m:e>
                          <m:sub>
                            <m:r>
                              <a:rPr lang="en-US" altLang="zh-CN" sz="1600" b="1" i="1" smtClean="0">
                                <a:latin typeface="Cambria Math"/>
                                <a:ea typeface="黑体" panose="02010609060101010101" pitchFamily="49" charset="-122"/>
                                <a:cs typeface="Times New Roman" panose="02020603050405020304" pitchFamily="18" charset="0"/>
                              </a:rPr>
                              <m:t>𝒋</m:t>
                            </m:r>
                          </m:sub>
                        </m:sSub>
                      </m:e>
                    </m:nary>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50000"/>
                  </a:lnSpc>
                </a:pP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计算原始人脸样本数据的协方差矩阵：</a:t>
                </a:r>
                <a14:m>
                  <m:oMath xmlns:m="http://schemas.openxmlformats.org/officeDocument/2006/math">
                    <m:r>
                      <a:rPr lang="el-GR" altLang="zh-CN" sz="1600" b="1">
                        <a:latin typeface="Cambria Math"/>
                        <a:ea typeface="Cambria Math"/>
                        <a:cs typeface="Times New Roman" panose="02020603050405020304" pitchFamily="18" charset="0"/>
                      </a:rPr>
                      <m:t>𝚺</m:t>
                    </m:r>
                    <m:r>
                      <a:rPr lang="en-US" altLang="zh-CN" sz="1600" b="1">
                        <a:latin typeface="Cambria Math"/>
                        <a:ea typeface="Cambria Math"/>
                        <a:cs typeface="Times New Roman" panose="02020603050405020304" pitchFamily="18" charset="0"/>
                      </a:rPr>
                      <m:t>=</m:t>
                    </m:r>
                    <m:f>
                      <m:fPr>
                        <m:ctrlPr>
                          <a:rPr lang="en-US" altLang="zh-CN" sz="1600" b="1" i="1">
                            <a:latin typeface="Cambria Math" panose="02040503050406030204" pitchFamily="18" charset="0"/>
                            <a:ea typeface="Cambria Math"/>
                            <a:cs typeface="Times New Roman" panose="02020603050405020304" pitchFamily="18" charset="0"/>
                          </a:rPr>
                        </m:ctrlPr>
                      </m:fPr>
                      <m:num>
                        <m:r>
                          <a:rPr lang="en-US" altLang="zh-CN" sz="1600" b="1" i="1">
                            <a:latin typeface="Cambria Math"/>
                            <a:ea typeface="Cambria Math"/>
                            <a:cs typeface="Times New Roman" panose="02020603050405020304" pitchFamily="18" charset="0"/>
                          </a:rPr>
                          <m:t>𝟏</m:t>
                        </m:r>
                      </m:num>
                      <m:den>
                        <m:r>
                          <a:rPr lang="en-US" altLang="zh-CN" sz="1600" b="1" i="1">
                            <a:latin typeface="Cambria Math"/>
                            <a:ea typeface="Cambria Math"/>
                            <a:cs typeface="Times New Roman" panose="02020603050405020304" pitchFamily="18" charset="0"/>
                          </a:rPr>
                          <m:t>𝒏</m:t>
                        </m:r>
                        <m:r>
                          <a:rPr lang="en-US" altLang="zh-CN" sz="1600" b="1" i="1">
                            <a:latin typeface="Cambria Math"/>
                            <a:ea typeface="Cambria Math"/>
                            <a:cs typeface="Times New Roman" panose="02020603050405020304" pitchFamily="18" charset="0"/>
                          </a:rPr>
                          <m:t>−</m:t>
                        </m:r>
                        <m:r>
                          <a:rPr lang="en-US" altLang="zh-CN" sz="1600" b="1" i="1">
                            <a:latin typeface="Cambria Math"/>
                            <a:ea typeface="Cambria Math"/>
                            <a:cs typeface="Times New Roman" panose="02020603050405020304" pitchFamily="18" charset="0"/>
                          </a:rPr>
                          <m:t>𝟏</m:t>
                        </m:r>
                      </m:den>
                    </m:f>
                    <m:sSup>
                      <m:sSupPr>
                        <m:ctrlPr>
                          <a:rPr lang="en-US" altLang="zh-CN" sz="1600" b="1" i="1">
                            <a:latin typeface="Cambria Math" panose="02040503050406030204" pitchFamily="18" charset="0"/>
                            <a:ea typeface="Cambria Math"/>
                            <a:cs typeface="Times New Roman" panose="02020603050405020304" pitchFamily="18" charset="0"/>
                          </a:rPr>
                        </m:ctrlPr>
                      </m:sSupPr>
                      <m:e>
                        <m:r>
                          <a:rPr lang="en-US" altLang="zh-CN" sz="1600" b="1">
                            <a:latin typeface="Cambria Math"/>
                            <a:ea typeface="Cambria Math"/>
                            <a:cs typeface="Times New Roman" panose="02020603050405020304" pitchFamily="18" charset="0"/>
                          </a:rPr>
                          <m:t>𝐗</m:t>
                        </m:r>
                      </m:e>
                      <m:sup>
                        <m:r>
                          <a:rPr lang="en-US" altLang="zh-CN" sz="1600" b="1">
                            <a:latin typeface="Cambria Math"/>
                            <a:ea typeface="Cambria Math"/>
                            <a:cs typeface="Times New Roman" panose="02020603050405020304" pitchFamily="18" charset="0"/>
                          </a:rPr>
                          <m:t>𝐓</m:t>
                        </m:r>
                      </m:sup>
                    </m:sSup>
                    <m:r>
                      <a:rPr lang="en-US" altLang="zh-CN" sz="1600" b="1" i="1">
                        <a:latin typeface="Cambria Math"/>
                        <a:ea typeface="Cambria Math"/>
                        <a:cs typeface="Times New Roman" panose="02020603050405020304" pitchFamily="18" charset="0"/>
                      </a:rPr>
                      <m:t>𝑿</m:t>
                    </m:r>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50000"/>
                  </a:lnSpc>
                </a:pP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对协方差矩阵</a:t>
                </a:r>
                <a14:m>
                  <m:oMath xmlns:m="http://schemas.openxmlformats.org/officeDocument/2006/math">
                    <m:r>
                      <a:rPr lang="el-GR" altLang="zh-CN" sz="1600" b="1">
                        <a:latin typeface="Cambria Math"/>
                        <a:ea typeface="Cambria Math"/>
                        <a:cs typeface="Times New Roman" panose="02020603050405020304" pitchFamily="18" charset="0"/>
                      </a:rPr>
                      <m:t>𝚺</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进行特征值分解，对所得特征根从到小排序</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𝝀</m:t>
                        </m:r>
                      </m:e>
                      <m:sub>
                        <m:r>
                          <a:rPr lang="en-US" altLang="zh-CN" sz="1600" b="1" i="1" smtClean="0">
                            <a:latin typeface="Cambria Math"/>
                            <a:ea typeface="黑体" panose="02010609060101010101" pitchFamily="49" charset="-122"/>
                            <a:cs typeface="Times New Roman" panose="02020603050405020304" pitchFamily="18" charset="0"/>
                          </a:rPr>
                          <m:t>𝟏</m:t>
                        </m:r>
                      </m:sub>
                    </m:sSub>
                    <m:r>
                      <a:rPr lang="en-US" altLang="zh-CN" sz="1600" b="1" i="1" smtClean="0">
                        <a:latin typeface="Cambria Math"/>
                        <a:ea typeface="Cambria Math"/>
                        <a:cs typeface="Times New Roman" panose="02020603050405020304" pitchFamily="18" charset="0"/>
                      </a:rPr>
                      <m:t>≥</m:t>
                    </m:r>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𝝀</m:t>
                        </m:r>
                      </m:e>
                      <m:sub>
                        <m:r>
                          <a:rPr lang="en-US" altLang="zh-CN" sz="1600" b="1" i="1" smtClean="0">
                            <a:latin typeface="Cambria Math"/>
                            <a:ea typeface="黑体" panose="02010609060101010101" pitchFamily="49" charset="-122"/>
                            <a:cs typeface="Times New Roman" panose="02020603050405020304" pitchFamily="18" charset="0"/>
                          </a:rPr>
                          <m:t>𝟐</m:t>
                        </m:r>
                      </m:sub>
                    </m:sSub>
                    <m:r>
                      <a:rPr lang="en-US" altLang="zh-CN" sz="1600" b="1" i="1" smtClean="0">
                        <a:latin typeface="Cambria Math"/>
                        <a:ea typeface="Cambria Math"/>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𝝀</m:t>
                        </m:r>
                      </m:e>
                      <m:sub>
                        <m:r>
                          <a:rPr lang="en-US" altLang="zh-CN" sz="1600" b="1" i="1" smtClean="0">
                            <a:latin typeface="Cambria Math"/>
                            <a:ea typeface="黑体" panose="02010609060101010101" pitchFamily="49" charset="-122"/>
                            <a:cs typeface="Times New Roman" panose="02020603050405020304" pitchFamily="18" charset="0"/>
                          </a:rPr>
                          <m:t>𝒅</m:t>
                        </m:r>
                      </m:sub>
                    </m:sSub>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50000"/>
                  </a:lnSpc>
                </a:pP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4: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取前</a:t>
                </a:r>
                <a14:m>
                  <m:oMath xmlns:m="http://schemas.openxmlformats.org/officeDocument/2006/math">
                    <m:r>
                      <a:rPr lang="en-US" altLang="zh-CN" sz="1600" b="1" i="1">
                        <a:latin typeface="Cambria Math"/>
                        <a:ea typeface="Cambria Math"/>
                        <a:cs typeface="Times New Roman" panose="02020603050405020304" pitchFamily="18" charset="0"/>
                      </a:rPr>
                      <m:t>𝒍</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个最大特征根所对应特征向量</a:t>
                </a:r>
                <a14:m>
                  <m:oMath xmlns:m="http://schemas.openxmlformats.org/officeDocument/2006/math">
                    <m:sSub>
                      <m:sSubPr>
                        <m:ctrlPr>
                          <a:rPr lang="en-US" altLang="zh-CN" sz="1600" b="1" i="1">
                            <a:latin typeface="Cambria Math" panose="02040503050406030204" pitchFamily="18" charset="0"/>
                          </a:rPr>
                        </m:ctrlPr>
                      </m:sSubPr>
                      <m:e>
                        <m:r>
                          <a:rPr lang="en-US" altLang="zh-CN" sz="1600" b="1" i="1">
                            <a:latin typeface="Cambria Math"/>
                          </a:rPr>
                          <m:t>𝒘</m:t>
                        </m:r>
                      </m:e>
                      <m:sub>
                        <m:r>
                          <a:rPr lang="en-US" altLang="zh-CN" sz="1600" b="1" i="1">
                            <a:latin typeface="Cambria Math"/>
                          </a:rPr>
                          <m:t>𝟏</m:t>
                        </m:r>
                      </m:sub>
                    </m:sSub>
                    <m:r>
                      <a:rPr lang="en-US" altLang="zh-CN" sz="1600" b="1" i="1">
                        <a:latin typeface="Cambria Math"/>
                      </a:rPr>
                      <m:t>,</m:t>
                    </m:r>
                    <m:sSub>
                      <m:sSubPr>
                        <m:ctrlPr>
                          <a:rPr lang="en-US" altLang="zh-CN" sz="1600" b="1" i="1">
                            <a:latin typeface="Cambria Math" panose="02040503050406030204" pitchFamily="18" charset="0"/>
                          </a:rPr>
                        </m:ctrlPr>
                      </m:sSubPr>
                      <m:e>
                        <m:r>
                          <a:rPr lang="en-US" altLang="zh-CN" sz="1600" b="1" i="1">
                            <a:latin typeface="Cambria Math"/>
                          </a:rPr>
                          <m:t>𝒘</m:t>
                        </m:r>
                      </m:e>
                      <m:sub>
                        <m:r>
                          <a:rPr lang="en-US" altLang="zh-CN" sz="1600" b="1" i="1">
                            <a:latin typeface="Cambria Math"/>
                          </a:rPr>
                          <m:t>𝟐</m:t>
                        </m:r>
                      </m:sub>
                    </m:sSub>
                    <m:r>
                      <a:rPr lang="en-US" altLang="zh-CN" sz="1600" b="1" i="1">
                        <a:latin typeface="Cambria Math"/>
                      </a:rPr>
                      <m:t>,…,</m:t>
                    </m:r>
                    <m:sSub>
                      <m:sSubPr>
                        <m:ctrlPr>
                          <a:rPr lang="en-US" altLang="zh-CN" sz="1600" b="1" i="1">
                            <a:latin typeface="Cambria Math" panose="02040503050406030204" pitchFamily="18" charset="0"/>
                          </a:rPr>
                        </m:ctrlPr>
                      </m:sSubPr>
                      <m:e>
                        <m:r>
                          <a:rPr lang="en-US" altLang="zh-CN" sz="1600" b="1" i="1">
                            <a:latin typeface="Cambria Math"/>
                          </a:rPr>
                          <m:t>𝒘</m:t>
                        </m:r>
                      </m:e>
                      <m:sub>
                        <m:r>
                          <a:rPr lang="en-US" altLang="zh-CN" sz="1600" b="1" i="1">
                            <a:latin typeface="Cambria Math"/>
                          </a:rPr>
                          <m:t>𝒍</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组成映射矩阵</a:t>
                </a:r>
                <a14:m>
                  <m:oMath xmlns:m="http://schemas.openxmlformats.org/officeDocument/2006/math">
                    <m:r>
                      <a:rPr lang="en-US" altLang="zh-CN" sz="1600" b="1">
                        <a:latin typeface="Cambria Math"/>
                      </a:rPr>
                      <m:t>𝐖</m:t>
                    </m:r>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50000"/>
                  </a:lnSpc>
                </a:pP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：将每个人脸</a:t>
                </a:r>
                <a14:m>
                  <m:oMath xmlns:m="http://schemas.openxmlformats.org/officeDocument/2006/math">
                    <m:r>
                      <a:rPr lang="zh-CN" altLang="en-US" sz="1600" b="1" i="1" smtClean="0">
                        <a:latin typeface="Cambria Math"/>
                        <a:ea typeface="黑体" panose="02010609060101010101" pitchFamily="49" charset="-122"/>
                        <a:cs typeface="Times New Roman" panose="02020603050405020304" pitchFamily="18" charset="0"/>
                      </a:rPr>
                      <m:t>图像</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按照如下方法降维：</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e>
                        </m:d>
                      </m:e>
                      <m:sub>
                        <m:r>
                          <a:rPr lang="en-US" altLang="zh-CN"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Cambria Math"/>
                            <a:cs typeface="Times New Roman" panose="02020603050405020304" pitchFamily="18" charset="0"/>
                          </a:rPr>
                          <m:t>×</m:t>
                        </m:r>
                        <m:r>
                          <a:rPr lang="en-US" altLang="zh-CN" sz="1600" b="1" i="1">
                            <a:latin typeface="Cambria Math"/>
                            <a:ea typeface="Cambria Math"/>
                            <a:cs typeface="Times New Roman" panose="02020603050405020304" pitchFamily="18" charset="0"/>
                          </a:rPr>
                          <m:t>𝒅</m:t>
                        </m:r>
                      </m:sub>
                    </m:sSub>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m:t>
                        </m:r>
                        <m:r>
                          <a:rPr lang="en-US" altLang="zh-CN" sz="1600" b="1">
                            <a:latin typeface="Cambria Math"/>
                            <a:ea typeface="黑体" panose="02010609060101010101" pitchFamily="49" charset="-122"/>
                            <a:cs typeface="Times New Roman" panose="02020603050405020304" pitchFamily="18" charset="0"/>
                          </a:rPr>
                          <m:t>𝐖</m:t>
                        </m:r>
                        <m:r>
                          <a:rPr lang="en-US" altLang="zh-CN" sz="1600" b="1" i="1">
                            <a:latin typeface="Cambria Math"/>
                            <a:ea typeface="黑体" panose="02010609060101010101" pitchFamily="49" charset="-122"/>
                            <a:cs typeface="Times New Roman" panose="02020603050405020304" pitchFamily="18" charset="0"/>
                          </a:rPr>
                          <m:t>)</m:t>
                        </m:r>
                      </m:e>
                      <m:sub>
                        <m:r>
                          <a:rPr lang="en-US" altLang="zh-CN" sz="1600" b="1" i="1">
                            <a:latin typeface="Cambria Math"/>
                            <a:ea typeface="黑体" panose="02010609060101010101" pitchFamily="49" charset="-122"/>
                            <a:cs typeface="Times New Roman" panose="02020603050405020304" pitchFamily="18" charset="0"/>
                          </a:rPr>
                          <m:t>𝒅</m:t>
                        </m:r>
                        <m:r>
                          <a:rPr lang="en-US" altLang="zh-CN" sz="1600" b="1" i="1">
                            <a:latin typeface="Cambria Math"/>
                            <a:ea typeface="Cambria Math"/>
                            <a:cs typeface="Times New Roman" panose="02020603050405020304" pitchFamily="18" charset="0"/>
                          </a:rPr>
                          <m:t>×</m:t>
                        </m:r>
                        <m:r>
                          <a:rPr lang="en-US" altLang="zh-CN" sz="1600" b="1" i="1">
                            <a:latin typeface="Cambria Math"/>
                            <a:ea typeface="Cambria Math"/>
                            <a:cs typeface="Times New Roman" panose="02020603050405020304" pitchFamily="18" charset="0"/>
                          </a:rPr>
                          <m:t>𝒍</m:t>
                        </m:r>
                      </m:sub>
                    </m:sSub>
                    <m:r>
                      <a:rPr lang="en-US" altLang="zh-CN" sz="1600" b="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Cambria Math"/>
                        <a:cs typeface="Times New Roman" panose="02020603050405020304" pitchFamily="18" charset="0"/>
                      </a:rPr>
                      <m:t>×</m:t>
                    </m:r>
                    <m:r>
                      <a:rPr lang="en-US" altLang="zh-CN" sz="1600" b="1" i="1">
                        <a:latin typeface="Cambria Math"/>
                        <a:ea typeface="Cambria Math"/>
                        <a:cs typeface="Times New Roman" panose="02020603050405020304" pitchFamily="18" charset="0"/>
                      </a:rPr>
                      <m:t>𝒍</m:t>
                    </m:r>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50000"/>
                  </a:lnSpc>
                </a:pP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150000"/>
                  </a:lnSpc>
                  <a:buFont typeface="Wingdings" panose="05000000000000000000" pitchFamily="2" charset="2"/>
                  <a:buChar char="l"/>
                </a:pP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200000"/>
                  </a:lnSpc>
                </a:pP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 y="1450492"/>
                <a:ext cx="8982075" cy="4871911"/>
              </a:xfrm>
              <a:prstGeom prst="rect">
                <a:avLst/>
              </a:prstGeom>
              <a:blipFill>
                <a:blip r:embed="rId3"/>
                <a:stretch>
                  <a:fillRect l="-407"/>
                </a:stretch>
              </a:blipFill>
            </p:spPr>
            <p:txBody>
              <a:bodyPr/>
              <a:lstStyle/>
              <a:p>
                <a:r>
                  <a:rPr lang="zh-CN" altLang="en-US">
                    <a:noFill/>
                  </a:rPr>
                  <a:t> </a:t>
                </a:r>
              </a:p>
            </p:txBody>
          </p:sp>
        </mc:Fallback>
      </mc:AlternateContent>
      <p:cxnSp>
        <p:nvCxnSpPr>
          <p:cNvPr id="4" name="直接连接符 3"/>
          <p:cNvCxnSpPr/>
          <p:nvPr/>
        </p:nvCxnSpPr>
        <p:spPr>
          <a:xfrm>
            <a:off x="228604" y="1558068"/>
            <a:ext cx="81057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4305" y="2848112"/>
            <a:ext cx="81057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242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
            <a:ext cx="9144000" cy="817808"/>
          </a:xfrm>
        </p:spPr>
        <p:txBody>
          <a:bodyPr/>
          <a:lstStyle/>
          <a:p>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均值聚类算法描述</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301059" y="1275964"/>
                <a:ext cx="8814367" cy="3770969"/>
              </a:xfrm>
              <a:prstGeom prst="rect">
                <a:avLst/>
              </a:prstGeom>
            </p:spPr>
            <p:txBody>
              <a:bodyPr wrap="square">
                <a:spAutoFit/>
              </a:bodyPr>
              <a:lstStyle/>
              <a:p>
                <a:pPr marL="285750" indent="-285750">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rPr>
                  <a:t>若干定义：</a:t>
                </a:r>
                <a:endParaRPr lang="en-US" altLang="zh-CN" b="1" dirty="0">
                  <a:latin typeface="楷体" panose="02010609060101010101" pitchFamily="49" charset="-122"/>
                  <a:ea typeface="楷体" panose="02010609060101010101" pitchFamily="49" charset="-122"/>
                </a:endParaRPr>
              </a:p>
              <a:p>
                <a:pPr marL="742950" lvl="1" indent="-285750">
                  <a:lnSpc>
                    <a:spcPct val="150000"/>
                  </a:lnSpc>
                  <a:buFont typeface="Wingdings" panose="05000000000000000000" pitchFamily="2" charset="2"/>
                  <a:buChar char="l"/>
                </a:pPr>
                <a14:m>
                  <m:oMath xmlns:m="http://schemas.openxmlformats.org/officeDocument/2006/math">
                    <m:r>
                      <a:rPr lang="en-US" altLang="zh-CN" b="1" i="1" smtClean="0">
                        <a:latin typeface="Cambria Math"/>
                        <a:ea typeface="黑体" panose="02010609060101010101" pitchFamily="49" charset="-122"/>
                      </a:rPr>
                      <m:t>𝒏</m:t>
                    </m:r>
                  </m:oMath>
                </a14:m>
                <a:r>
                  <a:rPr lang="zh-CN" altLang="en-US" b="1" dirty="0">
                    <a:latin typeface="楷体" panose="02010609060101010101" pitchFamily="49" charset="-122"/>
                    <a:ea typeface="楷体" panose="02010609060101010101" pitchFamily="49" charset="-122"/>
                    <a:cs typeface="Times New Roman" panose="02020603050405020304" pitchFamily="18" charset="0"/>
                  </a:rPr>
                  <a:t>个</a:t>
                </a:r>
                <a14:m>
                  <m:oMath xmlns:m="http://schemas.openxmlformats.org/officeDocument/2006/math">
                    <m:r>
                      <a:rPr lang="en-US" altLang="zh-CN" b="1" i="1" smtClean="0">
                        <a:latin typeface="Cambria Math"/>
                        <a:ea typeface="黑体" panose="02010609060101010101" pitchFamily="49" charset="-122"/>
                      </a:rPr>
                      <m:t>𝒎</m:t>
                    </m:r>
                  </m:oMath>
                </a14:m>
                <a:r>
                  <a:rPr lang="en-US" altLang="zh-CN" b="1" dirty="0">
                    <a:latin typeface="楷体" panose="02010609060101010101" pitchFamily="49" charset="-122"/>
                    <a:ea typeface="楷体" panose="02010609060101010101" pitchFamily="49" charset="-122"/>
                    <a:cs typeface="Times New Roman" panose="02020603050405020304" pitchFamily="18" charset="0"/>
                  </a:rPr>
                  <a:t>-</a:t>
                </a:r>
                <a:r>
                  <a:rPr lang="zh-CN" altLang="en-US" b="1" dirty="0">
                    <a:latin typeface="楷体" panose="02010609060101010101" pitchFamily="49" charset="-122"/>
                    <a:ea typeface="楷体" panose="02010609060101010101" pitchFamily="49" charset="-122"/>
                    <a:cs typeface="Times New Roman" panose="02020603050405020304" pitchFamily="18" charset="0"/>
                  </a:rPr>
                  <a:t>维数据</a:t>
                </a:r>
                <a14:m>
                  <m:oMath xmlns:m="http://schemas.openxmlformats.org/officeDocument/2006/math">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a:ea typeface="黑体" panose="02010609060101010101" pitchFamily="49" charset="-122"/>
                          </a:rPr>
                          <m:t>{</m:t>
                        </m:r>
                        <m:r>
                          <a:rPr lang="en-US" altLang="zh-CN" b="1" i="1" smtClean="0">
                            <a:latin typeface="Cambria Math"/>
                            <a:ea typeface="黑体" panose="02010609060101010101" pitchFamily="49" charset="-122"/>
                          </a:rPr>
                          <m:t>𝒙</m:t>
                        </m:r>
                      </m:e>
                      <m:sub>
                        <m:r>
                          <a:rPr lang="en-US" altLang="zh-CN" b="1" i="1" smtClean="0">
                            <a:latin typeface="Cambria Math"/>
                            <a:ea typeface="黑体" panose="02010609060101010101" pitchFamily="49" charset="-122"/>
                          </a:rPr>
                          <m:t>𝟏</m:t>
                        </m:r>
                      </m:sub>
                    </m:sSub>
                    <m:r>
                      <a:rPr lang="en-US" altLang="zh-CN" b="1" i="1" smtClean="0">
                        <a:latin typeface="Cambria Math"/>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a:ea typeface="黑体" panose="02010609060101010101" pitchFamily="49" charset="-122"/>
                          </a:rPr>
                          <m:t>𝒙</m:t>
                        </m:r>
                      </m:e>
                      <m:sub>
                        <m:r>
                          <a:rPr lang="en-US" altLang="zh-CN" b="1" i="1" smtClean="0">
                            <a:latin typeface="Cambria Math"/>
                            <a:ea typeface="黑体" panose="02010609060101010101" pitchFamily="49" charset="-122"/>
                          </a:rPr>
                          <m:t>𝟐</m:t>
                        </m:r>
                      </m:sub>
                    </m:sSub>
                    <m:r>
                      <a:rPr lang="en-US" altLang="zh-CN" b="1" i="1" smtClean="0">
                        <a:latin typeface="Cambria Math"/>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a:ea typeface="黑体" panose="02010609060101010101" pitchFamily="49" charset="-122"/>
                          </a:rPr>
                          <m:t>𝒙</m:t>
                        </m:r>
                      </m:e>
                      <m:sub>
                        <m:r>
                          <a:rPr lang="en-US" altLang="zh-CN" b="1" i="1" smtClean="0">
                            <a:latin typeface="Cambria Math"/>
                            <a:ea typeface="黑体" panose="02010609060101010101" pitchFamily="49" charset="-122"/>
                          </a:rPr>
                          <m:t>𝒏</m:t>
                        </m:r>
                      </m:sub>
                    </m:sSub>
                    <m:r>
                      <a:rPr lang="en-US" altLang="zh-CN" b="1" i="1" smtClean="0">
                        <a:latin typeface="Cambria Math"/>
                        <a:ea typeface="黑体" panose="02010609060101010101" pitchFamily="49" charset="-122"/>
                      </a:rPr>
                      <m:t>}</m:t>
                    </m:r>
                  </m:oMath>
                </a14:m>
                <a:r>
                  <a:rPr lang="zh-CN" altLang="en-US" b="1" dirty="0">
                    <a:latin typeface="楷体" panose="02010609060101010101" pitchFamily="49" charset="-122"/>
                    <a:ea typeface="楷体" panose="02010609060101010101" pitchFamily="49" charset="-122"/>
                    <a:cs typeface="Times New Roman" panose="02020603050405020304" pitchFamily="18" charset="0"/>
                  </a:rPr>
                  <a:t>，</a:t>
                </a:r>
                <a14:m>
                  <m:oMath xmlns:m="http://schemas.openxmlformats.org/officeDocument/2006/math">
                    <m:sSub>
                      <m:sSubPr>
                        <m:ctrlPr>
                          <a:rPr lang="en-US" altLang="zh-CN" b="1" i="1" dirty="0" smtClean="0">
                            <a:latin typeface="Cambria Math" panose="02040503050406030204" pitchFamily="18" charset="0"/>
                            <a:ea typeface="黑体" panose="02010609060101010101" pitchFamily="49" charset="-122"/>
                          </a:rPr>
                        </m:ctrlPr>
                      </m:sSubPr>
                      <m:e>
                        <m:r>
                          <a:rPr lang="en-US" altLang="zh-CN" b="1" i="1" dirty="0" smtClean="0">
                            <a:latin typeface="Cambria Math"/>
                            <a:ea typeface="黑体" panose="02010609060101010101" pitchFamily="49" charset="-122"/>
                          </a:rPr>
                          <m:t>𝒙</m:t>
                        </m:r>
                      </m:e>
                      <m:sub>
                        <m:r>
                          <a:rPr lang="en-US" altLang="zh-CN" b="1" i="1" dirty="0" smtClean="0">
                            <a:latin typeface="Cambria Math"/>
                            <a:ea typeface="黑体" panose="02010609060101010101" pitchFamily="49" charset="-122"/>
                          </a:rPr>
                          <m:t>𝒊</m:t>
                        </m:r>
                      </m:sub>
                    </m:sSub>
                    <m:r>
                      <a:rPr lang="en-US" altLang="zh-CN" b="1" i="1" dirty="0" smtClean="0">
                        <a:latin typeface="Cambria Math"/>
                        <a:ea typeface="Cambria Math"/>
                      </a:rPr>
                      <m:t>∈</m:t>
                    </m:r>
                    <m:sSup>
                      <m:sSupPr>
                        <m:ctrlPr>
                          <a:rPr lang="en-US" altLang="zh-CN" b="1" i="1" dirty="0" smtClean="0">
                            <a:latin typeface="Cambria Math" panose="02040503050406030204" pitchFamily="18" charset="0"/>
                            <a:ea typeface="Cambria Math"/>
                          </a:rPr>
                        </m:ctrlPr>
                      </m:sSupPr>
                      <m:e>
                        <m:r>
                          <a:rPr lang="en-US" altLang="zh-CN" b="1" i="1" dirty="0" smtClean="0">
                            <a:latin typeface="Cambria Math"/>
                            <a:ea typeface="Cambria Math"/>
                          </a:rPr>
                          <m:t>𝑹</m:t>
                        </m:r>
                      </m:e>
                      <m:sup>
                        <m:r>
                          <a:rPr lang="en-US" altLang="zh-CN" b="1" i="1" dirty="0" smtClean="0">
                            <a:latin typeface="Cambria Math"/>
                            <a:ea typeface="Cambria Math"/>
                          </a:rPr>
                          <m:t>𝒎</m:t>
                        </m:r>
                      </m:sup>
                    </m:sSup>
                    <m:r>
                      <a:rPr lang="en-US" altLang="zh-CN" b="1" i="1" dirty="0" smtClean="0">
                        <a:latin typeface="Cambria Math"/>
                        <a:ea typeface="Cambria Math"/>
                      </a:rPr>
                      <m:t>(</m:t>
                    </m:r>
                    <m:r>
                      <a:rPr lang="en-US" altLang="zh-CN" b="1" i="1" dirty="0" smtClean="0">
                        <a:latin typeface="Cambria Math"/>
                        <a:ea typeface="Cambria Math"/>
                      </a:rPr>
                      <m:t>𝟏</m:t>
                    </m:r>
                    <m:r>
                      <a:rPr lang="en-US" altLang="zh-CN" b="1" i="1" dirty="0" smtClean="0">
                        <a:latin typeface="Cambria Math"/>
                        <a:ea typeface="Cambria Math"/>
                      </a:rPr>
                      <m:t>≤</m:t>
                    </m:r>
                    <m:r>
                      <a:rPr lang="en-US" altLang="zh-CN" b="1" i="1" dirty="0" smtClean="0">
                        <a:latin typeface="Cambria Math"/>
                        <a:ea typeface="Cambria Math"/>
                      </a:rPr>
                      <m:t>𝒊</m:t>
                    </m:r>
                    <m:r>
                      <a:rPr lang="en-US" altLang="zh-CN" b="1" i="1" dirty="0" smtClean="0">
                        <a:latin typeface="Cambria Math"/>
                        <a:ea typeface="Cambria Math"/>
                      </a:rPr>
                      <m:t>≤</m:t>
                    </m:r>
                    <m:r>
                      <a:rPr lang="en-US" altLang="zh-CN" b="1" i="1" dirty="0" smtClean="0">
                        <a:latin typeface="Cambria Math"/>
                        <a:ea typeface="Cambria Math"/>
                      </a:rPr>
                      <m:t>𝒏</m:t>
                    </m:r>
                    <m:r>
                      <a:rPr lang="en-US" altLang="zh-CN" b="1" i="1" dirty="0" smtClean="0">
                        <a:latin typeface="Cambria Math"/>
                        <a:ea typeface="Cambria Math"/>
                      </a:rPr>
                      <m:t>)</m:t>
                    </m:r>
                  </m:oMath>
                </a14:m>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两个</a:t>
                </a:r>
                <a14:m>
                  <m:oMath xmlns:m="http://schemas.openxmlformats.org/officeDocument/2006/math">
                    <m:r>
                      <a:rPr lang="en-US" altLang="zh-CN" b="1" i="1" smtClean="0">
                        <a:latin typeface="Cambria Math"/>
                        <a:ea typeface="黑体" panose="02010609060101010101" pitchFamily="49" charset="-122"/>
                      </a:rPr>
                      <m:t>𝒎</m:t>
                    </m:r>
                  </m:oMath>
                </a14:m>
                <a:r>
                  <a:rPr lang="zh-CN" altLang="en-US" b="1" dirty="0">
                    <a:latin typeface="楷体" panose="02010609060101010101" pitchFamily="49" charset="-122"/>
                    <a:ea typeface="楷体" panose="02010609060101010101" pitchFamily="49" charset="-122"/>
                    <a:cs typeface="Times New Roman" panose="02020603050405020304" pitchFamily="18" charset="0"/>
                  </a:rPr>
                  <a:t>维数据之间的欧氏距离为</a:t>
                </a:r>
                <a:endParaRPr lang="en-US" altLang="zh-CN" b="1" i="1" dirty="0">
                  <a:latin typeface="楷体" panose="02010609060101010101" pitchFamily="49" charset="-122"/>
                  <a:ea typeface="楷体" panose="02010609060101010101" pitchFamily="49" charset="-122"/>
                </a:endParaRPr>
              </a:p>
              <a:p>
                <a:pPr lvl="1">
                  <a:lnSpc>
                    <a:spcPct val="150000"/>
                  </a:lnSpc>
                </a:pPr>
                <a14:m>
                  <m:oMath xmlns:m="http://schemas.openxmlformats.org/officeDocument/2006/math">
                    <m:r>
                      <a:rPr lang="en-US" altLang="zh-CN" b="1" i="1" smtClean="0">
                        <a:latin typeface="Cambria Math"/>
                        <a:ea typeface="黑体" panose="02010609060101010101" pitchFamily="49" charset="-122"/>
                      </a:rPr>
                      <m:t>𝒅</m:t>
                    </m:r>
                    <m:d>
                      <m:dPr>
                        <m:ctrlPr>
                          <a:rPr lang="en-US" altLang="zh-CN" b="1" i="1" smtClean="0">
                            <a:latin typeface="Cambria Math" panose="02040503050406030204" pitchFamily="18" charset="0"/>
                            <a:ea typeface="黑体" panose="02010609060101010101" pitchFamily="49" charset="-122"/>
                          </a:rPr>
                        </m:ctrlPr>
                      </m:dPr>
                      <m:e>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a:ea typeface="黑体" panose="02010609060101010101" pitchFamily="49" charset="-122"/>
                              </a:rPr>
                              <m:t>𝒙</m:t>
                            </m:r>
                          </m:e>
                          <m:sub>
                            <m:r>
                              <a:rPr lang="en-US" altLang="zh-CN" b="1" i="1" smtClean="0">
                                <a:latin typeface="Cambria Math"/>
                                <a:ea typeface="黑体" panose="02010609060101010101" pitchFamily="49" charset="-122"/>
                              </a:rPr>
                              <m:t>𝒊</m:t>
                            </m:r>
                          </m:sub>
                        </m:sSub>
                        <m:r>
                          <a:rPr lang="en-US" altLang="zh-CN" b="1" i="1" smtClean="0">
                            <a:latin typeface="Cambria Math"/>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a:ea typeface="黑体" panose="02010609060101010101" pitchFamily="49" charset="-122"/>
                              </a:rPr>
                              <m:t>𝒙</m:t>
                            </m:r>
                          </m:e>
                          <m:sub>
                            <m:r>
                              <a:rPr lang="en-US" altLang="zh-CN" b="1" i="1" smtClean="0">
                                <a:latin typeface="Cambria Math"/>
                                <a:ea typeface="黑体" panose="02010609060101010101" pitchFamily="49" charset="-122"/>
                              </a:rPr>
                              <m:t>𝒋</m:t>
                            </m:r>
                          </m:sub>
                        </m:sSub>
                      </m:e>
                    </m:d>
                    <m:r>
                      <a:rPr lang="en-US" altLang="zh-CN" b="1" i="1" smtClean="0">
                        <a:latin typeface="Cambria Math"/>
                        <a:ea typeface="黑体" panose="02010609060101010101" pitchFamily="49" charset="-122"/>
                      </a:rPr>
                      <m:t>=</m:t>
                    </m:r>
                    <m:rad>
                      <m:radPr>
                        <m:degHide m:val="on"/>
                        <m:ctrlPr>
                          <a:rPr lang="en-US" altLang="zh-CN" b="1" i="1" smtClean="0">
                            <a:latin typeface="Cambria Math" panose="02040503050406030204" pitchFamily="18" charset="0"/>
                            <a:ea typeface="黑体" panose="02010609060101010101" pitchFamily="49" charset="-122"/>
                          </a:rPr>
                        </m:ctrlPr>
                      </m:radPr>
                      <m:deg/>
                      <m:e>
                        <m:sSup>
                          <m:sSupPr>
                            <m:ctrlPr>
                              <a:rPr lang="en-US" altLang="zh-CN" b="1" i="1" smtClean="0">
                                <a:latin typeface="Cambria Math" panose="02040503050406030204" pitchFamily="18" charset="0"/>
                                <a:ea typeface="黑体" panose="02010609060101010101" pitchFamily="49" charset="-122"/>
                              </a:rPr>
                            </m:ctrlPr>
                          </m:sSupPr>
                          <m:e>
                            <m:r>
                              <a:rPr lang="en-US" altLang="zh-CN" b="1" i="1" smtClean="0">
                                <a:latin typeface="Cambria Math"/>
                                <a:ea typeface="黑体" panose="02010609060101010101" pitchFamily="49" charset="-122"/>
                              </a:rPr>
                              <m:t>(</m:t>
                            </m:r>
                            <m:sSubSup>
                              <m:sSubSupPr>
                                <m:ctrlPr>
                                  <a:rPr lang="en-US" altLang="zh-CN" b="1" i="1" smtClean="0">
                                    <a:latin typeface="Cambria Math" panose="02040503050406030204" pitchFamily="18" charset="0"/>
                                    <a:ea typeface="黑体" panose="02010609060101010101" pitchFamily="49" charset="-122"/>
                                  </a:rPr>
                                </m:ctrlPr>
                              </m:sSubSupPr>
                              <m:e>
                                <m:r>
                                  <a:rPr lang="en-US" altLang="zh-CN" b="1" i="1" smtClean="0">
                                    <a:latin typeface="Cambria Math"/>
                                    <a:ea typeface="黑体" panose="02010609060101010101" pitchFamily="49" charset="-122"/>
                                  </a:rPr>
                                  <m:t>𝒙</m:t>
                                </m:r>
                              </m:e>
                              <m:sub>
                                <m:r>
                                  <a:rPr lang="en-US" altLang="zh-CN" b="1" i="1" smtClean="0">
                                    <a:latin typeface="Cambria Math"/>
                                  </a:rPr>
                                  <m:t>𝒊</m:t>
                                </m:r>
                                <m:r>
                                  <a:rPr lang="en-US" altLang="zh-CN" b="1" i="1" smtClean="0">
                                    <a:latin typeface="Cambria Math"/>
                                  </a:rPr>
                                  <m:t>𝟏</m:t>
                                </m:r>
                              </m:sub>
                              <m:sup/>
                            </m:sSubSup>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𝒋</m:t>
                                </m:r>
                                <m:r>
                                  <a:rPr lang="en-US" altLang="zh-CN" b="1" i="1" smtClean="0">
                                    <a:latin typeface="Cambria Math"/>
                                  </a:rPr>
                                  <m:t>𝟏</m:t>
                                </m:r>
                              </m:sub>
                              <m:sup/>
                            </m:sSubSup>
                            <m:r>
                              <a:rPr lang="en-US" altLang="zh-CN" b="1" i="1" smtClean="0">
                                <a:latin typeface="Cambria Math"/>
                                <a:ea typeface="黑体" panose="02010609060101010101" pitchFamily="49" charset="-122"/>
                              </a:rPr>
                              <m:t>)</m:t>
                            </m:r>
                          </m:e>
                          <m:sup>
                            <m:r>
                              <a:rPr lang="en-US" altLang="zh-CN" b="1" i="1" smtClean="0">
                                <a:latin typeface="Cambria Math"/>
                                <a:ea typeface="黑体" panose="02010609060101010101" pitchFamily="49" charset="-122"/>
                              </a:rPr>
                              <m:t>𝟐</m:t>
                            </m:r>
                          </m:sup>
                        </m:sSup>
                        <m:r>
                          <a:rPr lang="en-US" altLang="zh-CN" b="1" i="1" smtClean="0">
                            <a:latin typeface="Cambria Math"/>
                            <a:ea typeface="黑体" panose="02010609060101010101" pitchFamily="49" charset="-122"/>
                          </a:rPr>
                          <m:t>+</m:t>
                        </m:r>
                        <m:sSup>
                          <m:sSupPr>
                            <m:ctrlPr>
                              <a:rPr lang="en-US" altLang="zh-CN" b="1" i="1">
                                <a:latin typeface="Cambria Math" panose="02040503050406030204" pitchFamily="18" charset="0"/>
                                <a:ea typeface="黑体" panose="02010609060101010101" pitchFamily="49" charset="-122"/>
                              </a:rPr>
                            </m:ctrlPr>
                          </m:sSupPr>
                          <m:e>
                            <m:r>
                              <a:rPr lang="en-US" altLang="zh-CN" b="1" i="1" smtClean="0">
                                <a:latin typeface="Cambria Math"/>
                                <a:ea typeface="黑体" panose="02010609060101010101" pitchFamily="49" charset="-122"/>
                              </a:rPr>
                              <m:t>(</m:t>
                            </m:r>
                            <m:sSubSup>
                              <m:sSubSupPr>
                                <m:ctrlPr>
                                  <a:rPr lang="en-US" altLang="zh-CN" b="1" i="1">
                                    <a:latin typeface="Cambria Math" panose="02040503050406030204" pitchFamily="18" charset="0"/>
                                    <a:ea typeface="黑体" panose="02010609060101010101" pitchFamily="49" charset="-122"/>
                                  </a:rPr>
                                </m:ctrlPr>
                              </m:sSubSupPr>
                              <m:e>
                                <m:r>
                                  <a:rPr lang="en-US" altLang="zh-CN" b="1" i="1" smtClean="0">
                                    <a:latin typeface="Cambria Math"/>
                                    <a:ea typeface="黑体" panose="02010609060101010101" pitchFamily="49" charset="-122"/>
                                  </a:rPr>
                                  <m:t>𝒙</m:t>
                                </m:r>
                              </m:e>
                              <m:sub>
                                <m:r>
                                  <a:rPr lang="en-US" altLang="zh-CN" b="1" i="1" smtClean="0">
                                    <a:latin typeface="Cambria Math"/>
                                  </a:rPr>
                                  <m:t>𝒊</m:t>
                                </m:r>
                                <m:r>
                                  <a:rPr lang="en-US" altLang="zh-CN" b="1" i="1" smtClean="0">
                                    <a:latin typeface="Cambria Math"/>
                                  </a:rPr>
                                  <m:t>𝟐</m:t>
                                </m:r>
                              </m:sub>
                              <m:sup/>
                            </m:sSubSup>
                            <m:r>
                              <a:rPr lang="en-US" altLang="zh-CN" b="1" i="1" smtClean="0">
                                <a:latin typeface="Cambria Math"/>
                              </a:rPr>
                              <m:t>−</m:t>
                            </m:r>
                            <m:sSubSup>
                              <m:sSubSupPr>
                                <m:ctrlPr>
                                  <a:rPr lang="en-US" altLang="zh-CN" b="1" i="1">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𝒋</m:t>
                                </m:r>
                                <m:r>
                                  <a:rPr lang="en-US" altLang="zh-CN" b="1" i="1" smtClean="0">
                                    <a:latin typeface="Cambria Math"/>
                                  </a:rPr>
                                  <m:t>𝟐</m:t>
                                </m:r>
                              </m:sub>
                              <m:sup/>
                            </m:sSubSup>
                            <m:r>
                              <a:rPr lang="en-US" altLang="zh-CN" b="1" i="1" smtClean="0">
                                <a:latin typeface="Cambria Math"/>
                                <a:ea typeface="黑体" panose="02010609060101010101" pitchFamily="49" charset="-122"/>
                              </a:rPr>
                              <m:t>)</m:t>
                            </m:r>
                          </m:e>
                          <m:sup>
                            <m:r>
                              <a:rPr lang="en-US" altLang="zh-CN" b="1" i="1" smtClean="0">
                                <a:latin typeface="Cambria Math"/>
                                <a:ea typeface="黑体" panose="02010609060101010101" pitchFamily="49" charset="-122"/>
                              </a:rPr>
                              <m:t>𝟐</m:t>
                            </m:r>
                          </m:sup>
                        </m:sSup>
                        <m:r>
                          <a:rPr lang="en-US" altLang="zh-CN" b="1" i="1" smtClean="0">
                            <a:latin typeface="Cambria Math"/>
                            <a:ea typeface="黑体" panose="02010609060101010101" pitchFamily="49" charset="-122"/>
                          </a:rPr>
                          <m:t>+…+</m:t>
                        </m:r>
                        <m:sSup>
                          <m:sSupPr>
                            <m:ctrlPr>
                              <a:rPr lang="en-US" altLang="zh-CN" b="1" i="1">
                                <a:latin typeface="Cambria Math" panose="02040503050406030204" pitchFamily="18" charset="0"/>
                                <a:ea typeface="黑体" panose="02010609060101010101" pitchFamily="49" charset="-122"/>
                              </a:rPr>
                            </m:ctrlPr>
                          </m:sSupPr>
                          <m:e>
                            <m:r>
                              <a:rPr lang="en-US" altLang="zh-CN" b="1" i="1" smtClean="0">
                                <a:latin typeface="Cambria Math"/>
                                <a:ea typeface="黑体" panose="02010609060101010101" pitchFamily="49" charset="-122"/>
                              </a:rPr>
                              <m:t>(</m:t>
                            </m:r>
                            <m:sSubSup>
                              <m:sSubSupPr>
                                <m:ctrlPr>
                                  <a:rPr lang="en-US" altLang="zh-CN" b="1" i="1">
                                    <a:latin typeface="Cambria Math" panose="02040503050406030204" pitchFamily="18" charset="0"/>
                                    <a:ea typeface="黑体" panose="02010609060101010101" pitchFamily="49" charset="-122"/>
                                  </a:rPr>
                                </m:ctrlPr>
                              </m:sSubSupPr>
                              <m:e>
                                <m:r>
                                  <a:rPr lang="en-US" altLang="zh-CN" b="1" i="1" smtClean="0">
                                    <a:latin typeface="Cambria Math"/>
                                    <a:ea typeface="黑体" panose="02010609060101010101" pitchFamily="49" charset="-122"/>
                                  </a:rPr>
                                  <m:t>𝒙</m:t>
                                </m:r>
                              </m:e>
                              <m:sub>
                                <m:r>
                                  <a:rPr lang="en-US" altLang="zh-CN" b="1" i="1" smtClean="0">
                                    <a:latin typeface="Cambria Math"/>
                                  </a:rPr>
                                  <m:t>𝒊𝒎</m:t>
                                </m:r>
                              </m:sub>
                              <m:sup/>
                            </m:sSubSup>
                            <m:r>
                              <a:rPr lang="en-US" altLang="zh-CN" b="1" i="1" smtClean="0">
                                <a:latin typeface="Cambria Math"/>
                              </a:rPr>
                              <m:t>−</m:t>
                            </m:r>
                            <m:sSubSup>
                              <m:sSubSupPr>
                                <m:ctrlPr>
                                  <a:rPr lang="en-US" altLang="zh-CN" b="1" i="1">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𝒋𝒎</m:t>
                                </m:r>
                              </m:sub>
                              <m:sup/>
                            </m:sSubSup>
                            <m:r>
                              <a:rPr lang="en-US" altLang="zh-CN" b="1" i="1" smtClean="0">
                                <a:latin typeface="Cambria Math"/>
                                <a:ea typeface="黑体" panose="02010609060101010101" pitchFamily="49" charset="-122"/>
                              </a:rPr>
                              <m:t>)</m:t>
                            </m:r>
                          </m:e>
                          <m:sup>
                            <m:r>
                              <a:rPr lang="en-US" altLang="zh-CN" b="1" i="1" smtClean="0">
                                <a:latin typeface="Cambria Math"/>
                                <a:ea typeface="黑体" panose="02010609060101010101" pitchFamily="49" charset="-122"/>
                              </a:rPr>
                              <m:t>𝟐</m:t>
                            </m:r>
                          </m:sup>
                        </m:sSup>
                      </m:e>
                    </m:rad>
                  </m:oMath>
                </a14:m>
                <a:r>
                  <a:rPr lang="en-US" altLang="zh-CN" b="1" dirty="0">
                    <a:latin typeface="楷体" panose="02010609060101010101" pitchFamily="49" charset="-122"/>
                    <a:ea typeface="楷体" panose="02010609060101010101" pitchFamily="49" charset="-122"/>
                    <a:cs typeface="Times New Roman" panose="02020603050405020304" pitchFamily="18" charset="0"/>
                  </a:rPr>
                  <a:t> </a:t>
                </a:r>
              </a:p>
              <a:p>
                <a:pPr lvl="1">
                  <a:lnSpc>
                    <a:spcPct val="150000"/>
                  </a:lnSpc>
                </a:pPr>
                <a:r>
                  <a:rPr lang="en-US" altLang="zh-CN" b="1" dirty="0">
                    <a:latin typeface="楷体" panose="02010609060101010101" pitchFamily="49" charset="-122"/>
                    <a:ea typeface="楷体" panose="02010609060101010101" pitchFamily="49" charset="-122"/>
                  </a:rPr>
                  <a:t>        </a:t>
                </a:r>
                <a14:m>
                  <m:oMath xmlns:m="http://schemas.openxmlformats.org/officeDocument/2006/math">
                    <m:r>
                      <a:rPr lang="en-US" altLang="zh-CN" b="1" i="1" smtClean="0">
                        <a:latin typeface="Cambria Math"/>
                        <a:ea typeface="黑体" panose="02010609060101010101" pitchFamily="49" charset="-122"/>
                      </a:rPr>
                      <m:t>𝒅</m:t>
                    </m:r>
                    <m:d>
                      <m:dPr>
                        <m:ctrlPr>
                          <a:rPr lang="en-US" altLang="zh-CN" b="1" i="1">
                            <a:latin typeface="Cambria Math" panose="02040503050406030204" pitchFamily="18" charset="0"/>
                            <a:ea typeface="黑体" panose="02010609060101010101" pitchFamily="49" charset="-122"/>
                          </a:rPr>
                        </m:ctrlPr>
                      </m:dPr>
                      <m:e>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a:ea typeface="黑体" panose="02010609060101010101" pitchFamily="49" charset="-122"/>
                              </a:rPr>
                              <m:t>𝒙</m:t>
                            </m:r>
                          </m:e>
                          <m:sub>
                            <m:r>
                              <a:rPr lang="en-US" altLang="zh-CN" b="1" i="1" smtClean="0">
                                <a:latin typeface="Cambria Math"/>
                                <a:ea typeface="黑体" panose="02010609060101010101" pitchFamily="49" charset="-122"/>
                              </a:rPr>
                              <m:t>𝒊</m:t>
                            </m:r>
                          </m:sub>
                        </m:sSub>
                        <m:r>
                          <a:rPr lang="en-US" altLang="zh-CN" b="1" i="1" smtClean="0">
                            <a:latin typeface="Cambria Math"/>
                            <a:ea typeface="黑体" panose="02010609060101010101" pitchFamily="49" charset="-122"/>
                          </a:rPr>
                          <m:t>,</m:t>
                        </m:r>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a:ea typeface="黑体" panose="02010609060101010101" pitchFamily="49" charset="-122"/>
                              </a:rPr>
                              <m:t>𝒙</m:t>
                            </m:r>
                          </m:e>
                          <m:sub>
                            <m:r>
                              <a:rPr lang="en-US" altLang="zh-CN" b="1" i="1" smtClean="0">
                                <a:latin typeface="Cambria Math"/>
                                <a:ea typeface="黑体" panose="02010609060101010101" pitchFamily="49" charset="-122"/>
                              </a:rPr>
                              <m:t>𝒋</m:t>
                            </m:r>
                          </m:sub>
                        </m:sSub>
                      </m:e>
                    </m:d>
                  </m:oMath>
                </a14:m>
                <a:r>
                  <a:rPr lang="zh-CN" altLang="en-US" b="1" dirty="0">
                    <a:latin typeface="楷体" panose="02010609060101010101" pitchFamily="49" charset="-122"/>
                    <a:ea typeface="楷体" panose="02010609060101010101" pitchFamily="49" charset="-122"/>
                    <a:cs typeface="Times New Roman" panose="02020603050405020304" pitchFamily="18" charset="0"/>
                  </a:rPr>
                  <a:t>值越小，表示</a:t>
                </a:r>
                <a14:m>
                  <m:oMath xmlns:m="http://schemas.openxmlformats.org/officeDocument/2006/math">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a:ea typeface="黑体" panose="02010609060101010101" pitchFamily="49" charset="-122"/>
                          </a:rPr>
                          <m:t>𝒙</m:t>
                        </m:r>
                      </m:e>
                      <m:sub>
                        <m:r>
                          <a:rPr lang="en-US" altLang="zh-CN" b="1" i="1" smtClean="0">
                            <a:latin typeface="Cambria Math"/>
                            <a:ea typeface="黑体" panose="02010609060101010101" pitchFamily="49" charset="-122"/>
                          </a:rPr>
                          <m:t>𝒊</m:t>
                        </m:r>
                      </m:sub>
                    </m:sSub>
                  </m:oMath>
                </a14:m>
                <a:r>
                  <a:rPr lang="zh-CN" altLang="en-US" b="1" dirty="0">
                    <a:latin typeface="楷体" panose="02010609060101010101" pitchFamily="49" charset="-122"/>
                    <a:ea typeface="楷体" panose="02010609060101010101" pitchFamily="49" charset="-122"/>
                    <a:cs typeface="Times New Roman" panose="02020603050405020304" pitchFamily="18" charset="0"/>
                  </a:rPr>
                  <a:t>和</a:t>
                </a:r>
                <a14:m>
                  <m:oMath xmlns:m="http://schemas.openxmlformats.org/officeDocument/2006/math">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a:ea typeface="黑体" panose="02010609060101010101" pitchFamily="49" charset="-122"/>
                          </a:rPr>
                          <m:t>𝒙</m:t>
                        </m:r>
                      </m:e>
                      <m:sub>
                        <m:r>
                          <a:rPr lang="en-US" altLang="zh-CN" b="1" i="1" smtClean="0">
                            <a:latin typeface="Cambria Math"/>
                            <a:ea typeface="黑体" panose="02010609060101010101" pitchFamily="49" charset="-122"/>
                          </a:rPr>
                          <m:t>𝒋</m:t>
                        </m:r>
                      </m:sub>
                    </m:sSub>
                  </m:oMath>
                </a14:m>
                <a:r>
                  <a:rPr lang="zh-CN" altLang="en-US" b="1" dirty="0">
                    <a:latin typeface="楷体" panose="02010609060101010101" pitchFamily="49" charset="-122"/>
                    <a:ea typeface="楷体" panose="02010609060101010101" pitchFamily="49" charset="-122"/>
                    <a:cs typeface="Times New Roman" panose="02020603050405020304" pitchFamily="18" charset="0"/>
                  </a:rPr>
                  <a:t>越相似；反之越不相似</a:t>
                </a:r>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聚类集合数目</a:t>
                </a:r>
                <a14:m>
                  <m:oMath xmlns:m="http://schemas.openxmlformats.org/officeDocument/2006/math">
                    <m:r>
                      <a:rPr lang="en-US" altLang="zh-CN" b="1" i="1" smtClean="0">
                        <a:latin typeface="Cambria Math"/>
                        <a:ea typeface="黑体" panose="02010609060101010101" pitchFamily="49" charset="-122"/>
                      </a:rPr>
                      <m:t>𝒌</m:t>
                    </m:r>
                  </m:oMath>
                </a14:m>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pPr marL="285750" lvl="1" indent="-285750">
                  <a:lnSpc>
                    <a:spcPct val="150000"/>
                  </a:lnSpc>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问题：如何将</a:t>
                </a:r>
                <a14:m>
                  <m:oMath xmlns:m="http://schemas.openxmlformats.org/officeDocument/2006/math">
                    <m:r>
                      <a:rPr lang="en-US" altLang="zh-CN" b="1" i="1" smtClean="0">
                        <a:latin typeface="Cambria Math"/>
                        <a:ea typeface="黑体" panose="02010609060101010101" pitchFamily="49" charset="-122"/>
                      </a:rPr>
                      <m:t>𝒏</m:t>
                    </m:r>
                  </m:oMath>
                </a14:m>
                <a:r>
                  <a:rPr lang="zh-CN" altLang="en-US" b="1" dirty="0">
                    <a:latin typeface="楷体" panose="02010609060101010101" pitchFamily="49" charset="-122"/>
                    <a:ea typeface="楷体" panose="02010609060101010101" pitchFamily="49" charset="-122"/>
                    <a:cs typeface="Times New Roman" panose="02020603050405020304" pitchFamily="18" charset="0"/>
                  </a:rPr>
                  <a:t>个数据依据其相似度大小将它们分别聚类到</a:t>
                </a:r>
                <a14:m>
                  <m:oMath xmlns:m="http://schemas.openxmlformats.org/officeDocument/2006/math">
                    <m:r>
                      <a:rPr lang="en-US" altLang="zh-CN" b="1" i="1" smtClean="0">
                        <a:latin typeface="Cambria Math"/>
                        <a:ea typeface="黑体" panose="02010609060101010101" pitchFamily="49" charset="-122"/>
                      </a:rPr>
                      <m:t>𝒌</m:t>
                    </m:r>
                  </m:oMath>
                </a14:m>
                <a:r>
                  <a:rPr lang="zh-CN" altLang="en-US" b="1" dirty="0">
                    <a:latin typeface="楷体" panose="02010609060101010101" pitchFamily="49" charset="-122"/>
                    <a:ea typeface="楷体" panose="02010609060101010101" pitchFamily="49" charset="-122"/>
                    <a:cs typeface="Times New Roman" panose="02020603050405020304" pitchFamily="18" charset="0"/>
                  </a:rPr>
                  <a:t>个集合，使得每个数据仅属于一个聚类集合。</a:t>
                </a:r>
              </a:p>
            </p:txBody>
          </p:sp>
        </mc:Choice>
        <mc:Fallback xmlns="">
          <p:sp>
            <p:nvSpPr>
              <p:cNvPr id="5" name="矩形 4"/>
              <p:cNvSpPr>
                <a:spLocks noRot="1" noChangeAspect="1" noMove="1" noResize="1" noEditPoints="1" noAdjustHandles="1" noChangeArrowheads="1" noChangeShapeType="1" noTextEdit="1"/>
              </p:cNvSpPr>
              <p:nvPr/>
            </p:nvSpPr>
            <p:spPr>
              <a:xfrm>
                <a:off x="301059" y="1275964"/>
                <a:ext cx="8814367" cy="3770969"/>
              </a:xfrm>
              <a:prstGeom prst="rect">
                <a:avLst/>
              </a:prstGeom>
              <a:blipFill>
                <a:blip r:embed="rId2"/>
                <a:stretch>
                  <a:fillRect l="-415" t="-808" r="-6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73285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357681" y="19769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特征人脸</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算法描述</a:t>
            </a:r>
          </a:p>
        </p:txBody>
      </p:sp>
      <mc:AlternateContent xmlns:mc="http://schemas.openxmlformats.org/markup-compatibility/2006" xmlns:a14="http://schemas.microsoft.com/office/drawing/2010/main">
        <mc:Choice Requires="a14">
          <p:sp>
            <p:nvSpPr>
              <p:cNvPr id="2" name="矩形 1"/>
              <p:cNvSpPr/>
              <p:nvPr/>
            </p:nvSpPr>
            <p:spPr>
              <a:xfrm>
                <a:off x="44010" y="979504"/>
                <a:ext cx="8982075" cy="1754326"/>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每个人脸特征向量</a:t>
                </a:r>
                <a14:m>
                  <m:oMath xmlns:m="http://schemas.openxmlformats.org/officeDocument/2006/math">
                    <m:sSub>
                      <m:sSubPr>
                        <m:ctrlPr>
                          <a:rPr lang="en-US" altLang="zh-CN" b="1" i="1">
                            <a:latin typeface="Cambria Math" panose="02040503050406030204" pitchFamily="18" charset="0"/>
                          </a:rPr>
                        </m:ctrlPr>
                      </m:sSubPr>
                      <m:e>
                        <m:r>
                          <a:rPr lang="en-US" altLang="zh-CN" b="1">
                            <a:latin typeface="Cambria Math"/>
                          </a:rPr>
                          <m:t>𝐰</m:t>
                        </m:r>
                      </m:e>
                      <m:sub>
                        <m:r>
                          <a:rPr lang="en-US" altLang="zh-CN" b="1" i="1">
                            <a:latin typeface="Cambria Math"/>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与原始人脸数据</a:t>
                </a:r>
                <a14:m>
                  <m:oMath xmlns:m="http://schemas.openxmlformats.org/officeDocument/2006/math">
                    <m:sSub>
                      <m:sSubPr>
                        <m:ctrlPr>
                          <a:rPr lang="en-US" altLang="zh-CN"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i="1">
                            <a:latin typeface="Cambria Math"/>
                            <a:ea typeface="黑体" panose="02010609060101010101" pitchFamily="49" charset="-122"/>
                            <a:cs typeface="Times New Roman" panose="02020603050405020304" pitchFamily="18" charset="0"/>
                          </a:rPr>
                          <m:t>𝒙</m:t>
                        </m:r>
                      </m:e>
                      <m:sub>
                        <m:r>
                          <a:rPr lang="en-US" altLang="zh-CN" b="1" i="1">
                            <a:latin typeface="Cambria Math"/>
                            <a:ea typeface="黑体" panose="02010609060101010101" pitchFamily="49" charset="-122"/>
                            <a:cs typeface="Times New Roman" panose="02020603050405020304" pitchFamily="18" charset="0"/>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的维数是一样的，均为</a:t>
                </a:r>
                <a14:m>
                  <m:oMath xmlns:m="http://schemas.openxmlformats.org/officeDocument/2006/math">
                    <m:r>
                      <a:rPr lang="en-US" altLang="zh-CN" b="1" i="1" dirty="0" smtClean="0">
                        <a:latin typeface="Cambria Math"/>
                        <a:ea typeface="黑体" panose="02010609060101010101" pitchFamily="49" charset="-122"/>
                        <a:cs typeface="Times New Roman" panose="02020603050405020304" pitchFamily="18" charset="0"/>
                      </a:rPr>
                      <m:t>𝟏𝟎𝟐𝟒</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可将每个特征向量还原为</a:t>
                </a:r>
                <a14:m>
                  <m:oMath xmlns:m="http://schemas.openxmlformats.org/officeDocument/2006/math">
                    <m:r>
                      <a:rPr lang="en-US" altLang="zh-CN" b="1" i="1">
                        <a:latin typeface="Cambria Math"/>
                        <a:ea typeface="黑体" pitchFamily="49" charset="-122"/>
                      </a:rPr>
                      <m:t>𝟑𝟐</m:t>
                    </m:r>
                    <m:r>
                      <a:rPr lang="en-US" altLang="zh-CN" b="1" i="1">
                        <a:latin typeface="Cambria Math"/>
                        <a:ea typeface="Cambria Math"/>
                      </a:rPr>
                      <m:t>×</m:t>
                    </m:r>
                    <m:r>
                      <a:rPr lang="en-US" altLang="zh-CN" b="1" i="1">
                        <a:latin typeface="Cambria Math"/>
                        <a:ea typeface="Cambria Math"/>
                      </a:rPr>
                      <m:t>𝟑𝟐</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的人脸图像，称之为特征人脸，因此可得到</a:t>
                </a:r>
                <a14:m>
                  <m:oMath xmlns:m="http://schemas.openxmlformats.org/officeDocument/2006/math">
                    <m:r>
                      <a:rPr lang="en-US" altLang="zh-CN" b="1" i="1">
                        <a:latin typeface="Cambria Math"/>
                        <a:ea typeface="Cambria Math"/>
                        <a:cs typeface="Times New Roman" panose="02020603050405020304" pitchFamily="18" charset="0"/>
                      </a:rPr>
                      <m:t>𝒍</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个特征人脸。</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44010" y="979504"/>
                <a:ext cx="8982075" cy="1754326"/>
              </a:xfrm>
              <a:prstGeom prst="rect">
                <a:avLst/>
              </a:prstGeom>
              <a:blipFill>
                <a:blip r:embed="rId2"/>
                <a:stretch>
                  <a:fillRect l="-407" r="-407"/>
                </a:stretch>
              </a:blipFill>
            </p:spPr>
            <p:txBody>
              <a:bodyPr/>
              <a:lstStyle/>
              <a:p>
                <a:r>
                  <a:rPr lang="zh-CN" altLang="en-US">
                    <a:noFill/>
                  </a:rPr>
                  <a:t> </a:t>
                </a:r>
              </a:p>
            </p:txBody>
          </p:sp>
        </mc:Fallback>
      </mc:AlternateContent>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17" y="2393009"/>
            <a:ext cx="3471577"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522" y="2436857"/>
            <a:ext cx="3471577" cy="316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6"/>
          <p:cNvSpPr txBox="1">
            <a:spLocks noChangeArrowheads="1"/>
          </p:cNvSpPr>
          <p:nvPr/>
        </p:nvSpPr>
        <p:spPr bwMode="auto">
          <a:xfrm>
            <a:off x="1661696" y="5783989"/>
            <a:ext cx="6480175" cy="341632"/>
          </a:xfrm>
          <a:prstGeom prst="rect">
            <a:avLst/>
          </a:prstGeom>
          <a:noFill/>
          <a:ln>
            <a:noFill/>
          </a:ln>
          <a:effectLst/>
          <a:extLst>
            <a:ext uri="{909E8E84-426E-40DD-AFC4-6F175D3DCCD1}">
              <a14:hiddenFill xmlns:a14="http://schemas.microsoft.com/office/drawing/2010/main">
                <a:gradFill rotWithShape="0">
                  <a:gsLst>
                    <a:gs pos="0">
                      <a:schemeClr val="accent2"/>
                    </a:gs>
                    <a:gs pos="100000">
                      <a:schemeClr val="accent2">
                        <a:gamma/>
                        <a:shade val="89804"/>
                        <a:invGamma/>
                      </a:schemeClr>
                    </a:gs>
                  </a:gsLst>
                  <a:path path="rect">
                    <a:fillToRect r="100000" b="100000"/>
                  </a:path>
                </a:gra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lnSpc>
                <a:spcPct val="90000"/>
              </a:lnSpc>
              <a:spcBef>
                <a:spcPct val="50000"/>
              </a:spcBef>
              <a:buClr>
                <a:schemeClr val="bg2"/>
              </a:buClr>
              <a:buSzPct val="75000"/>
              <a:buFont typeface="Wingdings" pitchFamily="2" charset="2"/>
              <a:buNone/>
              <a:defRPr/>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400</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个人脸（左）和与之对应的</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36</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个特征人脸</a:t>
            </a:r>
          </a:p>
        </p:txBody>
      </p:sp>
    </p:spTree>
    <p:extLst>
      <p:ext uri="{BB962C8B-B14F-4D97-AF65-F5344CB8AC3E}">
        <p14:creationId xmlns:p14="http://schemas.microsoft.com/office/powerpoint/2010/main" val="828011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47495" y="186676"/>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基于特征人脸的降维</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38101" y="1171091"/>
                <a:ext cx="8982075" cy="1381404"/>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将每幅人脸分别与每个特征人脸做矩阵乘法，得到一个相关系数</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每幅人脸得到</a:t>
                </a:r>
                <a14:m>
                  <m:oMath xmlns:m="http://schemas.openxmlformats.org/officeDocument/2006/math">
                    <m:r>
                      <a:rPr lang="en-US" altLang="zh-CN" sz="2000" i="1">
                        <a:latin typeface="Cambria Math"/>
                        <a:ea typeface="Cambria Math"/>
                        <a:cs typeface="Times New Roman" panose="02020603050405020304" pitchFamily="18" charset="0"/>
                      </a:rPr>
                      <m:t>𝑙</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个相关系数</a:t>
                </a:r>
                <a14:m>
                  <m:oMath xmlns:m="http://schemas.openxmlformats.org/officeDocument/2006/math">
                    <m:r>
                      <a:rPr lang="en-US" altLang="zh-CN" sz="2000" i="1" smtClean="0">
                        <a:latin typeface="Cambria Math"/>
                        <a:ea typeface="Cambria Math"/>
                      </a:rPr>
                      <m:t>⇒</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每幅人脸从</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1024</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维约减到</a:t>
                </a:r>
                <a14:m>
                  <m:oMath xmlns:m="http://schemas.openxmlformats.org/officeDocument/2006/math">
                    <m:r>
                      <a:rPr lang="en-US" altLang="zh-CN" sz="2000" i="1">
                        <a:latin typeface="Cambria Math"/>
                        <a:ea typeface="Cambria Math"/>
                        <a:cs typeface="Times New Roman" panose="02020603050405020304" pitchFamily="18" charset="0"/>
                      </a:rPr>
                      <m:t>𝑙</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维</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38101" y="1171091"/>
                <a:ext cx="8982075" cy="1381404"/>
              </a:xfrm>
              <a:prstGeom prst="rect">
                <a:avLst/>
              </a:prstGeom>
              <a:blipFill>
                <a:blip r:embed="rId2"/>
                <a:stretch>
                  <a:fillRect l="-611"/>
                </a:stretch>
              </a:blipFill>
            </p:spPr>
            <p:txBody>
              <a:bodyPr/>
              <a:lstStyle/>
              <a:p>
                <a:r>
                  <a:rPr lang="zh-CN" altLang="en-US">
                    <a:noFill/>
                  </a:rPr>
                  <a:t> </a:t>
                </a:r>
              </a:p>
            </p:txBody>
          </p:sp>
        </mc:Fallback>
      </mc:AlternateContent>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856" y="3820257"/>
            <a:ext cx="577194" cy="67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1" name="TextBox 10"/>
              <p:cNvSpPr txBox="1"/>
              <p:nvPr/>
            </p:nvSpPr>
            <p:spPr>
              <a:xfrm>
                <a:off x="2054639" y="2962491"/>
                <a:ext cx="1190454" cy="2084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d>
                            <m:dPr>
                              <m:begChr m:val="["/>
                              <m:endChr m:val="]"/>
                              <m:ctrlPr>
                                <a:rPr lang="en-US" altLang="zh-CN" i="1" smtClean="0">
                                  <a:latin typeface="Cambria Math" panose="02040503050406030204" pitchFamily="18" charset="0"/>
                                  <a:ea typeface="黑体" pitchFamily="49" charset="-122"/>
                                </a:rPr>
                              </m:ctrlPr>
                            </m:dPr>
                            <m:e>
                              <m:eqArr>
                                <m:eqArrPr>
                                  <m:ctrlPr>
                                    <a:rPr lang="en-US" altLang="zh-CN" i="1" smtClean="0">
                                      <a:latin typeface="Cambria Math" panose="02040503050406030204" pitchFamily="18" charset="0"/>
                                      <a:ea typeface="黑体" pitchFamily="49" charset="-122"/>
                                    </a:rPr>
                                  </m:ctrlPr>
                                </m:eqArrPr>
                                <m:e>
                                  <m:r>
                                    <a:rPr lang="en-US" altLang="zh-CN" b="0" i="1" smtClean="0">
                                      <a:latin typeface="Cambria Math"/>
                                      <a:ea typeface="黑体" pitchFamily="49" charset="-122"/>
                                    </a:rPr>
                                    <m:t>…</m:t>
                                  </m:r>
                                </m:e>
                                <m:e>
                                  <m:r>
                                    <a:rPr lang="en-US" altLang="zh-CN" b="0" i="1" smtClean="0">
                                      <a:latin typeface="Cambria Math"/>
                                    </a:rPr>
                                    <m:t>…</m:t>
                                  </m:r>
                                </m:e>
                                <m:e>
                                  <m:r>
                                    <a:rPr lang="en-US" altLang="zh-CN" b="0" i="1" smtClean="0">
                                      <a:latin typeface="Cambria Math"/>
                                    </a:rPr>
                                    <m:t>…</m:t>
                                  </m:r>
                                </m:e>
                                <m:e>
                                  <m:r>
                                    <a:rPr lang="en-US" altLang="zh-CN" b="0" i="1" smtClean="0">
                                      <a:latin typeface="Cambria Math"/>
                                    </a:rPr>
                                    <m:t>…</m:t>
                                  </m:r>
                                </m:e>
                                <m:e>
                                  <m:r>
                                    <a:rPr lang="en-US" altLang="zh-CN" b="0" i="1" smtClean="0">
                                      <a:latin typeface="Cambria Math"/>
                                    </a:rPr>
                                    <m:t>…</m:t>
                                  </m:r>
                                </m:e>
                                <m:e>
                                  <m:r>
                                    <a:rPr lang="en-US" altLang="zh-CN" b="0" i="1" smtClean="0">
                                      <a:latin typeface="Cambria Math"/>
                                    </a:rPr>
                                    <m:t>…</m:t>
                                  </m:r>
                                </m:e>
                                <m:e>
                                  <m:r>
                                    <a:rPr lang="en-US" altLang="zh-CN" b="0" i="1" smtClean="0">
                                      <a:latin typeface="Cambria Math"/>
                                    </a:rPr>
                                    <m:t>…</m:t>
                                  </m:r>
                                </m:e>
                                <m:e>
                                  <m:r>
                                    <a:rPr lang="en-US" altLang="zh-CN" b="0" i="1" smtClean="0">
                                      <a:latin typeface="Cambria Math"/>
                                    </a:rPr>
                                    <m:t>…</m:t>
                                  </m:r>
                                </m:e>
                              </m:eqArr>
                            </m:e>
                          </m:d>
                        </m:e>
                        <m:sub>
                          <m:r>
                            <a:rPr lang="en-US" altLang="zh-CN" b="0" i="1" smtClean="0">
                              <a:latin typeface="Cambria Math"/>
                              <a:ea typeface="黑体" pitchFamily="49" charset="-122"/>
                            </a:rPr>
                            <m:t>1024</m:t>
                          </m:r>
                          <m:r>
                            <a:rPr lang="en-US" altLang="zh-CN" b="0" i="1" smtClean="0">
                              <a:latin typeface="Cambria Math"/>
                              <a:ea typeface="Cambria Math"/>
                            </a:rPr>
                            <m:t>×1</m:t>
                          </m:r>
                        </m:sub>
                      </m:sSub>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054639" y="2962491"/>
                <a:ext cx="1190454" cy="208467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625554" y="2827608"/>
                <a:ext cx="3786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b="0" i="1">
                          <a:latin typeface="Cambria Math"/>
                          <a:ea typeface="Cambria Math"/>
                          <a:cs typeface="Times New Roman" panose="02020603050405020304" pitchFamily="18" charset="0"/>
                        </a:rPr>
                        <m:t>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625554" y="2827608"/>
                <a:ext cx="378629" cy="369332"/>
              </a:xfrm>
              <a:prstGeom prst="rect">
                <a:avLst/>
              </a:prstGeom>
              <a:blipFill>
                <a:blip r:embed="rId5"/>
                <a:stretch>
                  <a:fillRect/>
                </a:stretch>
              </a:blipFill>
            </p:spPr>
            <p:txBody>
              <a:bodyPr/>
              <a:lstStyle/>
              <a:p>
                <a:r>
                  <a:rPr lang="zh-CN" altLang="en-US">
                    <a:noFill/>
                  </a:rPr>
                  <a:t> </a:t>
                </a:r>
              </a:p>
            </p:txBody>
          </p:sp>
        </mc:Fallback>
      </mc:AlternateContent>
      <p:pic>
        <p:nvPicPr>
          <p:cNvPr id="819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1318" y="3870101"/>
            <a:ext cx="545857" cy="614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TextBox 11"/>
              <p:cNvSpPr txBox="1"/>
              <p:nvPr/>
            </p:nvSpPr>
            <p:spPr>
              <a:xfrm>
                <a:off x="4188239" y="2925774"/>
                <a:ext cx="1190454" cy="2084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d>
                            <m:dPr>
                              <m:begChr m:val="["/>
                              <m:endChr m:val="]"/>
                              <m:ctrlPr>
                                <a:rPr lang="en-US" altLang="zh-CN" i="1" smtClean="0">
                                  <a:latin typeface="Cambria Math" panose="02040503050406030204" pitchFamily="18" charset="0"/>
                                  <a:ea typeface="黑体" pitchFamily="49" charset="-122"/>
                                </a:rPr>
                              </m:ctrlPr>
                            </m:dPr>
                            <m:e>
                              <m:eqArr>
                                <m:eqArrPr>
                                  <m:ctrlPr>
                                    <a:rPr lang="en-US" altLang="zh-CN" i="1" smtClean="0">
                                      <a:latin typeface="Cambria Math" panose="02040503050406030204" pitchFamily="18" charset="0"/>
                                      <a:ea typeface="黑体" pitchFamily="49" charset="-122"/>
                                    </a:rPr>
                                  </m:ctrlPr>
                                </m:eqArrPr>
                                <m:e>
                                  <m:r>
                                    <a:rPr lang="en-US" altLang="zh-CN" b="0" i="1" smtClean="0">
                                      <a:latin typeface="Cambria Math"/>
                                      <a:ea typeface="黑体" pitchFamily="49" charset="-122"/>
                                    </a:rPr>
                                    <m:t>…</m:t>
                                  </m:r>
                                </m:e>
                                <m:e>
                                  <m:r>
                                    <a:rPr lang="en-US" altLang="zh-CN" b="0" i="1" smtClean="0">
                                      <a:latin typeface="Cambria Math"/>
                                    </a:rPr>
                                    <m:t>…</m:t>
                                  </m:r>
                                </m:e>
                                <m:e>
                                  <m:r>
                                    <a:rPr lang="en-US" altLang="zh-CN" b="0" i="1" smtClean="0">
                                      <a:latin typeface="Cambria Math"/>
                                    </a:rPr>
                                    <m:t>…</m:t>
                                  </m:r>
                                </m:e>
                                <m:e>
                                  <m:r>
                                    <a:rPr lang="en-US" altLang="zh-CN" b="0" i="1" smtClean="0">
                                      <a:latin typeface="Cambria Math"/>
                                    </a:rPr>
                                    <m:t>…</m:t>
                                  </m:r>
                                </m:e>
                                <m:e>
                                  <m:r>
                                    <a:rPr lang="en-US" altLang="zh-CN" b="0" i="1" smtClean="0">
                                      <a:latin typeface="Cambria Math"/>
                                    </a:rPr>
                                    <m:t>…</m:t>
                                  </m:r>
                                </m:e>
                                <m:e>
                                  <m:r>
                                    <a:rPr lang="en-US" altLang="zh-CN" b="0" i="1" smtClean="0">
                                      <a:latin typeface="Cambria Math"/>
                                    </a:rPr>
                                    <m:t>…</m:t>
                                  </m:r>
                                </m:e>
                                <m:e>
                                  <m:r>
                                    <a:rPr lang="en-US" altLang="zh-CN" b="0" i="1" smtClean="0">
                                      <a:latin typeface="Cambria Math"/>
                                    </a:rPr>
                                    <m:t>…</m:t>
                                  </m:r>
                                </m:e>
                                <m:e>
                                  <m:r>
                                    <a:rPr lang="en-US" altLang="zh-CN" b="0" i="1" smtClean="0">
                                      <a:latin typeface="Cambria Math"/>
                                    </a:rPr>
                                    <m:t>…</m:t>
                                  </m:r>
                                </m:e>
                              </m:eqArr>
                            </m:e>
                          </m:d>
                        </m:e>
                        <m:sub>
                          <m:r>
                            <a:rPr lang="en-US" altLang="zh-CN" b="0" i="1" smtClean="0">
                              <a:latin typeface="Cambria Math"/>
                              <a:ea typeface="黑体" pitchFamily="49" charset="-122"/>
                            </a:rPr>
                            <m:t>1024</m:t>
                          </m:r>
                          <m:r>
                            <a:rPr lang="en-US" altLang="zh-CN" b="0" i="1" smtClean="0">
                              <a:latin typeface="Cambria Math"/>
                              <a:ea typeface="Cambria Math"/>
                            </a:rPr>
                            <m:t>×1</m:t>
                          </m:r>
                        </m:sub>
                      </m:sSub>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188239" y="2925774"/>
                <a:ext cx="1190454" cy="2084673"/>
              </a:xfrm>
              <a:prstGeom prst="rect">
                <a:avLst/>
              </a:prstGeom>
              <a:blipFill>
                <a:blip r:embed="rId7"/>
                <a:stretch>
                  <a:fillRect/>
                </a:stretch>
              </a:blipFill>
            </p:spPr>
            <p:txBody>
              <a:bodyPr/>
              <a:lstStyle/>
              <a:p>
                <a:r>
                  <a:rPr lang="zh-CN" altLang="en-US">
                    <a:noFill/>
                  </a:rPr>
                  <a:t> </a:t>
                </a:r>
              </a:p>
            </p:txBody>
          </p:sp>
        </mc:Fallback>
      </mc:AlternateContent>
      <p:sp>
        <p:nvSpPr>
          <p:cNvPr id="4" name="右箭头 3"/>
          <p:cNvSpPr/>
          <p:nvPr/>
        </p:nvSpPr>
        <p:spPr>
          <a:xfrm>
            <a:off x="5240534" y="4006357"/>
            <a:ext cx="569717" cy="61839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圆角矩形 14"/>
          <p:cNvSpPr/>
          <p:nvPr/>
        </p:nvSpPr>
        <p:spPr>
          <a:xfrm>
            <a:off x="6086476" y="3520343"/>
            <a:ext cx="1819275" cy="159775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每幅人脸图像与特征人脸做矩阵乘法得到一个相关系数</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09395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730664" y="16060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基于特征人脸的降维</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80963" y="1231523"/>
                <a:ext cx="8982075" cy="1289071"/>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由于每幅人脸是所有特征人脸的线性组合，因此就实现人脸从“像素点表达”到“特征人脸表达”的转变。每幅人脸从</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1024</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维约减到</a:t>
                </a:r>
                <a14:m>
                  <m:oMath xmlns:m="http://schemas.openxmlformats.org/officeDocument/2006/math">
                    <m:r>
                      <a:rPr lang="en-US" altLang="zh-CN" i="1">
                        <a:latin typeface="Cambria Math"/>
                        <a:ea typeface="Cambria Math"/>
                        <a:cs typeface="Times New Roman" panose="02020603050405020304" pitchFamily="18" charset="0"/>
                      </a:rPr>
                      <m:t>𝑙</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维。</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80963" y="1231523"/>
                <a:ext cx="8982075" cy="1289071"/>
              </a:xfrm>
              <a:prstGeom prst="rect">
                <a:avLst/>
              </a:prstGeom>
              <a:blipFill>
                <a:blip r:embed="rId2"/>
                <a:stretch>
                  <a:fillRect l="-407"/>
                </a:stretch>
              </a:blipFill>
            </p:spPr>
            <p:txBody>
              <a:bodyPr/>
              <a:lstStyle/>
              <a:p>
                <a:r>
                  <a:rPr lang="zh-CN" altLang="en-US">
                    <a:noFill/>
                  </a:rPr>
                  <a:t> </a:t>
                </a:r>
              </a:p>
            </p:txBody>
          </p:sp>
        </mc:Fallback>
      </mc:AlternateContent>
      <p:sp>
        <p:nvSpPr>
          <p:cNvPr id="5" name="Rectangle 2"/>
          <p:cNvSpPr>
            <a:spLocks noChangeArrowheads="1"/>
          </p:cNvSpPr>
          <p:nvPr/>
        </p:nvSpPr>
        <p:spPr bwMode="auto">
          <a:xfrm>
            <a:off x="0" y="120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31" y="2749550"/>
            <a:ext cx="545933" cy="787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0" name="TextBox 9"/>
              <p:cNvSpPr txBox="1"/>
              <p:nvPr/>
            </p:nvSpPr>
            <p:spPr>
              <a:xfrm>
                <a:off x="774083" y="2947829"/>
                <a:ext cx="4154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ea typeface="黑体" pitchFamily="49" charset="-122"/>
                        </a:rPr>
                        <m: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774083" y="2947829"/>
                <a:ext cx="415498"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131829" y="2947829"/>
                <a:ext cx="7632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zh-CN" altLang="en-US" i="1" smtClean="0">
                              <a:latin typeface="Cambria Math"/>
                              <a:ea typeface="黑体" pitchFamily="49" charset="-122"/>
                            </a:rPr>
                            <m:t>𝛼</m:t>
                          </m:r>
                        </m:e>
                        <m:sub>
                          <m:r>
                            <a:rPr lang="en-US" altLang="zh-CN" b="0" i="1" smtClean="0">
                              <a:latin typeface="Cambria Math"/>
                              <a:ea typeface="黑体" pitchFamily="49" charset="-122"/>
                            </a:rPr>
                            <m:t>𝑖</m:t>
                          </m:r>
                          <m:r>
                            <a:rPr lang="en-US" altLang="zh-CN" b="0" i="1" smtClean="0">
                              <a:latin typeface="Cambria Math"/>
                              <a:ea typeface="黑体" pitchFamily="49" charset="-122"/>
                            </a:rPr>
                            <m:t>1</m:t>
                          </m:r>
                        </m:sub>
                      </m:sSub>
                      <m:r>
                        <a:rPr lang="en-US" altLang="zh-CN" i="1" smtClean="0">
                          <a:latin typeface="Cambria Math"/>
                          <a:ea typeface="Cambria Math"/>
                        </a:rPr>
                        <m: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131829" y="2947829"/>
                <a:ext cx="763286" cy="369332"/>
              </a:xfrm>
              <a:prstGeom prst="rect">
                <a:avLst/>
              </a:prstGeom>
              <a:blipFill>
                <a:blip r:embed="rId5"/>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183036" y="2966880"/>
                <a:ext cx="9364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a:ea typeface="黑体" pitchFamily="49" charset="-122"/>
                            </a:rPr>
                            <m:t>+</m:t>
                          </m:r>
                          <m:r>
                            <a:rPr lang="zh-CN" altLang="en-US" i="1" smtClean="0">
                              <a:latin typeface="Cambria Math"/>
                              <a:ea typeface="黑体" pitchFamily="49" charset="-122"/>
                            </a:rPr>
                            <m:t>𝛼</m:t>
                          </m:r>
                        </m:e>
                        <m:sub>
                          <m:r>
                            <a:rPr lang="en-US" altLang="zh-CN" b="0" i="1" smtClean="0">
                              <a:latin typeface="Cambria Math"/>
                              <a:ea typeface="黑体" pitchFamily="49" charset="-122"/>
                            </a:rPr>
                            <m:t>𝑖</m:t>
                          </m:r>
                          <m:r>
                            <a:rPr lang="en-US" altLang="zh-CN" b="0" i="1" smtClean="0">
                              <a:latin typeface="Cambria Math"/>
                              <a:ea typeface="黑体" pitchFamily="49" charset="-122"/>
                            </a:rPr>
                            <m:t>2</m:t>
                          </m:r>
                        </m:sub>
                      </m:sSub>
                      <m:r>
                        <a:rPr lang="en-US" altLang="zh-CN" i="1" smtClean="0">
                          <a:latin typeface="Cambria Math"/>
                          <a:ea typeface="Cambria Math"/>
                        </a:rPr>
                        <m: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2183036" y="2966880"/>
                <a:ext cx="936410" cy="369332"/>
              </a:xfrm>
              <a:prstGeom prst="rect">
                <a:avLst/>
              </a:prstGeom>
              <a:blipFill>
                <a:blip r:embed="rId6"/>
                <a:stretch>
                  <a:fillRect b="-3333"/>
                </a:stretch>
              </a:blipFill>
            </p:spPr>
            <p:txBody>
              <a:bodyPr/>
              <a:lstStyle/>
              <a:p>
                <a:r>
                  <a:rPr lang="zh-CN" altLang="en-US">
                    <a:noFill/>
                  </a:rPr>
                  <a:t> </a:t>
                </a:r>
              </a:p>
            </p:txBody>
          </p:sp>
        </mc:Fallback>
      </mc:AlternateContent>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1802" y="2743200"/>
            <a:ext cx="514547" cy="787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8651" y="2743200"/>
            <a:ext cx="630482" cy="787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3" name="矩形 12"/>
              <p:cNvSpPr/>
              <p:nvPr/>
            </p:nvSpPr>
            <p:spPr>
              <a:xfrm>
                <a:off x="3535950" y="2957183"/>
                <a:ext cx="651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ea typeface="黑体" pitchFamily="49" charset="-122"/>
                        </a:rPr>
                        <m:t>+</m:t>
                      </m:r>
                      <m:r>
                        <a:rPr lang="en-US" altLang="zh-CN" b="0" i="1" smtClean="0">
                          <a:latin typeface="Cambria Math"/>
                          <a:ea typeface="黑体" pitchFamily="49" charset="-122"/>
                        </a:rPr>
                        <m: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3535950" y="2957183"/>
                <a:ext cx="651140"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981110" y="2947829"/>
                <a:ext cx="9037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a:ea typeface="黑体" pitchFamily="49" charset="-122"/>
                            </a:rPr>
                            <m:t>+</m:t>
                          </m:r>
                          <m:r>
                            <a:rPr lang="zh-CN" altLang="en-US" i="1">
                              <a:latin typeface="Cambria Math"/>
                              <a:ea typeface="黑体" pitchFamily="49" charset="-122"/>
                            </a:rPr>
                            <m:t>𝛼</m:t>
                          </m:r>
                        </m:e>
                        <m:sub>
                          <m:r>
                            <a:rPr lang="en-US" altLang="zh-CN" b="0" i="1" smtClean="0">
                              <a:latin typeface="Cambria Math"/>
                              <a:ea typeface="黑体" pitchFamily="49" charset="-122"/>
                            </a:rPr>
                            <m:t>𝑖𝑙</m:t>
                          </m:r>
                        </m:sub>
                      </m:sSub>
                      <m:r>
                        <a:rPr lang="en-US" altLang="zh-CN" i="1">
                          <a:latin typeface="Cambria Math"/>
                          <a:ea typeface="Cambria Math"/>
                        </a:rPr>
                        <m: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3981110" y="2947829"/>
                <a:ext cx="903709" cy="369332"/>
              </a:xfrm>
              <a:prstGeom prst="rect">
                <a:avLst/>
              </a:prstGeom>
              <a:blipFill>
                <a:blip r:embed="rId10"/>
                <a:stretch>
                  <a:fillRect b="-3333"/>
                </a:stretch>
              </a:blipFill>
            </p:spPr>
            <p:txBody>
              <a:bodyPr/>
              <a:lstStyle/>
              <a:p>
                <a:r>
                  <a:rPr lang="zh-CN" altLang="en-US">
                    <a:noFill/>
                  </a:rPr>
                  <a:t> </a:t>
                </a:r>
              </a:p>
            </p:txBody>
          </p:sp>
        </mc:Fallback>
      </mc:AlternateContent>
      <p:pic>
        <p:nvPicPr>
          <p:cNvPr id="9224"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43464" y="2698750"/>
            <a:ext cx="651140" cy="92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直接连接符 16"/>
          <p:cNvCxnSpPr/>
          <p:nvPr/>
        </p:nvCxnSpPr>
        <p:spPr>
          <a:xfrm flipV="1">
            <a:off x="1372836" y="3959982"/>
            <a:ext cx="3919538" cy="254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矩形 19"/>
              <p:cNvSpPr/>
              <p:nvPr/>
            </p:nvSpPr>
            <p:spPr>
              <a:xfrm>
                <a:off x="549779" y="4076648"/>
                <a:ext cx="5319277" cy="369332"/>
              </a:xfrm>
              <a:prstGeom prst="rect">
                <a:avLst/>
              </a:prstGeom>
            </p:spPr>
            <p:txBody>
              <a:bodyPr wrap="none">
                <a:sp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使用</a:t>
                </a:r>
                <a14:m>
                  <m:oMath xmlns:m="http://schemas.openxmlformats.org/officeDocument/2006/math">
                    <m:r>
                      <a:rPr lang="en-US" altLang="zh-CN" i="1">
                        <a:latin typeface="Cambria Math"/>
                        <a:ea typeface="Cambria Math"/>
                        <a:cs typeface="Times New Roman" panose="02020603050405020304" pitchFamily="18" charset="0"/>
                      </a:rPr>
                      <m:t>𝑙</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个特征人脸的线性组合来表达原始人脸数据</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i="1">
                            <a:latin typeface="Cambria Math"/>
                            <a:ea typeface="黑体" panose="02010609060101010101" pitchFamily="49" charset="-122"/>
                            <a:cs typeface="Times New Roman" panose="02020603050405020304" pitchFamily="18" charset="0"/>
                          </a:rPr>
                          <m:t>𝒙</m:t>
                        </m:r>
                      </m:e>
                      <m:sub>
                        <m:r>
                          <a:rPr lang="en-US" altLang="zh-CN" i="1">
                            <a:latin typeface="Cambria Math"/>
                            <a:ea typeface="黑体" panose="02010609060101010101" pitchFamily="49" charset="-122"/>
                            <a:cs typeface="Times New Roman" panose="02020603050405020304" pitchFamily="18" charset="0"/>
                          </a:rPr>
                          <m:t>𝑖</m:t>
                        </m:r>
                      </m:sub>
                    </m:sSub>
                  </m:oMath>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549779" y="4076648"/>
                <a:ext cx="5319277" cy="369332"/>
              </a:xfrm>
              <a:prstGeom prst="rect">
                <a:avLst/>
              </a:prstGeom>
              <a:blipFill>
                <a:blip r:embed="rId12"/>
                <a:stretch>
                  <a:fillRect l="-916" t="-1333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285413" y="3680936"/>
                <a:ext cx="4500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i="1">
                              <a:latin typeface="Cambria Math"/>
                              <a:ea typeface="黑体" panose="02010609060101010101" pitchFamily="49" charset="-122"/>
                              <a:cs typeface="Times New Roman" panose="02020603050405020304" pitchFamily="18" charset="0"/>
                            </a:rPr>
                            <m:t>𝒙</m:t>
                          </m:r>
                        </m:e>
                        <m:sub>
                          <m:r>
                            <a:rPr lang="en-US" altLang="zh-CN" i="1">
                              <a:latin typeface="Cambria Math"/>
                              <a:ea typeface="黑体" panose="02010609060101010101" pitchFamily="49" charset="-122"/>
                              <a:cs typeface="Times New Roman" panose="02020603050405020304" pitchFamily="18" charset="0"/>
                            </a:rPr>
                            <m:t>𝑖</m:t>
                          </m:r>
                        </m:sub>
                      </m:sSub>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285413" y="3680936"/>
                <a:ext cx="450060" cy="369332"/>
              </a:xfrm>
              <a:prstGeom prst="rect">
                <a:avLst/>
              </a:prstGeom>
              <a:blipFill>
                <a:blip r:embed="rId13"/>
                <a:stretch>
                  <a:fillRect b="-3333"/>
                </a:stretch>
              </a:blipFill>
            </p:spPr>
            <p:txBody>
              <a:bodyPr/>
              <a:lstStyle/>
              <a:p>
                <a:r>
                  <a:rPr lang="zh-CN" altLang="en-US">
                    <a:noFill/>
                  </a:rPr>
                  <a:t> </a:t>
                </a:r>
              </a:p>
            </p:txBody>
          </p:sp>
        </mc:Fallback>
      </mc:AlternateContent>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890" y="2865279"/>
            <a:ext cx="514350" cy="658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2" name="矩形 21"/>
              <p:cNvSpPr/>
              <p:nvPr/>
            </p:nvSpPr>
            <p:spPr>
              <a:xfrm>
                <a:off x="6010276" y="3744437"/>
                <a:ext cx="1362081" cy="830997"/>
              </a:xfrm>
              <a:prstGeom prst="rect">
                <a:avLst/>
              </a:prstGeom>
            </p:spPr>
            <p:txBody>
              <a:bodyPr wrap="square">
                <a:spAutoFit/>
              </a:bodyPr>
              <a:lstStyle/>
              <a:p>
                <a:pPr algn="ctr"/>
                <a14:m>
                  <m:oMath xmlns:m="http://schemas.openxmlformats.org/officeDocument/2006/math">
                    <m:sSub>
                      <m:sSubPr>
                        <m:ctrlPr>
                          <a:rPr lang="en-US" altLang="zh-CN" sz="16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i="1">
                            <a:latin typeface="Cambria Math"/>
                            <a:ea typeface="黑体" panose="02010609060101010101" pitchFamily="49" charset="-122"/>
                            <a:cs typeface="Times New Roman" panose="02020603050405020304" pitchFamily="18" charset="0"/>
                          </a:rPr>
                          <m:t>𝑖</m:t>
                        </m:r>
                      </m:sub>
                    </m:sSub>
                  </m:oMath>
                </a14:m>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的像素点空间表达</a:t>
                </a:r>
                <a14:m>
                  <m:oMath xmlns:m="http://schemas.openxmlformats.org/officeDocument/2006/math">
                    <m:r>
                      <a:rPr lang="en-US" altLang="zh-CN" sz="1600" i="1">
                        <a:latin typeface="Cambria Math"/>
                        <a:ea typeface="黑体" pitchFamily="49" charset="-122"/>
                      </a:rPr>
                      <m:t>32</m:t>
                    </m:r>
                    <m:r>
                      <a:rPr lang="en-US" altLang="zh-CN" sz="1600" i="1">
                        <a:latin typeface="Cambria Math"/>
                        <a:ea typeface="Cambria Math"/>
                      </a:rPr>
                      <m:t>×32</m:t>
                    </m:r>
                  </m:oMath>
                </a14:m>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2" name="矩形 21"/>
              <p:cNvSpPr>
                <a:spLocks noRot="1" noChangeAspect="1" noMove="1" noResize="1" noEditPoints="1" noAdjustHandles="1" noChangeArrowheads="1" noChangeShapeType="1" noTextEdit="1"/>
              </p:cNvSpPr>
              <p:nvPr/>
            </p:nvSpPr>
            <p:spPr>
              <a:xfrm>
                <a:off x="6010276" y="3744437"/>
                <a:ext cx="1362081" cy="830997"/>
              </a:xfrm>
              <a:prstGeom prst="rect">
                <a:avLst/>
              </a:prstGeom>
              <a:blipFill>
                <a:blip r:embed="rId14"/>
                <a:stretch>
                  <a:fillRect t="-2920"/>
                </a:stretch>
              </a:blipFill>
            </p:spPr>
            <p:txBody>
              <a:bodyPr/>
              <a:lstStyle/>
              <a:p>
                <a:r>
                  <a:rPr lang="zh-CN" altLang="en-US">
                    <a:noFill/>
                  </a:rPr>
                  <a:t> </a:t>
                </a:r>
              </a:p>
            </p:txBody>
          </p:sp>
        </mc:Fallback>
      </mc:AlternateContent>
      <p:sp>
        <p:nvSpPr>
          <p:cNvPr id="23" name="右箭头 22"/>
          <p:cNvSpPr/>
          <p:nvPr/>
        </p:nvSpPr>
        <p:spPr>
          <a:xfrm>
            <a:off x="7096130" y="3021171"/>
            <a:ext cx="514350" cy="400051"/>
          </a:xfrm>
          <a:prstGeom prst="rightArrow">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矩形 23"/>
              <p:cNvSpPr/>
              <p:nvPr/>
            </p:nvSpPr>
            <p:spPr>
              <a:xfrm>
                <a:off x="7716903" y="2974975"/>
                <a:ext cx="13669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a:ea typeface="黑体" pitchFamily="49" charset="-122"/>
                            </a:rPr>
                            <m:t>(</m:t>
                          </m:r>
                          <m:sSub>
                            <m:sSubPr>
                              <m:ctrlPr>
                                <a:rPr lang="en-US" altLang="zh-CN" i="1">
                                  <a:latin typeface="Cambria Math" panose="02040503050406030204" pitchFamily="18" charset="0"/>
                                  <a:ea typeface="黑体" pitchFamily="49" charset="-122"/>
                                </a:rPr>
                              </m:ctrlPr>
                            </m:sSubPr>
                            <m:e>
                              <m:r>
                                <a:rPr lang="zh-CN" altLang="en-US" i="1">
                                  <a:latin typeface="Cambria Math"/>
                                  <a:ea typeface="黑体" pitchFamily="49" charset="-122"/>
                                </a:rPr>
                                <m:t>𝛼</m:t>
                              </m:r>
                            </m:e>
                            <m:sub>
                              <m:r>
                                <a:rPr lang="en-US" altLang="zh-CN" i="1">
                                  <a:latin typeface="Cambria Math"/>
                                  <a:ea typeface="黑体" pitchFamily="49" charset="-122"/>
                                </a:rPr>
                                <m:t>𝑖</m:t>
                              </m:r>
                              <m:r>
                                <a:rPr lang="en-US" altLang="zh-CN" b="0" i="1" smtClean="0">
                                  <a:latin typeface="Cambria Math"/>
                                  <a:ea typeface="黑体" pitchFamily="49" charset="-122"/>
                                </a:rPr>
                                <m:t>1</m:t>
                              </m:r>
                            </m:sub>
                          </m:sSub>
                          <m:r>
                            <a:rPr lang="en-US" altLang="zh-CN" b="0" i="1" smtClean="0">
                              <a:latin typeface="Cambria Math"/>
                              <a:ea typeface="黑体" pitchFamily="49" charset="-122"/>
                            </a:rPr>
                            <m:t>,…</m:t>
                          </m:r>
                          <m:r>
                            <m:rPr>
                              <m:nor/>
                            </m:rPr>
                            <a:rPr lang="zh-CN" altLang="en-US" dirty="0">
                              <a:latin typeface="Times New Roman" panose="02020603050405020304" pitchFamily="18" charset="0"/>
                              <a:ea typeface="楷体" panose="02010609060101010101" pitchFamily="49" charset="-122"/>
                              <a:cs typeface="Times New Roman" panose="02020603050405020304" pitchFamily="18" charset="0"/>
                            </a:rPr>
                            <m:t> </m:t>
                          </m:r>
                          <m:r>
                            <a:rPr lang="zh-CN" altLang="en-US" i="1">
                              <a:latin typeface="Cambria Math"/>
                              <a:ea typeface="黑体" pitchFamily="49" charset="-122"/>
                            </a:rPr>
                            <m:t>𝛼</m:t>
                          </m:r>
                        </m:e>
                        <m:sub>
                          <m:r>
                            <a:rPr lang="en-US" altLang="zh-CN" i="1">
                              <a:latin typeface="Cambria Math"/>
                              <a:ea typeface="黑体" pitchFamily="49" charset="-122"/>
                            </a:rPr>
                            <m:t>𝑖𝑙</m:t>
                          </m:r>
                        </m:sub>
                      </m:sSub>
                      <m:r>
                        <a:rPr lang="en-US" altLang="zh-CN" b="0" i="1" smtClean="0">
                          <a:latin typeface="Cambria Math"/>
                          <a:ea typeface="黑体" pitchFamily="49" charset="-122"/>
                        </a:rPr>
                        <m: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4" name="矩形 23"/>
              <p:cNvSpPr>
                <a:spLocks noRot="1" noChangeAspect="1" noMove="1" noResize="1" noEditPoints="1" noAdjustHandles="1" noChangeArrowheads="1" noChangeShapeType="1" noTextEdit="1"/>
              </p:cNvSpPr>
              <p:nvPr/>
            </p:nvSpPr>
            <p:spPr>
              <a:xfrm>
                <a:off x="7716903" y="2974975"/>
                <a:ext cx="1366913" cy="369332"/>
              </a:xfrm>
              <a:prstGeom prst="rect">
                <a:avLst/>
              </a:prstGeom>
              <a:blipFill>
                <a:blip r:embed="rId15"/>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7654993" y="3783528"/>
                <a:ext cx="1362081" cy="830997"/>
              </a:xfrm>
              <a:prstGeom prst="rect">
                <a:avLst/>
              </a:prstGeom>
            </p:spPr>
            <p:txBody>
              <a:bodyPr wrap="square">
                <a:spAutoFit/>
              </a:bodyPr>
              <a:lstStyle/>
              <a:p>
                <a:pPr algn="ctr"/>
                <a14:m>
                  <m:oMath xmlns:m="http://schemas.openxmlformats.org/officeDocument/2006/math">
                    <m:sSub>
                      <m:sSubPr>
                        <m:ctrlPr>
                          <a:rPr lang="en-US" altLang="zh-CN" sz="160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i="1">
                            <a:latin typeface="Cambria Math"/>
                            <a:ea typeface="黑体" panose="02010609060101010101" pitchFamily="49" charset="-122"/>
                            <a:cs typeface="Times New Roman" panose="02020603050405020304" pitchFamily="18" charset="0"/>
                          </a:rPr>
                          <m:t>𝑖</m:t>
                        </m:r>
                      </m:sub>
                    </m:sSub>
                  </m:oMath>
                </a14:m>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的人脸子空间的</a:t>
                </a:r>
                <a14:m>
                  <m:oMath xmlns:m="http://schemas.openxmlformats.org/officeDocument/2006/math">
                    <m:r>
                      <a:rPr lang="en-US" altLang="zh-CN" sz="1600" i="1">
                        <a:latin typeface="Cambria Math"/>
                        <a:ea typeface="Cambria Math"/>
                        <a:cs typeface="Times New Roman" panose="02020603050405020304" pitchFamily="18" charset="0"/>
                      </a:rPr>
                      <m:t>𝑙</m:t>
                    </m:r>
                  </m:oMath>
                </a14:m>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个系数表达</a:t>
                </a:r>
              </a:p>
            </p:txBody>
          </p:sp>
        </mc:Choice>
        <mc:Fallback xmlns="">
          <p:sp>
            <p:nvSpPr>
              <p:cNvPr id="33" name="矩形 32"/>
              <p:cNvSpPr>
                <a:spLocks noRot="1" noChangeAspect="1" noMove="1" noResize="1" noEditPoints="1" noAdjustHandles="1" noChangeArrowheads="1" noChangeShapeType="1" noTextEdit="1"/>
              </p:cNvSpPr>
              <p:nvPr/>
            </p:nvSpPr>
            <p:spPr>
              <a:xfrm>
                <a:off x="7654993" y="3783528"/>
                <a:ext cx="1362081" cy="830997"/>
              </a:xfrm>
              <a:prstGeom prst="rect">
                <a:avLst/>
              </a:prstGeom>
              <a:blipFill>
                <a:blip r:embed="rId16"/>
                <a:stretch>
                  <a:fillRect t="-2941" b="-80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云形标注 25"/>
              <p:cNvSpPr/>
              <p:nvPr/>
            </p:nvSpPr>
            <p:spPr>
              <a:xfrm>
                <a:off x="1372836" y="4561120"/>
                <a:ext cx="5521737" cy="1751568"/>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algn="ct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algn="ct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在后续人脸识别分类中，就使用这</a:t>
                </a:r>
                <a14:m>
                  <m:oMath xmlns:m="http://schemas.openxmlformats.org/officeDocument/2006/math">
                    <m:r>
                      <a:rPr lang="en-US" altLang="zh-CN" sz="1400" i="1">
                        <a:latin typeface="Cambria Math"/>
                        <a:ea typeface="Cambria Math"/>
                        <a:cs typeface="Times New Roman" panose="02020603050405020304" pitchFamily="18" charset="0"/>
                      </a:rPr>
                      <m:t>𝑙</m:t>
                    </m:r>
                  </m:oMath>
                </a14:m>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个系数来表示原始人脸图像。即计算两张人脸是否相似，不是去计算两个</a:t>
                </a:r>
                <a14:m>
                  <m:oMath xmlns:m="http://schemas.openxmlformats.org/officeDocument/2006/math">
                    <m:r>
                      <a:rPr lang="en-US" altLang="zh-CN" sz="1400" i="1">
                        <a:latin typeface="Cambria Math"/>
                        <a:ea typeface="黑体" pitchFamily="49" charset="-122"/>
                      </a:rPr>
                      <m:t>32</m:t>
                    </m:r>
                    <m:r>
                      <a:rPr lang="en-US" altLang="zh-CN" sz="1400" i="1">
                        <a:latin typeface="Cambria Math"/>
                        <a:ea typeface="Cambria Math"/>
                      </a:rPr>
                      <m:t>×32</m:t>
                    </m:r>
                  </m:oMath>
                </a14:m>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矩阵是否相似，而是计算两个人脸所对应的</a:t>
                </a:r>
                <a14:m>
                  <m:oMath xmlns:m="http://schemas.openxmlformats.org/officeDocument/2006/math">
                    <m:r>
                      <a:rPr lang="en-US" altLang="zh-CN" sz="1400" i="1">
                        <a:latin typeface="Cambria Math"/>
                        <a:ea typeface="Cambria Math"/>
                        <a:cs typeface="Times New Roman" panose="02020603050405020304" pitchFamily="18" charset="0"/>
                      </a:rPr>
                      <m:t>𝑙</m:t>
                    </m:r>
                  </m:oMath>
                </a14:m>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个系数是否相似</a:t>
                </a:r>
              </a:p>
              <a:p>
                <a:pPr algn="ct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6" name="云形标注 25"/>
              <p:cNvSpPr>
                <a:spLocks noRot="1" noChangeAspect="1" noMove="1" noResize="1" noEditPoints="1" noAdjustHandles="1" noChangeArrowheads="1" noChangeShapeType="1" noTextEdit="1"/>
              </p:cNvSpPr>
              <p:nvPr/>
            </p:nvSpPr>
            <p:spPr>
              <a:xfrm>
                <a:off x="1372836" y="4561120"/>
                <a:ext cx="5521737" cy="1751568"/>
              </a:xfrm>
              <a:prstGeom prst="cloudCallou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3545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690194" y="257060"/>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人脸表达的方法对比：</a:t>
            </a:r>
            <a:r>
              <a:rPr lang="zh-CN" altLang="en-US" sz="2000" dirty="0">
                <a:solidFill>
                  <a:srgbClr val="00B050"/>
                </a:solidFill>
                <a:latin typeface="Times New Roman" panose="02020603050405020304" pitchFamily="18" charset="0"/>
                <a:cs typeface="Times New Roman" panose="02020603050405020304" pitchFamily="18" charset="0"/>
              </a:rPr>
              <a:t>聚类、主成份分析、非负矩阵分解</a:t>
            </a:r>
            <a:endParaRPr lang="zh-CN" altLang="en-US" sz="2000" kern="0" dirty="0">
              <a:solidFill>
                <a:srgbClr val="00B050"/>
              </a:solidFill>
              <a:latin typeface="Times New Roman" pitchFamily="18" charset="0"/>
              <a:cs typeface="Times New Roman" pitchFamily="18" charset="0"/>
            </a:endParaRPr>
          </a:p>
        </p:txBody>
      </p:sp>
      <p:sp>
        <p:nvSpPr>
          <p:cNvPr id="5" name="Rectangle 2"/>
          <p:cNvSpPr>
            <a:spLocks noChangeArrowheads="1"/>
          </p:cNvSpPr>
          <p:nvPr/>
        </p:nvSpPr>
        <p:spPr bwMode="auto">
          <a:xfrm>
            <a:off x="0" y="120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325" y="1350484"/>
            <a:ext cx="692653" cy="86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0" name="TextBox 9"/>
              <p:cNvSpPr txBox="1"/>
              <p:nvPr/>
            </p:nvSpPr>
            <p:spPr>
              <a:xfrm>
                <a:off x="4413997" y="1582577"/>
                <a:ext cx="4154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ea typeface="黑体" pitchFamily="49" charset="-122"/>
                        </a:rPr>
                        <m: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413997" y="1582577"/>
                <a:ext cx="415498"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714593" y="1582577"/>
                <a:ext cx="7632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zh-CN" altLang="en-US" i="1" smtClean="0">
                              <a:latin typeface="Cambria Math"/>
                              <a:ea typeface="黑体" pitchFamily="49" charset="-122"/>
                            </a:rPr>
                            <m:t>𝛼</m:t>
                          </m:r>
                        </m:e>
                        <m:sub>
                          <m:r>
                            <a:rPr lang="en-US" altLang="zh-CN" b="0" i="1" smtClean="0">
                              <a:latin typeface="Cambria Math"/>
                              <a:ea typeface="黑体" pitchFamily="49" charset="-122"/>
                            </a:rPr>
                            <m:t>𝑖</m:t>
                          </m:r>
                          <m:r>
                            <a:rPr lang="en-US" altLang="zh-CN" b="0" i="1" smtClean="0">
                              <a:latin typeface="Cambria Math"/>
                              <a:ea typeface="黑体" pitchFamily="49" charset="-122"/>
                            </a:rPr>
                            <m:t>1</m:t>
                          </m:r>
                        </m:sub>
                      </m:sSub>
                      <m:r>
                        <a:rPr lang="en-US" altLang="zh-CN" i="1" smtClean="0">
                          <a:latin typeface="Cambria Math"/>
                          <a:ea typeface="Cambria Math"/>
                        </a:rPr>
                        <m: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714593" y="1582577"/>
                <a:ext cx="763286" cy="369332"/>
              </a:xfrm>
              <a:prstGeom prst="rect">
                <a:avLst/>
              </a:prstGeom>
              <a:blipFill>
                <a:blip r:embed="rId4"/>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822950" y="1601628"/>
                <a:ext cx="9364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a:ea typeface="黑体" pitchFamily="49" charset="-122"/>
                            </a:rPr>
                            <m:t>+</m:t>
                          </m:r>
                          <m:r>
                            <a:rPr lang="zh-CN" altLang="en-US" i="1" smtClean="0">
                              <a:latin typeface="Cambria Math"/>
                              <a:ea typeface="黑体" pitchFamily="49" charset="-122"/>
                            </a:rPr>
                            <m:t>𝛼</m:t>
                          </m:r>
                        </m:e>
                        <m:sub>
                          <m:r>
                            <a:rPr lang="en-US" altLang="zh-CN" b="0" i="1" smtClean="0">
                              <a:latin typeface="Cambria Math"/>
                              <a:ea typeface="黑体" pitchFamily="49" charset="-122"/>
                            </a:rPr>
                            <m:t>𝑖</m:t>
                          </m:r>
                          <m:r>
                            <a:rPr lang="en-US" altLang="zh-CN" b="0" i="1" smtClean="0">
                              <a:latin typeface="Cambria Math"/>
                              <a:ea typeface="黑体" pitchFamily="49" charset="-122"/>
                            </a:rPr>
                            <m:t>2</m:t>
                          </m:r>
                        </m:sub>
                      </m:sSub>
                      <m:r>
                        <a:rPr lang="en-US" altLang="zh-CN" i="1" smtClean="0">
                          <a:latin typeface="Cambria Math"/>
                          <a:ea typeface="Cambria Math"/>
                        </a:rPr>
                        <m: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5822950" y="1601628"/>
                <a:ext cx="936410" cy="369332"/>
              </a:xfrm>
              <a:prstGeom prst="rect">
                <a:avLst/>
              </a:prstGeom>
              <a:blipFill>
                <a:blip r:embed="rId5"/>
                <a:stretch>
                  <a:fillRect b="-3333"/>
                </a:stretch>
              </a:blipFill>
            </p:spPr>
            <p:txBody>
              <a:bodyPr/>
              <a:lstStyle/>
              <a:p>
                <a:r>
                  <a:rPr lang="zh-CN" altLang="en-US">
                    <a:noFill/>
                  </a:rPr>
                  <a:t> </a:t>
                </a:r>
              </a:p>
            </p:txBody>
          </p:sp>
        </mc:Fallback>
      </mc:AlternateContent>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8228" y="1384298"/>
            <a:ext cx="563706"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8565" y="1377948"/>
            <a:ext cx="651140" cy="86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3" name="矩形 12"/>
              <p:cNvSpPr/>
              <p:nvPr/>
            </p:nvSpPr>
            <p:spPr>
              <a:xfrm>
                <a:off x="7204082" y="1582577"/>
                <a:ext cx="651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ea typeface="黑体" pitchFamily="49" charset="-122"/>
                        </a:rPr>
                        <m:t>+</m:t>
                      </m:r>
                      <m:r>
                        <a:rPr lang="en-US" altLang="zh-CN" b="0" i="1" smtClean="0">
                          <a:latin typeface="Cambria Math"/>
                          <a:ea typeface="黑体" pitchFamily="49" charset="-122"/>
                        </a:rPr>
                        <m: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7204082" y="1582577"/>
                <a:ext cx="651140"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686814" y="1582577"/>
                <a:ext cx="9037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a:ea typeface="黑体" pitchFamily="49" charset="-122"/>
                            </a:rPr>
                            <m:t>+</m:t>
                          </m:r>
                          <m:r>
                            <a:rPr lang="zh-CN" altLang="en-US" i="1">
                              <a:latin typeface="Cambria Math"/>
                              <a:ea typeface="黑体" pitchFamily="49" charset="-122"/>
                            </a:rPr>
                            <m:t>𝛼</m:t>
                          </m:r>
                        </m:e>
                        <m:sub>
                          <m:r>
                            <a:rPr lang="en-US" altLang="zh-CN" b="0" i="1" smtClean="0">
                              <a:latin typeface="Cambria Math"/>
                              <a:ea typeface="黑体" pitchFamily="49" charset="-122"/>
                            </a:rPr>
                            <m:t>𝑖𝑙</m:t>
                          </m:r>
                        </m:sub>
                      </m:sSub>
                      <m:r>
                        <a:rPr lang="en-US" altLang="zh-CN" i="1">
                          <a:latin typeface="Cambria Math"/>
                          <a:ea typeface="Cambria Math"/>
                        </a:rPr>
                        <m:t>×</m:t>
                      </m:r>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7686814" y="1582577"/>
                <a:ext cx="903709" cy="369332"/>
              </a:xfrm>
              <a:prstGeom prst="rect">
                <a:avLst/>
              </a:prstGeom>
              <a:blipFill>
                <a:blip r:embed="rId9"/>
                <a:stretch>
                  <a:fillRect b="-3333"/>
                </a:stretch>
              </a:blipFill>
            </p:spPr>
            <p:txBody>
              <a:bodyPr/>
              <a:lstStyle/>
              <a:p>
                <a:r>
                  <a:rPr lang="zh-CN" altLang="en-US">
                    <a:noFill/>
                  </a:rPr>
                  <a:t> </a:t>
                </a:r>
              </a:p>
            </p:txBody>
          </p:sp>
        </mc:Fallback>
      </mc:AlternateContent>
      <p:pic>
        <p:nvPicPr>
          <p:cNvPr id="9224"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56567" y="1350484"/>
            <a:ext cx="651139" cy="92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直接连接符 16"/>
          <p:cNvCxnSpPr/>
          <p:nvPr/>
        </p:nvCxnSpPr>
        <p:spPr>
          <a:xfrm flipV="1">
            <a:off x="4973414" y="2736848"/>
            <a:ext cx="3919538" cy="254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矩形 19"/>
              <p:cNvSpPr/>
              <p:nvPr/>
            </p:nvSpPr>
            <p:spPr>
              <a:xfrm>
                <a:off x="4823551" y="2860357"/>
                <a:ext cx="4014399" cy="584775"/>
              </a:xfrm>
              <a:prstGeom prst="rect">
                <a:avLst/>
              </a:prstGeom>
            </p:spPr>
            <p:txBody>
              <a:bodyPr wrap="square">
                <a:spAutoFit/>
              </a:bodyPr>
              <a:lstStyle/>
              <a:p>
                <a:pPr algn="ctr"/>
                <a:r>
                  <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特征人脸</a:t>
                </a:r>
                <a:r>
                  <a:rPr lang="en-US" altLang="zh-CN"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主成分分析）</a:t>
                </a: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表示</a:t>
                </a:r>
                <a:r>
                  <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使用</a:t>
                </a:r>
                <a14:m>
                  <m:oMath xmlns:m="http://schemas.openxmlformats.org/officeDocument/2006/math">
                    <m:r>
                      <a:rPr lang="en-US" altLang="zh-CN" sz="1600" i="1">
                        <a:latin typeface="Cambria Math"/>
                        <a:ea typeface="Cambria Math"/>
                        <a:cs typeface="Times New Roman" panose="02020603050405020304" pitchFamily="18" charset="0"/>
                      </a:rPr>
                      <m:t>𝑙</m:t>
                    </m:r>
                  </m:oMath>
                </a14:m>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个特征人脸的线性组合来表达原始人脸数据</a:t>
                </a:r>
                <a14:m>
                  <m:oMath xmlns:m="http://schemas.openxmlformats.org/officeDocument/2006/math">
                    <m:sSub>
                      <m:sSubPr>
                        <m:ctrlPr>
                          <a:rPr lang="en-US" altLang="zh-CN" sz="16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i="1">
                            <a:latin typeface="Cambria Math"/>
                            <a:ea typeface="黑体" panose="02010609060101010101" pitchFamily="49" charset="-122"/>
                            <a:cs typeface="Times New Roman" panose="02020603050405020304" pitchFamily="18" charset="0"/>
                          </a:rPr>
                          <m:t>𝑖</m:t>
                        </m:r>
                      </m:sub>
                    </m:sSub>
                  </m:oMath>
                </a14:m>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4823551" y="2860357"/>
                <a:ext cx="4014399" cy="584775"/>
              </a:xfrm>
              <a:prstGeom prst="rect">
                <a:avLst/>
              </a:prstGeom>
              <a:blipFill>
                <a:blip r:embed="rId11"/>
                <a:stretch>
                  <a:fillRect l="-152" t="-4167" r="-152" b="-114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077727" y="2277584"/>
                <a:ext cx="4500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i="1">
                              <a:latin typeface="Cambria Math"/>
                              <a:ea typeface="黑体" panose="02010609060101010101" pitchFamily="49" charset="-122"/>
                              <a:cs typeface="Times New Roman" panose="02020603050405020304" pitchFamily="18" charset="0"/>
                            </a:rPr>
                            <m:t>𝒙</m:t>
                          </m:r>
                        </m:e>
                        <m:sub>
                          <m:r>
                            <a:rPr lang="en-US" altLang="zh-CN" i="1">
                              <a:latin typeface="Cambria Math"/>
                              <a:ea typeface="黑体" panose="02010609060101010101" pitchFamily="49" charset="-122"/>
                              <a:cs typeface="Times New Roman" panose="02020603050405020304" pitchFamily="18" charset="0"/>
                            </a:rPr>
                            <m:t>𝑖</m:t>
                          </m:r>
                        </m:sub>
                      </m:sSub>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4077727" y="2277584"/>
                <a:ext cx="450060" cy="369332"/>
              </a:xfrm>
              <a:prstGeom prst="rect">
                <a:avLst/>
              </a:prstGeom>
              <a:blipFill>
                <a:blip r:embed="rId12"/>
                <a:stretch>
                  <a:fillRect b="-3333"/>
                </a:stretch>
              </a:blipFill>
            </p:spPr>
            <p:txBody>
              <a:bodyPr/>
              <a:lstStyle/>
              <a:p>
                <a:r>
                  <a:rPr lang="zh-CN" altLang="en-US">
                    <a:noFill/>
                  </a:rPr>
                  <a:t> </a:t>
                </a:r>
              </a:p>
            </p:txBody>
          </p:sp>
        </mc:Fallback>
      </mc:AlternateContent>
      <p:pic>
        <p:nvPicPr>
          <p:cNvPr id="1638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26838" y="1327148"/>
            <a:ext cx="2002891" cy="232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225256" y="2088990"/>
            <a:ext cx="1109662" cy="1169551"/>
          </a:xfrm>
          <a:prstGeom prst="rect">
            <a:avLst/>
          </a:prstGeom>
        </p:spPr>
        <p:txBody>
          <a:bodyPr wrap="square">
            <a:spAutoFit/>
          </a:bodyPr>
          <a:lstStyle/>
          <a:p>
            <a:pPr algn="ct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聚类表示：</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用待表示人脸最相似的聚类质心来表示</a:t>
            </a:r>
          </a:p>
        </p:txBody>
      </p:sp>
      <p:pic>
        <p:nvPicPr>
          <p:cNvPr id="1638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23045" y="4217365"/>
            <a:ext cx="1681438" cy="1871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0" name="矩形 29"/>
              <p:cNvSpPr/>
              <p:nvPr/>
            </p:nvSpPr>
            <p:spPr>
              <a:xfrm>
                <a:off x="123825" y="6078300"/>
                <a:ext cx="8804644" cy="677108"/>
              </a:xfrm>
              <a:prstGeom prst="rect">
                <a:avLst/>
              </a:prstGeom>
            </p:spPr>
            <p:txBody>
              <a:bodyPr wrap="square">
                <a:spAutoFit/>
              </a:bodyPr>
              <a:lstStyle/>
              <a:p>
                <a:pPr algn="ctr"/>
                <a:r>
                  <a:rPr lang="zh-CN" altLang="en-US" sz="1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非负矩阵人脸分解方法表示：</a:t>
                </a:r>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通过若干个特征人脸的线性组合来表达原始人脸数据</a:t>
                </a:r>
                <a14:m>
                  <m:oMath xmlns:m="http://schemas.openxmlformats.org/officeDocument/2006/math">
                    <m:sSub>
                      <m:sSub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i="1">
                            <a:latin typeface="Cambria Math"/>
                            <a:ea typeface="黑体" panose="02010609060101010101" pitchFamily="49" charset="-122"/>
                            <a:cs typeface="Times New Roman" panose="02020603050405020304" pitchFamily="18" charset="0"/>
                          </a:rPr>
                          <m:t>𝒙</m:t>
                        </m:r>
                      </m:e>
                      <m:sub>
                        <m:r>
                          <a:rPr lang="en-US" altLang="zh-CN" sz="1400" i="1">
                            <a:latin typeface="Cambria Math"/>
                            <a:ea typeface="黑体" panose="02010609060101010101" pitchFamily="49" charset="-122"/>
                            <a:cs typeface="Times New Roman" panose="02020603050405020304" pitchFamily="18" charset="0"/>
                          </a:rPr>
                          <m:t>𝑖</m:t>
                        </m:r>
                      </m:sub>
                    </m:sSub>
                  </m:oMath>
                </a14:m>
                <a:r>
                  <a:rPr lang="zh-CN" altLang="en-US" sz="1400" dirty="0">
                    <a:latin typeface="Times New Roman" panose="02020603050405020304" pitchFamily="18" charset="0"/>
                    <a:ea typeface="楷体" panose="02010609060101010101" pitchFamily="49" charset="-122"/>
                    <a:cs typeface="Times New Roman" panose="02020603050405020304" pitchFamily="18" charset="0"/>
                  </a:rPr>
                  <a:t>，体现了“部分组成整体”</a:t>
                </a:r>
                <a:endParaRPr lang="en-US" altLang="zh-CN" sz="1400"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Daniel D. Lee &amp; H. Sebastian </a:t>
                </a:r>
                <a:r>
                  <a:rPr lang="en-US" altLang="zh-CN" sz="1200" dirty="0" err="1">
                    <a:latin typeface="Times New Roman" panose="02020603050405020304" pitchFamily="18" charset="0"/>
                    <a:ea typeface="楷体" panose="02010609060101010101" pitchFamily="49" charset="-122"/>
                    <a:cs typeface="Times New Roman" panose="02020603050405020304" pitchFamily="18" charset="0"/>
                  </a:rPr>
                  <a:t>Seung</a:t>
                </a:r>
                <a:r>
                  <a:rPr lang="en-US" altLang="zh-CN" sz="1200" dirty="0">
                    <a:latin typeface="Times New Roman" panose="02020603050405020304" pitchFamily="18" charset="0"/>
                    <a:ea typeface="楷体" panose="02010609060101010101" pitchFamily="49" charset="-122"/>
                    <a:cs typeface="Times New Roman" panose="02020603050405020304" pitchFamily="18" charset="0"/>
                  </a:rPr>
                  <a:t>, Learning the parts of objects by non-negative matrix factorization, 1999, </a:t>
                </a:r>
                <a:r>
                  <a:rPr lang="en-US" altLang="zh-CN" sz="1200" b="1" dirty="0">
                    <a:solidFill>
                      <a:srgbClr val="5E34F8"/>
                    </a:solidFill>
                    <a:latin typeface="Times New Roman" panose="02020603050405020304" pitchFamily="18" charset="0"/>
                    <a:ea typeface="楷体" panose="02010609060101010101" pitchFamily="49" charset="-122"/>
                    <a:cs typeface="Times New Roman" panose="02020603050405020304" pitchFamily="18" charset="0"/>
                  </a:rPr>
                  <a:t>Nature</a:t>
                </a:r>
                <a:endParaRPr lang="zh-CN" altLang="en-US" sz="1200" b="1" dirty="0">
                  <a:solidFill>
                    <a:srgbClr val="5E34F8"/>
                  </a:solidFill>
                  <a:latin typeface="Times New Roman" panose="02020603050405020304" pitchFamily="18" charset="0"/>
                  <a:ea typeface="楷体" panose="02010609060101010101" pitchFamily="49" charset="-122"/>
                  <a:cs typeface="Times New Roman" panose="02020603050405020304" pitchFamily="18" charset="0"/>
                </a:endParaRPr>
              </a:p>
              <a:p>
                <a:pPr algn="ctr"/>
                <a:endParaRPr lang="zh-CN" altLang="en-US" sz="12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0" name="矩形 29"/>
              <p:cNvSpPr>
                <a:spLocks noRot="1" noChangeAspect="1" noMove="1" noResize="1" noEditPoints="1" noAdjustHandles="1" noChangeArrowheads="1" noChangeShapeType="1" noTextEdit="1"/>
              </p:cNvSpPr>
              <p:nvPr/>
            </p:nvSpPr>
            <p:spPr>
              <a:xfrm>
                <a:off x="123825" y="6078300"/>
                <a:ext cx="8804644" cy="677108"/>
              </a:xfrm>
              <a:prstGeom prst="rect">
                <a:avLst/>
              </a:prstGeom>
              <a:blipFill>
                <a:blip r:embed="rId15"/>
                <a:stretch>
                  <a:fillRect l="-1176" t="-2703" r="-1176"/>
                </a:stretch>
              </a:blipFill>
            </p:spPr>
            <p:txBody>
              <a:bodyPr/>
              <a:lstStyle/>
              <a:p>
                <a:r>
                  <a:rPr lang="zh-CN" altLang="en-US">
                    <a:noFill/>
                  </a:rPr>
                  <a:t> </a:t>
                </a:r>
              </a:p>
            </p:txBody>
          </p:sp>
        </mc:Fallback>
      </mc:AlternateContent>
      <p:pic>
        <p:nvPicPr>
          <p:cNvPr id="3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409" y="4380011"/>
            <a:ext cx="704155" cy="658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2" name="矩形 31"/>
              <p:cNvSpPr/>
              <p:nvPr/>
            </p:nvSpPr>
            <p:spPr>
              <a:xfrm>
                <a:off x="2048313" y="5182968"/>
                <a:ext cx="4500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i="1">
                              <a:latin typeface="Cambria Math"/>
                              <a:ea typeface="黑体" panose="02010609060101010101" pitchFamily="49" charset="-122"/>
                              <a:cs typeface="Times New Roman" panose="02020603050405020304" pitchFamily="18" charset="0"/>
                            </a:rPr>
                            <m:t>𝒙</m:t>
                          </m:r>
                        </m:e>
                        <m:sub>
                          <m:r>
                            <a:rPr lang="en-US" altLang="zh-CN" i="1">
                              <a:latin typeface="Cambria Math"/>
                              <a:ea typeface="黑体" panose="02010609060101010101" pitchFamily="49" charset="-122"/>
                              <a:cs typeface="Times New Roman" panose="02020603050405020304" pitchFamily="18" charset="0"/>
                            </a:rPr>
                            <m:t>𝑖</m:t>
                          </m:r>
                        </m:sub>
                      </m:sSub>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2" name="矩形 31"/>
              <p:cNvSpPr>
                <a:spLocks noRot="1" noChangeAspect="1" noMove="1" noResize="1" noEditPoints="1" noAdjustHandles="1" noChangeArrowheads="1" noChangeShapeType="1" noTextEdit="1"/>
              </p:cNvSpPr>
              <p:nvPr/>
            </p:nvSpPr>
            <p:spPr>
              <a:xfrm>
                <a:off x="2048313" y="5182968"/>
                <a:ext cx="450060" cy="369332"/>
              </a:xfrm>
              <a:prstGeom prst="rect">
                <a:avLst/>
              </a:prstGeom>
              <a:blipFill>
                <a:blip r:embed="rId16"/>
                <a:stretch>
                  <a:fillRect b="-1639"/>
                </a:stretch>
              </a:blipFill>
            </p:spPr>
            <p:txBody>
              <a:bodyPr/>
              <a:lstStyle/>
              <a:p>
                <a:r>
                  <a:rPr lang="zh-CN" altLang="en-US">
                    <a:noFill/>
                  </a:rPr>
                  <a:t> </a:t>
                </a:r>
              </a:p>
            </p:txBody>
          </p:sp>
        </mc:Fallback>
      </mc:AlternateContent>
      <p:cxnSp>
        <p:nvCxnSpPr>
          <p:cNvPr id="16" name="直接箭头连接符 15"/>
          <p:cNvCxnSpPr/>
          <p:nvPr/>
        </p:nvCxnSpPr>
        <p:spPr>
          <a:xfrm>
            <a:off x="2493564" y="4572000"/>
            <a:ext cx="1068787" cy="137496"/>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2493565" y="5038983"/>
            <a:ext cx="925911" cy="966628"/>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2493563" y="4709496"/>
            <a:ext cx="1369818" cy="621525"/>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863" y="1124662"/>
            <a:ext cx="617816" cy="658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0" name="矩形 49"/>
              <p:cNvSpPr/>
              <p:nvPr/>
            </p:nvSpPr>
            <p:spPr>
              <a:xfrm>
                <a:off x="553477" y="1699019"/>
                <a:ext cx="4500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i="1">
                              <a:latin typeface="Cambria Math"/>
                              <a:ea typeface="黑体" panose="02010609060101010101" pitchFamily="49" charset="-122"/>
                              <a:cs typeface="Times New Roman" panose="02020603050405020304" pitchFamily="18" charset="0"/>
                            </a:rPr>
                            <m:t>𝒙</m:t>
                          </m:r>
                        </m:e>
                        <m:sub>
                          <m:r>
                            <a:rPr lang="en-US" altLang="zh-CN" i="1">
                              <a:latin typeface="Cambria Math"/>
                              <a:ea typeface="黑体" panose="02010609060101010101" pitchFamily="49" charset="-122"/>
                              <a:cs typeface="Times New Roman" panose="02020603050405020304" pitchFamily="18" charset="0"/>
                            </a:rPr>
                            <m:t>𝑖</m:t>
                          </m:r>
                        </m:sub>
                      </m:sSub>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0" name="矩形 49"/>
              <p:cNvSpPr>
                <a:spLocks noRot="1" noChangeAspect="1" noMove="1" noResize="1" noEditPoints="1" noAdjustHandles="1" noChangeArrowheads="1" noChangeShapeType="1" noTextEdit="1"/>
              </p:cNvSpPr>
              <p:nvPr/>
            </p:nvSpPr>
            <p:spPr>
              <a:xfrm>
                <a:off x="553477" y="1699019"/>
                <a:ext cx="450060" cy="369332"/>
              </a:xfrm>
              <a:prstGeom prst="rect">
                <a:avLst/>
              </a:prstGeom>
              <a:blipFill>
                <a:blip r:embed="rId17"/>
                <a:stretch>
                  <a:fillRect b="-3333"/>
                </a:stretch>
              </a:blipFill>
            </p:spPr>
            <p:txBody>
              <a:bodyPr/>
              <a:lstStyle/>
              <a:p>
                <a:r>
                  <a:rPr lang="zh-CN" altLang="en-US">
                    <a:noFill/>
                  </a:rPr>
                  <a:t> </a:t>
                </a:r>
              </a:p>
            </p:txBody>
          </p:sp>
        </mc:Fallback>
      </mc:AlternateContent>
      <p:cxnSp>
        <p:nvCxnSpPr>
          <p:cNvPr id="54" name="直接箭头连接符 53"/>
          <p:cNvCxnSpPr/>
          <p:nvPr/>
        </p:nvCxnSpPr>
        <p:spPr>
          <a:xfrm>
            <a:off x="2607863" y="5020259"/>
            <a:ext cx="1492464" cy="861335"/>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1002345" y="1499374"/>
            <a:ext cx="1683705" cy="988396"/>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493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91563" y="16060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人脸表达后的分析与处理</a:t>
            </a:r>
            <a:endParaRPr lang="zh-CN" altLang="en-US" sz="2400" kern="0" dirty="0">
              <a:solidFill>
                <a:srgbClr val="0070C0"/>
              </a:solidFill>
              <a:latin typeface="Times New Roman" pitchFamily="18" charset="0"/>
              <a:cs typeface="Times New Roman" pitchFamily="18" charset="0"/>
            </a:endParaRPr>
          </a:p>
        </p:txBody>
      </p:sp>
      <p:sp>
        <p:nvSpPr>
          <p:cNvPr id="5" name="Rectangle 2"/>
          <p:cNvSpPr>
            <a:spLocks noChangeArrowheads="1"/>
          </p:cNvSpPr>
          <p:nvPr/>
        </p:nvSpPr>
        <p:spPr bwMode="auto">
          <a:xfrm>
            <a:off x="0" y="120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49" y="1924867"/>
            <a:ext cx="244843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右箭头 1"/>
          <p:cNvSpPr/>
          <p:nvPr/>
        </p:nvSpPr>
        <p:spPr>
          <a:xfrm>
            <a:off x="2570780" y="3263899"/>
            <a:ext cx="439121" cy="5969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pic>
        <p:nvPicPr>
          <p:cNvPr id="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547" y="1968714"/>
            <a:ext cx="2230437" cy="316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162" y="5379162"/>
            <a:ext cx="620001" cy="658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上箭头 2"/>
          <p:cNvSpPr/>
          <p:nvPr/>
        </p:nvSpPr>
        <p:spPr>
          <a:xfrm>
            <a:off x="3886201" y="4991101"/>
            <a:ext cx="161925" cy="292100"/>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35" name="右箭头 34"/>
          <p:cNvSpPr/>
          <p:nvPr/>
        </p:nvSpPr>
        <p:spPr>
          <a:xfrm>
            <a:off x="5141073" y="3301997"/>
            <a:ext cx="458171" cy="5969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4" name="矩形 3"/>
          <p:cNvSpPr/>
          <p:nvPr/>
        </p:nvSpPr>
        <p:spPr>
          <a:xfrm>
            <a:off x="5638801" y="2870200"/>
            <a:ext cx="1343025" cy="1498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楷体" panose="02010609060101010101" pitchFamily="49" charset="-122"/>
                <a:ea typeface="楷体" panose="02010609060101010101" pitchFamily="49" charset="-122"/>
              </a:rPr>
              <a:t>表示向量</a:t>
            </a:r>
          </a:p>
        </p:txBody>
      </p:sp>
      <p:grpSp>
        <p:nvGrpSpPr>
          <p:cNvPr id="36" name="组合 2"/>
          <p:cNvGrpSpPr>
            <a:grpSpLocks/>
          </p:cNvGrpSpPr>
          <p:nvPr/>
        </p:nvGrpSpPr>
        <p:grpSpPr bwMode="auto">
          <a:xfrm>
            <a:off x="7533649" y="2881837"/>
            <a:ext cx="1410326" cy="1335616"/>
            <a:chOff x="6444208" y="3507927"/>
            <a:chExt cx="2351167" cy="734656"/>
          </a:xfrm>
        </p:grpSpPr>
        <p:sp>
          <p:nvSpPr>
            <p:cNvPr id="37" name="同侧圆角矩形 36"/>
            <p:cNvSpPr/>
            <p:nvPr/>
          </p:nvSpPr>
          <p:spPr>
            <a:xfrm rot="5400000">
              <a:off x="7252464" y="2699671"/>
              <a:ext cx="734656" cy="2351167"/>
            </a:xfrm>
            <a:prstGeom prst="round2SameRect">
              <a:avLst/>
            </a:prstGeom>
            <a:gradFill flip="none" rotWithShape="1">
              <a:gsLst>
                <a:gs pos="0">
                  <a:srgbClr val="FF5050">
                    <a:shade val="30000"/>
                    <a:satMod val="115000"/>
                  </a:srgbClr>
                </a:gs>
                <a:gs pos="50000">
                  <a:srgbClr val="FF5050">
                    <a:shade val="67500"/>
                    <a:satMod val="115000"/>
                  </a:srgbClr>
                </a:gs>
                <a:gs pos="100000">
                  <a:srgbClr val="FF5050">
                    <a:shade val="100000"/>
                    <a:satMod val="115000"/>
                  </a:srgbClr>
                </a:gs>
              </a:gsLst>
              <a:lin ang="10800000" scaled="1"/>
              <a:tileRect/>
            </a:gra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9" name="同侧圆角矩形 6"/>
            <p:cNvSpPr/>
            <p:nvPr/>
          </p:nvSpPr>
          <p:spPr>
            <a:xfrm>
              <a:off x="6583874" y="3544019"/>
              <a:ext cx="1769413" cy="66247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247650" tIns="123825" rIns="247650" bIns="123825" spcCol="1270" anchor="ctr"/>
            <a:lstStyle/>
            <a:p>
              <a:pPr marL="0" lvl="1" algn="ctr" defTabSz="1066800">
                <a:spcBef>
                  <a:spcPct val="0"/>
                </a:spcBef>
                <a:spcAft>
                  <a:spcPct val="15000"/>
                </a:spcAft>
                <a:defRPr/>
              </a:pPr>
              <a:r>
                <a:rPr lang="zh-CN" altLang="en-US" b="1" dirty="0">
                  <a:solidFill>
                    <a:schemeClr val="bg1"/>
                  </a:solidFill>
                  <a:latin typeface="楷体" panose="02010609060101010101" pitchFamily="49" charset="-122"/>
                  <a:ea typeface="楷体" panose="02010609060101010101" pitchFamily="49" charset="-122"/>
                  <a:cs typeface="Times New Roman" panose="02020603050405020304" pitchFamily="18" charset="0"/>
                </a:rPr>
                <a:t>分类</a:t>
              </a:r>
              <a:endParaRPr lang="en-US" altLang="zh-CN" b="1"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a:p>
              <a:pPr marL="0" lvl="1" algn="ctr" defTabSz="1066800">
                <a:spcBef>
                  <a:spcPct val="0"/>
                </a:spcBef>
                <a:spcAft>
                  <a:spcPct val="15000"/>
                </a:spcAft>
                <a:defRPr/>
              </a:pPr>
              <a:r>
                <a:rPr lang="zh-CN" altLang="en-US" b="1" dirty="0">
                  <a:solidFill>
                    <a:schemeClr val="bg1"/>
                  </a:solidFill>
                  <a:latin typeface="楷体" panose="02010609060101010101" pitchFamily="49" charset="-122"/>
                  <a:ea typeface="楷体" panose="02010609060101010101" pitchFamily="49" charset="-122"/>
                  <a:cs typeface="Times New Roman" panose="02020603050405020304" pitchFamily="18" charset="0"/>
                </a:rPr>
                <a:t>识别</a:t>
              </a:r>
              <a:endParaRPr lang="en-US" altLang="zh-CN" b="1"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grpSp>
      <p:sp>
        <p:nvSpPr>
          <p:cNvPr id="40" name="右箭头 39"/>
          <p:cNvSpPr/>
          <p:nvPr/>
        </p:nvSpPr>
        <p:spPr>
          <a:xfrm>
            <a:off x="7035431" y="3321050"/>
            <a:ext cx="458171" cy="5969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266712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41296" y="1274461"/>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一、</a:t>
            </a:r>
            <a:r>
              <a:rPr kumimoji="0" lang="en-US" altLang="zh-CN" sz="2800" b="1" dirty="0">
                <a:solidFill>
                  <a:srgbClr val="C00000"/>
                </a:solidFill>
                <a:latin typeface="+mn-lt"/>
                <a:ea typeface="微软雅黑" panose="020B0503020204020204" pitchFamily="34" charset="-122"/>
                <a:sym typeface="Calibri" panose="020F0502020204030204" pitchFamily="34" charset="0"/>
              </a:rPr>
              <a:t>K</a:t>
            </a:r>
            <a:r>
              <a:rPr kumimoji="0" lang="zh-CN" altLang="en-US" sz="2800" b="1" dirty="0">
                <a:solidFill>
                  <a:srgbClr val="C00000"/>
                </a:solidFill>
                <a:latin typeface="+mn-lt"/>
                <a:ea typeface="微软雅黑" panose="020B0503020204020204" pitchFamily="34" charset="-122"/>
                <a:sym typeface="Calibri" panose="020F0502020204030204" pitchFamily="34" charset="0"/>
              </a:rPr>
              <a:t>均值聚类</a:t>
            </a:r>
          </a:p>
        </p:txBody>
      </p:sp>
      <p:sp>
        <p:nvSpPr>
          <p:cNvPr id="8" name="矩形 7"/>
          <p:cNvSpPr>
            <a:spLocks noChangeArrowheads="1"/>
          </p:cNvSpPr>
          <p:nvPr/>
        </p:nvSpPr>
        <p:spPr bwMode="auto">
          <a:xfrm>
            <a:off x="241296" y="239271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二、主成分分析</a:t>
            </a:r>
          </a:p>
        </p:txBody>
      </p:sp>
      <p:sp>
        <p:nvSpPr>
          <p:cNvPr id="7" name="矩形 6"/>
          <p:cNvSpPr>
            <a:spLocks noChangeArrowheads="1"/>
          </p:cNvSpPr>
          <p:nvPr/>
        </p:nvSpPr>
        <p:spPr bwMode="auto">
          <a:xfrm>
            <a:off x="241296" y="346691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三、特征人脸方法</a:t>
            </a:r>
          </a:p>
        </p:txBody>
      </p:sp>
      <p:sp>
        <p:nvSpPr>
          <p:cNvPr id="6" name="矩形 5">
            <a:extLst>
              <a:ext uri="{FF2B5EF4-FFF2-40B4-BE49-F238E27FC236}">
                <a16:creationId xmlns:a16="http://schemas.microsoft.com/office/drawing/2014/main" id="{5EA1B343-DF42-49A8-A81D-36D996ECC9C9}"/>
              </a:ext>
            </a:extLst>
          </p:cNvPr>
          <p:cNvSpPr>
            <a:spLocks noChangeArrowheads="1"/>
          </p:cNvSpPr>
          <p:nvPr/>
        </p:nvSpPr>
        <p:spPr bwMode="auto">
          <a:xfrm>
            <a:off x="241296" y="447173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四、潜在语义分析</a:t>
            </a:r>
          </a:p>
        </p:txBody>
      </p:sp>
      <p:sp>
        <p:nvSpPr>
          <p:cNvPr id="9" name="矩形 8">
            <a:extLst>
              <a:ext uri="{FF2B5EF4-FFF2-40B4-BE49-F238E27FC236}">
                <a16:creationId xmlns:a16="http://schemas.microsoft.com/office/drawing/2014/main" id="{8785E8B2-CF02-478F-915E-E819DE9D9E63}"/>
              </a:ext>
            </a:extLst>
          </p:cNvPr>
          <p:cNvSpPr>
            <a:spLocks noChangeArrowheads="1"/>
          </p:cNvSpPr>
          <p:nvPr/>
        </p:nvSpPr>
        <p:spPr bwMode="auto">
          <a:xfrm>
            <a:off x="241296" y="547656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五、期望最大化算法</a:t>
            </a:r>
          </a:p>
        </p:txBody>
      </p:sp>
    </p:spTree>
    <p:extLst>
      <p:ext uri="{BB962C8B-B14F-4D97-AF65-F5344CB8AC3E}">
        <p14:creationId xmlns:p14="http://schemas.microsoft.com/office/powerpoint/2010/main" val="37978978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47753" y="16525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潜在语义分析</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动机</a:t>
            </a:r>
          </a:p>
        </p:txBody>
      </p:sp>
      <p:sp>
        <p:nvSpPr>
          <p:cNvPr id="5" name="Rectangle 3"/>
          <p:cNvSpPr txBox="1">
            <a:spLocks noChangeArrowheads="1"/>
          </p:cNvSpPr>
          <p:nvPr/>
        </p:nvSpPr>
        <p:spPr>
          <a:xfrm>
            <a:off x="349473" y="1292374"/>
            <a:ext cx="5372100" cy="42732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Clr>
                <a:srgbClr val="2665AB"/>
              </a:buClr>
              <a:buSzPct val="100000"/>
              <a:buFont typeface="Arial" charset="0"/>
              <a:buChar char="•"/>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潜在语义分析是一种从海量文本数据中学习单词</a:t>
            </a:r>
            <a:r>
              <a:rPr lang="en-US" altLang="zh-CN" sz="18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单词、单词</a:t>
            </a:r>
            <a:r>
              <a:rPr lang="en-US" altLang="zh-CN" sz="18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文档以及文档</a:t>
            </a:r>
            <a:r>
              <a:rPr lang="en-US" altLang="zh-CN" sz="18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文档之间隐性关系，进而得到文档和单词表达特征的方法。</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buClr>
                <a:srgbClr val="2665AB"/>
              </a:buClr>
              <a:buSzPct val="100000"/>
              <a:buFont typeface="Arial" charset="0"/>
              <a:buChar char="•"/>
            </a:pPr>
            <a:r>
              <a:rPr lang="zh-CN" altLang="en-US" sz="1800" b="1" dirty="0">
                <a:latin typeface="Times New Roman" panose="02020603050405020304" pitchFamily="18" charset="0"/>
                <a:ea typeface="楷体" panose="02010609060101010101" pitchFamily="49" charset="-122"/>
                <a:cs typeface="Times New Roman" panose="02020603050405020304" pitchFamily="18" charset="0"/>
              </a:rPr>
              <a:t>该方法的基本思想是综合考虑某些单词在哪些文档中同时出现，以此来决定该词语的含义与其他的词语的相似度。</a:t>
            </a:r>
            <a:endParaRPr lang="en-US" altLang="zh-CN" sz="18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云形标注 1"/>
          <p:cNvSpPr/>
          <p:nvPr/>
        </p:nvSpPr>
        <p:spPr>
          <a:xfrm>
            <a:off x="4282225" y="3429000"/>
            <a:ext cx="4745865" cy="2276670"/>
          </a:xfrm>
          <a:prstGeom prst="cloudCallout">
            <a:avLst>
              <a:gd name="adj1" fmla="val -66827"/>
              <a:gd name="adj2" fmla="val 7186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潜在语义分析，又叫隐性语义分析（</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latent semantic analysis, LSA</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latent semantic indexing, LSI</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3639734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47753" y="16525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潜在语义分析思想</a:t>
            </a:r>
            <a:endParaRPr lang="zh-CN" altLang="en-US" sz="2400" kern="0" dirty="0">
              <a:solidFill>
                <a:srgbClr val="0070C0"/>
              </a:solidFill>
              <a:latin typeface="Times New Roman" pitchFamily="18" charset="0"/>
              <a:cs typeface="Times New Roman" pitchFamily="18" charset="0"/>
            </a:endParaRPr>
          </a:p>
        </p:txBody>
      </p:sp>
      <p:sp>
        <p:nvSpPr>
          <p:cNvPr id="5" name="Rectangle 3"/>
          <p:cNvSpPr txBox="1">
            <a:spLocks noChangeArrowheads="1"/>
          </p:cNvSpPr>
          <p:nvPr/>
        </p:nvSpPr>
        <p:spPr>
          <a:xfrm>
            <a:off x="402976" y="732829"/>
            <a:ext cx="8338048" cy="42732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Clr>
                <a:srgbClr val="2665AB"/>
              </a:buClr>
              <a:buSzPct val="100000"/>
              <a:buNone/>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潜在语义分析先构建一个单词</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文档（</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term-document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）矩阵</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，进而寻找该矩阵的低秩逼近（</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low rank approximation</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Markovsky</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2012]</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，来挖掘单词</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单词、单词</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文档以及文档</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文档之间的关联关系。</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84380791-FC59-485C-85CB-30985E99639B}"/>
              </a:ext>
            </a:extLst>
          </p:cNvPr>
          <p:cNvSpPr txBox="1"/>
          <p:nvPr/>
        </p:nvSpPr>
        <p:spPr>
          <a:xfrm>
            <a:off x="402976" y="1852687"/>
            <a:ext cx="8338048" cy="4775666"/>
          </a:xfrm>
          <a:prstGeom prst="rect">
            <a:avLst/>
          </a:prstGeom>
          <a:noFill/>
        </p:spPr>
        <p:txBody>
          <a:bodyPr wrap="square">
            <a:spAutoFit/>
          </a:bodyPr>
          <a:lstStyle/>
          <a:p>
            <a:pPr algn="just">
              <a:spcBef>
                <a:spcPts val="1000"/>
              </a:spcBef>
              <a:spcAft>
                <a:spcPts val="300"/>
              </a:spcAft>
            </a:pPr>
            <a:r>
              <a:rPr lang="zh-CN" altLang="en-US" sz="1400" kern="100" dirty="0">
                <a:effectLst/>
                <a:latin typeface="Times New Roman" panose="02020603050405020304" pitchFamily="18" charset="0"/>
                <a:ea typeface="华文楷体" panose="02010600040101010101" pitchFamily="2" charset="-122"/>
                <a:cs typeface="Times New Roman" panose="02020603050405020304" pitchFamily="18" charset="0"/>
              </a:rPr>
              <a:t>机器学习（</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Machine Learning</a:t>
            </a:r>
            <a:r>
              <a:rPr lang="zh-CN" altLang="en-US" sz="14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t>
            </a:r>
          </a:p>
          <a:p>
            <a:pPr algn="just">
              <a:spcBef>
                <a:spcPts val="1000"/>
              </a:spcBef>
              <a:spcAft>
                <a:spcPts val="300"/>
              </a:spcAft>
            </a:pP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a1:  Efficient Algorithms for Non-convex Isotonic Regression through Submodular Optimization</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a2:  Combinatorial Optimization with Graph Convolutional Networks and Guided Tree Search</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a3: An Improved Analysis of Alternating Minimization for Structured Multi-Response Regression</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a4:  Analysis of </a:t>
            </a:r>
            <a:r>
              <a:rPr lang="en-US" altLang="zh-CN" sz="1400" kern="100" dirty="0" err="1">
                <a:effectLst/>
                <a:latin typeface="Times New Roman" panose="02020603050405020304" pitchFamily="18" charset="0"/>
                <a:ea typeface="华文楷体" panose="02010600040101010101" pitchFamily="2" charset="-122"/>
                <a:cs typeface="Times New Roman" panose="02020603050405020304" pitchFamily="18" charset="0"/>
              </a:rPr>
              <a:t>Krylov</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 Subspace Solutions of Regularized Non-Convex Quadratic Problems</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a5:  Post: Device Placement with Cross-Entropy Minimization and Proximal Policy Optimization</a:t>
            </a:r>
          </a:p>
          <a:p>
            <a:pPr algn="just">
              <a:spcBef>
                <a:spcPts val="1000"/>
              </a:spcBef>
              <a:spcAft>
                <a:spcPts val="300"/>
              </a:spcAft>
            </a:pPr>
            <a:r>
              <a:rPr lang="zh-CN" altLang="en-US" sz="1400" dirty="0">
                <a:effectLst/>
                <a:latin typeface="Times New Roman" panose="02020603050405020304" pitchFamily="18" charset="0"/>
                <a:ea typeface="华文楷体" panose="02010600040101010101" pitchFamily="2" charset="-122"/>
                <a:cs typeface="Times New Roman" panose="02020603050405020304" pitchFamily="18" charset="0"/>
              </a:rPr>
              <a:t>基因编辑（</a:t>
            </a:r>
            <a:r>
              <a:rPr lang="en-US" altLang="zh-CN" sz="1400" dirty="0">
                <a:effectLst/>
                <a:latin typeface="Times New Roman" panose="02020603050405020304" pitchFamily="18" charset="0"/>
                <a:ea typeface="华文楷体" panose="02010600040101010101" pitchFamily="2" charset="-122"/>
                <a:cs typeface="Times New Roman" panose="02020603050405020304" pitchFamily="18" charset="0"/>
              </a:rPr>
              <a:t>gene editing</a:t>
            </a:r>
            <a:r>
              <a:rPr lang="zh-CN" altLang="en-US" sz="1400" dirty="0">
                <a:effectLst/>
                <a:latin typeface="Times New Roman" panose="02020603050405020304" pitchFamily="18" charset="0"/>
                <a:ea typeface="华文楷体" panose="02010600040101010101" pitchFamily="2" charset="-122"/>
                <a:cs typeface="Times New Roman" panose="02020603050405020304" pitchFamily="18" charset="0"/>
              </a:rPr>
              <a:t>）类别</a:t>
            </a:r>
            <a:r>
              <a:rPr lang="zh-CN" altLang="en-US" sz="1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b1:  CRISPR/Cas9 and TALENs generate heritable mutations for genes involved in small RNA processing of Glycine max and Medicago </a:t>
            </a:r>
            <a:r>
              <a:rPr lang="en-US" altLang="zh-CN" sz="1400" kern="100" dirty="0" err="1">
                <a:effectLst/>
                <a:latin typeface="Times New Roman" panose="02020603050405020304" pitchFamily="18" charset="0"/>
                <a:ea typeface="华文楷体" panose="02010600040101010101" pitchFamily="2" charset="-122"/>
                <a:cs typeface="Times New Roman" panose="02020603050405020304" pitchFamily="18" charset="0"/>
              </a:rPr>
              <a:t>truncatula</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b2:  Generation of D1-1 TALEN isogenic control cell line from </a:t>
            </a:r>
            <a:r>
              <a:rPr lang="en-US" altLang="zh-CN" sz="1400" kern="100" dirty="0" err="1">
                <a:effectLst/>
                <a:latin typeface="Times New Roman" panose="02020603050405020304" pitchFamily="18" charset="0"/>
                <a:ea typeface="华文楷体" panose="02010600040101010101" pitchFamily="2" charset="-122"/>
                <a:cs typeface="Times New Roman" panose="02020603050405020304" pitchFamily="18" charset="0"/>
              </a:rPr>
              <a:t>Dravet</a:t>
            </a: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 syndrome patient iPSCs using TALEN-mediated editing of the SCN1A gene</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b3:  Genome-Scale CRISPR Screening Identifies Novel Human Pluripotent Gene Networks</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en-US" altLang="zh-CN" sz="1400" kern="100" dirty="0">
                <a:effectLst/>
                <a:latin typeface="Times New Roman" panose="02020603050405020304" pitchFamily="18" charset="0"/>
                <a:ea typeface="华文楷体" panose="02010600040101010101" pitchFamily="2" charset="-122"/>
                <a:cs typeface="Times New Roman" panose="02020603050405020304" pitchFamily="18" charset="0"/>
              </a:rPr>
              <a:t>b4:  Champions: A phase 1/2 clinical trial with dose escalation of SB-913 ZFN-mediated in vivo human genome editing for treatment of MPS II (Hunter syndrome)</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211898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47753" y="16525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潜在语义分析</a:t>
            </a:r>
            <a:endParaRPr lang="zh-CN" altLang="en-US" sz="2400" kern="0" dirty="0">
              <a:solidFill>
                <a:srgbClr val="0070C0"/>
              </a:solidFill>
              <a:latin typeface="Times New Roman" pitchFamily="18" charset="0"/>
              <a:cs typeface="Times New Roman" pitchFamily="18" charset="0"/>
            </a:endParaRPr>
          </a:p>
        </p:txBody>
      </p:sp>
      <p:pic>
        <p:nvPicPr>
          <p:cNvPr id="3" name="图片 2">
            <a:extLst>
              <a:ext uri="{FF2B5EF4-FFF2-40B4-BE49-F238E27FC236}">
                <a16:creationId xmlns:a16="http://schemas.microsoft.com/office/drawing/2014/main" id="{B80D2980-22B7-47D1-90A2-AF7DE3573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17857" y="2196869"/>
            <a:ext cx="7108283" cy="4107554"/>
          </a:xfrm>
          <a:prstGeom prst="rect">
            <a:avLst/>
          </a:prstGeom>
        </p:spPr>
      </p:pic>
      <p:sp>
        <p:nvSpPr>
          <p:cNvPr id="4" name="圆角矩形 13">
            <a:extLst>
              <a:ext uri="{FF2B5EF4-FFF2-40B4-BE49-F238E27FC236}">
                <a16:creationId xmlns:a16="http://schemas.microsoft.com/office/drawing/2014/main" id="{E7958AB3-3760-45F3-A4DE-35FF0AAED613}"/>
              </a:ext>
            </a:extLst>
          </p:cNvPr>
          <p:cNvSpPr/>
          <p:nvPr/>
        </p:nvSpPr>
        <p:spPr bwMode="auto">
          <a:xfrm>
            <a:off x="355986" y="1059757"/>
            <a:ext cx="4216013"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defTabSz="914400" eaLnBrk="1" fontAlgn="base" latinLnBrk="0" hangingPunct="1">
              <a:lnSpc>
                <a:spcPct val="150000"/>
              </a:lnSpc>
              <a:spcBef>
                <a:spcPct val="0"/>
              </a:spcBef>
              <a:spcAft>
                <a:spcPct val="0"/>
              </a:spcAft>
              <a:buClr>
                <a:srgbClr val="FF0000"/>
              </a:buClr>
              <a:buSzTx/>
              <a:buFont typeface="Wingdings" pitchFamily="2" charset="2"/>
              <a:buChar char="n"/>
              <a:tabLst/>
              <a:defRPr/>
            </a:pP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第一步：计算单词</a:t>
            </a: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文档矩阵</a:t>
            </a:r>
            <a:endPar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735EC414-1143-49DC-869A-234D982B00E4}"/>
              </a:ext>
            </a:extLst>
          </p:cNvPr>
          <p:cNvSpPr txBox="1"/>
          <p:nvPr/>
        </p:nvSpPr>
        <p:spPr>
          <a:xfrm>
            <a:off x="1017856" y="1737940"/>
            <a:ext cx="3924472" cy="338554"/>
          </a:xfrm>
          <a:prstGeom prst="rect">
            <a:avLst/>
          </a:prstGeom>
          <a:noFill/>
        </p:spPr>
        <p:txBody>
          <a:bodyPr wrap="none" rtlCol="0">
            <a:spAutoFit/>
          </a:bodyPr>
          <a:lstStyle/>
          <a:p>
            <a:r>
              <a:rPr lang="zh-CN" altLang="en-US" sz="1600" b="1" dirty="0">
                <a:ea typeface="+mj-ea"/>
              </a:rPr>
              <a:t>表</a:t>
            </a:r>
            <a:r>
              <a:rPr lang="en-US" altLang="zh-CN" sz="1600" b="1" dirty="0">
                <a:ea typeface="+mj-ea"/>
              </a:rPr>
              <a:t>5.2 </a:t>
            </a:r>
            <a:r>
              <a:rPr lang="zh-CN" altLang="en-US" sz="1600" b="1" dirty="0">
                <a:ea typeface="+mj-ea"/>
              </a:rPr>
              <a:t>单词</a:t>
            </a:r>
            <a:r>
              <a:rPr lang="en-US" altLang="zh-CN" sz="1600" b="1" dirty="0">
                <a:ea typeface="+mj-ea"/>
              </a:rPr>
              <a:t>-</a:t>
            </a:r>
            <a:r>
              <a:rPr lang="zh-CN" altLang="en-US" sz="1600" b="1" dirty="0">
                <a:ea typeface="+mj-ea"/>
              </a:rPr>
              <a:t>文档（</a:t>
            </a:r>
            <a:r>
              <a:rPr lang="en-US" altLang="zh-CN" sz="1600" b="1" dirty="0">
                <a:ea typeface="+mj-ea"/>
              </a:rPr>
              <a:t>term-document</a:t>
            </a:r>
            <a:r>
              <a:rPr lang="zh-CN" altLang="en-US" sz="1600" b="1" dirty="0">
                <a:ea typeface="+mj-ea"/>
              </a:rPr>
              <a:t>）矩阵</a:t>
            </a:r>
          </a:p>
        </p:txBody>
      </p:sp>
    </p:spTree>
    <p:extLst>
      <p:ext uri="{BB962C8B-B14F-4D97-AF65-F5344CB8AC3E}">
        <p14:creationId xmlns:p14="http://schemas.microsoft.com/office/powerpoint/2010/main" val="17501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47753" y="16525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潜在语义分析</a:t>
            </a:r>
            <a:endParaRPr lang="zh-CN" altLang="en-US" sz="2400" kern="0" dirty="0">
              <a:solidFill>
                <a:srgbClr val="0070C0"/>
              </a:solidFill>
              <a:latin typeface="Times New Roman" pitchFamily="18" charset="0"/>
              <a:cs typeface="Times New Roman" pitchFamily="18" charset="0"/>
            </a:endParaRPr>
          </a:p>
        </p:txBody>
      </p:sp>
      <p:sp>
        <p:nvSpPr>
          <p:cNvPr id="4" name="圆角矩形 13">
            <a:extLst>
              <a:ext uri="{FF2B5EF4-FFF2-40B4-BE49-F238E27FC236}">
                <a16:creationId xmlns:a16="http://schemas.microsoft.com/office/drawing/2014/main" id="{E7958AB3-3760-45F3-A4DE-35FF0AAED613}"/>
              </a:ext>
            </a:extLst>
          </p:cNvPr>
          <p:cNvSpPr/>
          <p:nvPr/>
        </p:nvSpPr>
        <p:spPr bwMode="auto">
          <a:xfrm>
            <a:off x="355986" y="1059757"/>
            <a:ext cx="4216013"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defTabSz="914400" eaLnBrk="1" fontAlgn="base" latinLnBrk="0" hangingPunct="1">
              <a:lnSpc>
                <a:spcPct val="150000"/>
              </a:lnSpc>
              <a:spcBef>
                <a:spcPct val="0"/>
              </a:spcBef>
              <a:spcAft>
                <a:spcPct val="0"/>
              </a:spcAft>
              <a:buClr>
                <a:srgbClr val="FF0000"/>
              </a:buClr>
              <a:buSzTx/>
              <a:buFont typeface="Wingdings" pitchFamily="2" charset="2"/>
              <a:buChar char="n"/>
              <a:tabLst/>
              <a:defRPr/>
            </a:pP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第二步：奇异值分解</a:t>
            </a:r>
            <a:endPar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DABE8791-9E10-47BD-AC94-E6909C980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171664" y="144376"/>
            <a:ext cx="2800668" cy="7690197"/>
          </a:xfrm>
          <a:prstGeom prst="rect">
            <a:avLst/>
          </a:prstGeom>
        </p:spPr>
      </p:pic>
      <p:sp>
        <p:nvSpPr>
          <p:cNvPr id="6" name="文本框 5">
            <a:extLst>
              <a:ext uri="{FF2B5EF4-FFF2-40B4-BE49-F238E27FC236}">
                <a16:creationId xmlns:a16="http://schemas.microsoft.com/office/drawing/2014/main" id="{BB634697-3E06-4D61-AAFA-8134D23D2689}"/>
              </a:ext>
            </a:extLst>
          </p:cNvPr>
          <p:cNvSpPr txBox="1"/>
          <p:nvPr/>
        </p:nvSpPr>
        <p:spPr>
          <a:xfrm>
            <a:off x="726899" y="2162943"/>
            <a:ext cx="3807453" cy="338554"/>
          </a:xfrm>
          <a:prstGeom prst="rect">
            <a:avLst/>
          </a:prstGeom>
          <a:noFill/>
        </p:spPr>
        <p:txBody>
          <a:bodyPr wrap="none" rtlCol="0">
            <a:spAutoFit/>
          </a:bodyPr>
          <a:lstStyle/>
          <a:p>
            <a:r>
              <a:rPr lang="zh-CN" altLang="en-US" sz="1600" b="1" dirty="0">
                <a:ea typeface="+mj-ea"/>
              </a:rPr>
              <a:t>图</a:t>
            </a:r>
            <a:r>
              <a:rPr lang="en-US" altLang="zh-CN" sz="1600" b="1" dirty="0">
                <a:ea typeface="+mj-ea"/>
              </a:rPr>
              <a:t>5.8 </a:t>
            </a:r>
            <a:r>
              <a:rPr lang="zh-CN" altLang="en-US" sz="1600" b="1" dirty="0">
                <a:ea typeface="+mj-ea"/>
              </a:rPr>
              <a:t>单词</a:t>
            </a:r>
            <a:r>
              <a:rPr lang="en-US" altLang="zh-CN" sz="1600" b="1" dirty="0">
                <a:ea typeface="+mj-ea"/>
              </a:rPr>
              <a:t>-</a:t>
            </a:r>
            <a:r>
              <a:rPr lang="zh-CN" altLang="en-US" sz="1600" b="1" dirty="0">
                <a:ea typeface="+mj-ea"/>
              </a:rPr>
              <a:t>文档矩阵的奇异值分解示意</a:t>
            </a:r>
          </a:p>
        </p:txBody>
      </p:sp>
    </p:spTree>
    <p:extLst>
      <p:ext uri="{BB962C8B-B14F-4D97-AF65-F5344CB8AC3E}">
        <p14:creationId xmlns:p14="http://schemas.microsoft.com/office/powerpoint/2010/main" val="3048235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bwMode="auto">
          <a:xfrm>
            <a:off x="336668" y="1429016"/>
            <a:ext cx="3606682"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defTabSz="914400" eaLnBrk="1" fontAlgn="base" latinLnBrk="0" hangingPunct="1">
              <a:lnSpc>
                <a:spcPct val="150000"/>
              </a:lnSpc>
              <a:spcBef>
                <a:spcPct val="0"/>
              </a:spcBef>
              <a:spcAft>
                <a:spcPct val="0"/>
              </a:spcAft>
              <a:buClr>
                <a:srgbClr val="FF0000"/>
              </a:buClr>
              <a:buSzTx/>
              <a:buFont typeface="Wingdings" pitchFamily="2" charset="2"/>
              <a:buChar char="n"/>
              <a:tabLst/>
              <a:defRPr/>
            </a:pP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第一步：初始化聚类质心</a:t>
            </a:r>
            <a:endPar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12" name="标题 1"/>
          <p:cNvSpPr>
            <a:spLocks noGrp="1"/>
          </p:cNvSpPr>
          <p:nvPr>
            <p:ph type="title"/>
          </p:nvPr>
        </p:nvSpPr>
        <p:spPr>
          <a:xfrm>
            <a:off x="521884" y="210094"/>
            <a:ext cx="7507706" cy="657727"/>
          </a:xfrm>
        </p:spPr>
        <p:txBody>
          <a:bodyPr/>
          <a:lstStyle/>
          <a:p>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均值聚类算法：</a:t>
            </a:r>
            <a:r>
              <a:rPr lang="zh-CN" altLang="en-US" sz="2400" kern="0" dirty="0">
                <a:solidFill>
                  <a:srgbClr val="0070C0"/>
                </a:solidFill>
                <a:latin typeface="Times New Roman" pitchFamily="18" charset="0"/>
                <a:cs typeface="Times New Roman" pitchFamily="18" charset="0"/>
              </a:rPr>
              <a:t>初始化</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161926" y="2635069"/>
                <a:ext cx="8905874" cy="1608646"/>
              </a:xfrm>
              <a:prstGeom prst="rect">
                <a:avLst/>
              </a:prstGeom>
            </p:spPr>
            <p:txBody>
              <a:bodyPr wrap="square">
                <a:spAutoFit/>
              </a:bodyPr>
              <a:lstStyle/>
              <a:p>
                <a:pPr marL="742950" lvl="1" indent="-285750">
                  <a:lnSpc>
                    <a:spcPct val="200000"/>
                  </a:lnSpc>
                  <a:buFont typeface="Wingdings" panose="05000000000000000000" pitchFamily="2" charset="2"/>
                  <a:buChar char="l"/>
                </a:pPr>
                <a:r>
                  <a:rPr lang="zh-CN" altLang="en-US" sz="2400" b="1" dirty="0">
                    <a:latin typeface="楷体" panose="02010609060101010101" pitchFamily="49" charset="-122"/>
                    <a:ea typeface="楷体" panose="02010609060101010101" pitchFamily="49" charset="-122"/>
                    <a:cs typeface="Times New Roman" panose="02020603050405020304" pitchFamily="18" charset="0"/>
                  </a:rPr>
                  <a:t>初始化</a:t>
                </a:r>
                <a14:m>
                  <m:oMath xmlns:m="http://schemas.openxmlformats.org/officeDocument/2006/math">
                    <m:r>
                      <a:rPr lang="en-US" altLang="zh-CN" sz="2400" b="1" i="1" smtClean="0">
                        <a:latin typeface="Cambria Math"/>
                        <a:ea typeface="黑体" panose="02010609060101010101" pitchFamily="49" charset="-122"/>
                      </a:rPr>
                      <m:t>𝒌</m:t>
                    </m:r>
                  </m:oMath>
                </a14:m>
                <a:r>
                  <a:rPr lang="zh-CN" altLang="en-US" sz="2400" b="1" dirty="0">
                    <a:latin typeface="楷体" panose="02010609060101010101" pitchFamily="49" charset="-122"/>
                    <a:ea typeface="楷体" panose="02010609060101010101" pitchFamily="49" charset="-122"/>
                    <a:cs typeface="Times New Roman" panose="02020603050405020304" pitchFamily="18" charset="0"/>
                  </a:rPr>
                  <a:t>个聚类质心</a:t>
                </a:r>
                <a14:m>
                  <m:oMath xmlns:m="http://schemas.openxmlformats.org/officeDocument/2006/math">
                    <m:sSub>
                      <m:sSubPr>
                        <m:ctrlPr>
                          <a:rPr lang="en-US" altLang="zh-CN" sz="2400" b="1" i="1">
                            <a:latin typeface="Cambria Math" panose="02040503050406030204" pitchFamily="18" charset="0"/>
                            <a:ea typeface="黑体" panose="02010609060101010101" pitchFamily="49" charset="-122"/>
                          </a:rPr>
                        </m:ctrlPr>
                      </m:sSubPr>
                      <m:e>
                        <m:r>
                          <a:rPr lang="en-US" altLang="zh-CN" sz="2400" b="1" i="1" smtClean="0">
                            <a:latin typeface="Cambria Math"/>
                            <a:ea typeface="黑体" panose="02010609060101010101" pitchFamily="49" charset="-122"/>
                          </a:rPr>
                          <m:t>𝒄</m:t>
                        </m:r>
                        <m:r>
                          <a:rPr lang="en-US" altLang="zh-CN" sz="2400" b="1" i="1" smtClean="0">
                            <a:latin typeface="Cambria Math"/>
                            <a:ea typeface="黑体" panose="02010609060101010101" pitchFamily="49" charset="-122"/>
                          </a:rPr>
                          <m:t>={</m:t>
                        </m:r>
                        <m:r>
                          <a:rPr lang="en-US" altLang="zh-CN" sz="2400" b="1" i="1" smtClean="0">
                            <a:latin typeface="Cambria Math"/>
                            <a:ea typeface="黑体" panose="02010609060101010101" pitchFamily="49" charset="-122"/>
                          </a:rPr>
                          <m:t>𝒄</m:t>
                        </m:r>
                      </m:e>
                      <m:sub>
                        <m:r>
                          <a:rPr lang="en-US" altLang="zh-CN" sz="2400" b="1" i="1">
                            <a:latin typeface="Cambria Math"/>
                            <a:ea typeface="黑体" panose="02010609060101010101" pitchFamily="49" charset="-122"/>
                          </a:rPr>
                          <m:t>𝟏</m:t>
                        </m:r>
                      </m:sub>
                    </m:sSub>
                    <m:r>
                      <a:rPr lang="en-US" altLang="zh-CN" sz="2400" b="1" i="1">
                        <a:latin typeface="Cambria Math"/>
                        <a:ea typeface="黑体" panose="02010609060101010101" pitchFamily="49" charset="-122"/>
                      </a:rPr>
                      <m:t>,</m:t>
                    </m:r>
                    <m:sSub>
                      <m:sSubPr>
                        <m:ctrlPr>
                          <a:rPr lang="en-US" altLang="zh-CN" sz="2400" b="1" i="1">
                            <a:latin typeface="Cambria Math" panose="02040503050406030204" pitchFamily="18" charset="0"/>
                            <a:ea typeface="黑体" panose="02010609060101010101" pitchFamily="49" charset="-122"/>
                          </a:rPr>
                        </m:ctrlPr>
                      </m:sSubPr>
                      <m:e>
                        <m:r>
                          <a:rPr lang="en-US" altLang="zh-CN" sz="2400" b="1" i="1" smtClean="0">
                            <a:latin typeface="Cambria Math"/>
                            <a:ea typeface="黑体" panose="02010609060101010101" pitchFamily="49" charset="-122"/>
                          </a:rPr>
                          <m:t>𝒄</m:t>
                        </m:r>
                      </m:e>
                      <m:sub>
                        <m:r>
                          <a:rPr lang="en-US" altLang="zh-CN" sz="2400" b="1" i="1">
                            <a:latin typeface="Cambria Math"/>
                            <a:ea typeface="黑体" panose="02010609060101010101" pitchFamily="49" charset="-122"/>
                          </a:rPr>
                          <m:t>𝟐</m:t>
                        </m:r>
                      </m:sub>
                    </m:sSub>
                    <m:r>
                      <a:rPr lang="en-US" altLang="zh-CN" sz="2400" b="1" i="1">
                        <a:latin typeface="Cambria Math"/>
                        <a:ea typeface="黑体" panose="02010609060101010101" pitchFamily="49" charset="-122"/>
                      </a:rPr>
                      <m:t>,…,</m:t>
                    </m:r>
                    <m:sSub>
                      <m:sSubPr>
                        <m:ctrlPr>
                          <a:rPr lang="en-US" altLang="zh-CN" sz="2400" b="1" i="1">
                            <a:latin typeface="Cambria Math" panose="02040503050406030204" pitchFamily="18" charset="0"/>
                            <a:ea typeface="黑体" panose="02010609060101010101" pitchFamily="49" charset="-122"/>
                          </a:rPr>
                        </m:ctrlPr>
                      </m:sSubPr>
                      <m:e>
                        <m:r>
                          <a:rPr lang="en-US" altLang="zh-CN" sz="2400" b="1" i="1" smtClean="0">
                            <a:latin typeface="Cambria Math"/>
                            <a:ea typeface="黑体" panose="02010609060101010101" pitchFamily="49" charset="-122"/>
                          </a:rPr>
                          <m:t>𝒄</m:t>
                        </m:r>
                      </m:e>
                      <m:sub>
                        <m:r>
                          <a:rPr lang="en-US" altLang="zh-CN" sz="2400" b="1" i="1" smtClean="0">
                            <a:latin typeface="Cambria Math"/>
                            <a:ea typeface="黑体" panose="02010609060101010101" pitchFamily="49" charset="-122"/>
                          </a:rPr>
                          <m:t>𝒌</m:t>
                        </m:r>
                      </m:sub>
                    </m:sSub>
                    <m:r>
                      <a:rPr lang="en-US" altLang="zh-CN" sz="2400" b="1" i="1">
                        <a:latin typeface="Cambria Math"/>
                        <a:ea typeface="黑体" panose="02010609060101010101" pitchFamily="49" charset="-122"/>
                      </a:rPr>
                      <m:t>}</m:t>
                    </m:r>
                  </m:oMath>
                </a14:m>
                <a:r>
                  <a:rPr lang="zh-CN" altLang="en-US" sz="2400" b="1" dirty="0">
                    <a:latin typeface="楷体" panose="02010609060101010101" pitchFamily="49" charset="-122"/>
                    <a:ea typeface="楷体" panose="02010609060101010101" pitchFamily="49" charset="-122"/>
                    <a:cs typeface="Times New Roman" panose="02020603050405020304" pitchFamily="18" charset="0"/>
                  </a:rPr>
                  <a:t>，</a:t>
                </a:r>
                <a14:m>
                  <m:oMath xmlns:m="http://schemas.openxmlformats.org/officeDocument/2006/math">
                    <m:sSub>
                      <m:sSubPr>
                        <m:ctrlPr>
                          <a:rPr lang="en-US" altLang="zh-CN" sz="2400" b="1" i="1" dirty="0">
                            <a:latin typeface="Cambria Math" panose="02040503050406030204" pitchFamily="18" charset="0"/>
                            <a:ea typeface="黑体" panose="02010609060101010101" pitchFamily="49" charset="-122"/>
                          </a:rPr>
                        </m:ctrlPr>
                      </m:sSubPr>
                      <m:e>
                        <m:r>
                          <a:rPr lang="en-US" altLang="zh-CN" sz="2400" b="1" i="1" dirty="0" smtClean="0">
                            <a:latin typeface="Cambria Math"/>
                            <a:ea typeface="黑体" panose="02010609060101010101" pitchFamily="49" charset="-122"/>
                          </a:rPr>
                          <m:t>𝒄</m:t>
                        </m:r>
                      </m:e>
                      <m:sub>
                        <m:r>
                          <a:rPr lang="en-US" altLang="zh-CN" sz="2400" b="1" i="1" dirty="0" smtClean="0">
                            <a:latin typeface="Cambria Math"/>
                            <a:ea typeface="黑体" panose="02010609060101010101" pitchFamily="49" charset="-122"/>
                          </a:rPr>
                          <m:t>𝒋</m:t>
                        </m:r>
                      </m:sub>
                    </m:sSub>
                    <m:r>
                      <a:rPr lang="en-US" altLang="zh-CN" sz="2400" b="1" i="1" dirty="0">
                        <a:latin typeface="Cambria Math"/>
                        <a:ea typeface="Cambria Math"/>
                      </a:rPr>
                      <m:t>∈</m:t>
                    </m:r>
                    <m:sSup>
                      <m:sSupPr>
                        <m:ctrlPr>
                          <a:rPr lang="en-US" altLang="zh-CN" sz="2400" b="1" i="1" dirty="0">
                            <a:latin typeface="Cambria Math" panose="02040503050406030204" pitchFamily="18" charset="0"/>
                            <a:ea typeface="Cambria Math"/>
                          </a:rPr>
                        </m:ctrlPr>
                      </m:sSupPr>
                      <m:e>
                        <m:r>
                          <a:rPr lang="en-US" altLang="zh-CN" sz="2400" b="1" i="1" dirty="0">
                            <a:latin typeface="Cambria Math"/>
                            <a:ea typeface="Cambria Math"/>
                          </a:rPr>
                          <m:t>𝑹</m:t>
                        </m:r>
                      </m:e>
                      <m:sup>
                        <m:r>
                          <a:rPr lang="en-US" altLang="zh-CN" sz="2400" b="1" i="1" dirty="0">
                            <a:latin typeface="Cambria Math"/>
                            <a:ea typeface="Cambria Math"/>
                          </a:rPr>
                          <m:t>𝒎</m:t>
                        </m:r>
                      </m:sup>
                    </m:sSup>
                    <m:r>
                      <a:rPr lang="en-US" altLang="zh-CN" sz="2400" b="1" i="1" dirty="0">
                        <a:latin typeface="Cambria Math"/>
                        <a:ea typeface="Cambria Math"/>
                      </a:rPr>
                      <m:t>(</m:t>
                    </m:r>
                    <m:r>
                      <a:rPr lang="en-US" altLang="zh-CN" sz="2400" b="1" i="1" dirty="0">
                        <a:latin typeface="Cambria Math"/>
                        <a:ea typeface="Cambria Math"/>
                      </a:rPr>
                      <m:t>𝟏</m:t>
                    </m:r>
                    <m:r>
                      <a:rPr lang="en-US" altLang="zh-CN" sz="2400" b="1" i="1" dirty="0">
                        <a:latin typeface="Cambria Math"/>
                        <a:ea typeface="Cambria Math"/>
                      </a:rPr>
                      <m:t>≤</m:t>
                    </m:r>
                    <m:r>
                      <a:rPr lang="en-US" altLang="zh-CN" sz="2400" b="1" i="1" dirty="0" smtClean="0">
                        <a:latin typeface="Cambria Math"/>
                        <a:ea typeface="Cambria Math"/>
                      </a:rPr>
                      <m:t>𝒋</m:t>
                    </m:r>
                    <m:r>
                      <a:rPr lang="en-US" altLang="zh-CN" sz="2400" b="1" i="1" dirty="0">
                        <a:latin typeface="Cambria Math"/>
                        <a:ea typeface="Cambria Math"/>
                      </a:rPr>
                      <m:t>≤</m:t>
                    </m:r>
                    <m:r>
                      <a:rPr lang="en-US" altLang="zh-CN" sz="2400" b="1" i="1" dirty="0" smtClean="0">
                        <a:latin typeface="Cambria Math"/>
                        <a:ea typeface="Cambria Math"/>
                      </a:rPr>
                      <m:t>𝒌</m:t>
                    </m:r>
                    <m:r>
                      <a:rPr lang="en-US" altLang="zh-CN" sz="2400" b="1" i="1" dirty="0">
                        <a:latin typeface="Cambria Math"/>
                        <a:ea typeface="Cambria Math"/>
                      </a:rPr>
                      <m:t>)</m:t>
                    </m:r>
                  </m:oMath>
                </a14:m>
                <a:endParaRPr lang="en-US" altLang="zh-CN" sz="2400" b="1" dirty="0">
                  <a:latin typeface="楷体" panose="02010609060101010101" pitchFamily="49" charset="-122"/>
                  <a:ea typeface="楷体" panose="02010609060101010101" pitchFamily="49" charset="-122"/>
                  <a:cs typeface="Times New Roman" panose="02020603050405020304" pitchFamily="18" charset="0"/>
                </a:endParaRPr>
              </a:p>
              <a:p>
                <a:pPr marL="742950" lvl="1" indent="-285750">
                  <a:lnSpc>
                    <a:spcPct val="200000"/>
                  </a:lnSpc>
                  <a:buFont typeface="Wingdings" panose="05000000000000000000" pitchFamily="2" charset="2"/>
                  <a:buChar char="l"/>
                </a:pPr>
                <a:r>
                  <a:rPr lang="zh-CN" altLang="en-US" sz="2400" b="1" dirty="0">
                    <a:latin typeface="楷体" panose="02010609060101010101" pitchFamily="49" charset="-122"/>
                    <a:ea typeface="楷体" panose="02010609060101010101" pitchFamily="49" charset="-122"/>
                    <a:cs typeface="Times New Roman" panose="02020603050405020304" pitchFamily="18" charset="0"/>
                  </a:rPr>
                  <a:t>每个聚类质心</a:t>
                </a:r>
                <a14:m>
                  <m:oMath xmlns:m="http://schemas.openxmlformats.org/officeDocument/2006/math">
                    <m:sSub>
                      <m:sSubPr>
                        <m:ctrlPr>
                          <a:rPr lang="en-US" altLang="zh-CN" sz="2400" b="1" i="1" dirty="0">
                            <a:latin typeface="Cambria Math" panose="02040503050406030204" pitchFamily="18" charset="0"/>
                            <a:ea typeface="黑体" panose="02010609060101010101" pitchFamily="49" charset="-122"/>
                          </a:rPr>
                        </m:ctrlPr>
                      </m:sSubPr>
                      <m:e>
                        <m:r>
                          <a:rPr lang="en-US" altLang="zh-CN" sz="2400" b="1" i="1" dirty="0">
                            <a:latin typeface="Cambria Math"/>
                            <a:ea typeface="黑体" panose="02010609060101010101" pitchFamily="49" charset="-122"/>
                          </a:rPr>
                          <m:t>𝒄</m:t>
                        </m:r>
                      </m:e>
                      <m:sub>
                        <m:r>
                          <a:rPr lang="en-US" altLang="zh-CN" sz="2400" b="1" i="1" dirty="0">
                            <a:latin typeface="Cambria Math"/>
                            <a:ea typeface="黑体" panose="02010609060101010101" pitchFamily="49" charset="-122"/>
                          </a:rPr>
                          <m:t>𝒋</m:t>
                        </m:r>
                      </m:sub>
                    </m:sSub>
                  </m:oMath>
                </a14:m>
                <a:r>
                  <a:rPr lang="zh-CN" altLang="en-US" sz="2400" b="1" dirty="0">
                    <a:latin typeface="楷体" panose="02010609060101010101" pitchFamily="49" charset="-122"/>
                    <a:ea typeface="楷体" panose="02010609060101010101" pitchFamily="49" charset="-122"/>
                    <a:cs typeface="Times New Roman" panose="02020603050405020304" pitchFamily="18" charset="0"/>
                  </a:rPr>
                  <a:t>所在集合记为</a:t>
                </a:r>
                <a14:m>
                  <m:oMath xmlns:m="http://schemas.openxmlformats.org/officeDocument/2006/math">
                    <m:sSub>
                      <m:sSubPr>
                        <m:ctrlPr>
                          <a:rPr lang="en-US" altLang="zh-CN" sz="2400" b="1" i="1" dirty="0">
                            <a:latin typeface="Cambria Math" panose="02040503050406030204" pitchFamily="18" charset="0"/>
                            <a:ea typeface="黑体" panose="02010609060101010101" pitchFamily="49" charset="-122"/>
                          </a:rPr>
                        </m:ctrlPr>
                      </m:sSubPr>
                      <m:e>
                        <m:r>
                          <a:rPr lang="en-US" altLang="zh-CN" sz="2400" b="1" i="1" dirty="0" smtClean="0">
                            <a:latin typeface="Cambria Math"/>
                            <a:ea typeface="黑体" panose="02010609060101010101" pitchFamily="49" charset="-122"/>
                          </a:rPr>
                          <m:t>𝑮</m:t>
                        </m:r>
                      </m:e>
                      <m:sub>
                        <m:r>
                          <a:rPr lang="en-US" altLang="zh-CN" sz="2400" b="1" i="1" dirty="0">
                            <a:latin typeface="Cambria Math"/>
                            <a:ea typeface="黑体" panose="02010609060101010101" pitchFamily="49" charset="-122"/>
                          </a:rPr>
                          <m:t>𝒋</m:t>
                        </m:r>
                      </m:sub>
                    </m:sSub>
                  </m:oMath>
                </a14:m>
                <a:endParaRPr lang="en-US" altLang="zh-CN" sz="2400" b="1"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61926" y="2635069"/>
                <a:ext cx="8905874" cy="1608646"/>
              </a:xfrm>
              <a:prstGeom prst="rect">
                <a:avLst/>
              </a:prstGeom>
              <a:blipFill>
                <a:blip r:embed="rId2"/>
                <a:stretch>
                  <a:fillRect b="-45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2494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47753" y="16525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潜在语义分析</a:t>
            </a:r>
            <a:endParaRPr lang="zh-CN" altLang="en-US" sz="2400" kern="0" dirty="0">
              <a:solidFill>
                <a:srgbClr val="0070C0"/>
              </a:solidFill>
              <a:latin typeface="Times New Roman" pitchFamily="18" charset="0"/>
              <a:cs typeface="Times New Roman" pitchFamily="18" charset="0"/>
            </a:endParaRPr>
          </a:p>
        </p:txBody>
      </p:sp>
      <p:sp>
        <p:nvSpPr>
          <p:cNvPr id="4" name="圆角矩形 13">
            <a:extLst>
              <a:ext uri="{FF2B5EF4-FFF2-40B4-BE49-F238E27FC236}">
                <a16:creationId xmlns:a16="http://schemas.microsoft.com/office/drawing/2014/main" id="{E7958AB3-3760-45F3-A4DE-35FF0AAED613}"/>
              </a:ext>
            </a:extLst>
          </p:cNvPr>
          <p:cNvSpPr/>
          <p:nvPr/>
        </p:nvSpPr>
        <p:spPr bwMode="auto">
          <a:xfrm>
            <a:off x="355986" y="1059757"/>
            <a:ext cx="4216013"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defTabSz="914400" eaLnBrk="1" fontAlgn="base" latinLnBrk="0" hangingPunct="1">
              <a:lnSpc>
                <a:spcPct val="150000"/>
              </a:lnSpc>
              <a:spcBef>
                <a:spcPct val="0"/>
              </a:spcBef>
              <a:spcAft>
                <a:spcPct val="0"/>
              </a:spcAft>
              <a:buClr>
                <a:srgbClr val="FF0000"/>
              </a:buClr>
              <a:buSzTx/>
              <a:buFont typeface="Wingdings" pitchFamily="2" charset="2"/>
              <a:buChar char="n"/>
              <a:tabLst/>
              <a:defRPr/>
            </a:pP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第二步：奇异值分解</a:t>
            </a:r>
            <a:endPar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pic>
        <p:nvPicPr>
          <p:cNvPr id="6" name="Picture 27">
            <a:extLst>
              <a:ext uri="{FF2B5EF4-FFF2-40B4-BE49-F238E27FC236}">
                <a16:creationId xmlns:a16="http://schemas.microsoft.com/office/drawing/2014/main" id="{1E7EE7BD-931D-470B-96B8-2705093F4ED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000" y="2127076"/>
            <a:ext cx="5071262" cy="1592325"/>
          </a:xfrm>
          <a:prstGeom prst="rect">
            <a:avLst/>
          </a:prstGeom>
          <a:noFill/>
          <a:ln>
            <a:noFill/>
          </a:ln>
        </p:spPr>
      </p:pic>
      <p:pic>
        <p:nvPicPr>
          <p:cNvPr id="8" name="Picture 11">
            <a:extLst>
              <a:ext uri="{FF2B5EF4-FFF2-40B4-BE49-F238E27FC236}">
                <a16:creationId xmlns:a16="http://schemas.microsoft.com/office/drawing/2014/main" id="{465BF1E0-1D65-4372-899A-2EA36878AE1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7219" y="4229503"/>
            <a:ext cx="3634856" cy="1416385"/>
          </a:xfrm>
          <a:prstGeom prst="rect">
            <a:avLst/>
          </a:prstGeom>
          <a:noFill/>
          <a:ln>
            <a:noFill/>
          </a:ln>
        </p:spPr>
      </p:pic>
      <p:pic>
        <p:nvPicPr>
          <p:cNvPr id="9" name="Picture 15">
            <a:extLst>
              <a:ext uri="{FF2B5EF4-FFF2-40B4-BE49-F238E27FC236}">
                <a16:creationId xmlns:a16="http://schemas.microsoft.com/office/drawing/2014/main" id="{04E67499-5D06-4611-B504-5A8EA937037E}"/>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69" y="4114741"/>
            <a:ext cx="5189794" cy="1645911"/>
          </a:xfrm>
          <a:prstGeom prst="rect">
            <a:avLst/>
          </a:prstGeom>
          <a:noFill/>
          <a:ln>
            <a:noFill/>
          </a:ln>
        </p:spPr>
      </p:pic>
      <p:sp>
        <p:nvSpPr>
          <p:cNvPr id="2" name="文本框 1">
            <a:extLst>
              <a:ext uri="{FF2B5EF4-FFF2-40B4-BE49-F238E27FC236}">
                <a16:creationId xmlns:a16="http://schemas.microsoft.com/office/drawing/2014/main" id="{860B9DB0-5B00-4F5C-BE5A-AB9F33EC84B9}"/>
              </a:ext>
            </a:extLst>
          </p:cNvPr>
          <p:cNvSpPr txBox="1"/>
          <p:nvPr/>
        </p:nvSpPr>
        <p:spPr>
          <a:xfrm>
            <a:off x="5764410" y="2413337"/>
            <a:ext cx="2820474" cy="830997"/>
          </a:xfrm>
          <a:prstGeom prst="rect">
            <a:avLst/>
          </a:prstGeom>
          <a:noFill/>
        </p:spPr>
        <p:txBody>
          <a:bodyPr wrap="square" rtlCol="0">
            <a:spAutoFit/>
          </a:bodyPr>
          <a:lstStyle/>
          <a:p>
            <a:pPr algn="just"/>
            <a:r>
              <a:rPr lang="zh-CN" altLang="en-US" sz="1600" b="1" dirty="0">
                <a:ea typeface="+mj-ea"/>
              </a:rPr>
              <a:t>对表</a:t>
            </a:r>
            <a:r>
              <a:rPr lang="en-US" altLang="zh-CN" sz="1600" b="1" dirty="0">
                <a:ea typeface="+mj-ea"/>
              </a:rPr>
              <a:t>5.2</a:t>
            </a:r>
            <a:r>
              <a:rPr lang="zh-CN" altLang="en-US" sz="1600" b="1" dirty="0">
                <a:ea typeface="+mj-ea"/>
              </a:rPr>
              <a:t>中的单词</a:t>
            </a:r>
            <a:r>
              <a:rPr lang="en-US" altLang="zh-CN" sz="1600" b="1" dirty="0">
                <a:ea typeface="+mj-ea"/>
              </a:rPr>
              <a:t>-</a:t>
            </a:r>
            <a:r>
              <a:rPr lang="zh-CN" altLang="en-US" sz="1600" b="1" dirty="0">
                <a:ea typeface="+mj-ea"/>
              </a:rPr>
              <a:t>文档矩阵进行奇异值分解，得到的结果展示。</a:t>
            </a:r>
          </a:p>
        </p:txBody>
      </p:sp>
    </p:spTree>
    <p:extLst>
      <p:ext uri="{BB962C8B-B14F-4D97-AF65-F5344CB8AC3E}">
        <p14:creationId xmlns:p14="http://schemas.microsoft.com/office/powerpoint/2010/main" val="2308542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47753" y="16525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潜在语义分析</a:t>
            </a:r>
            <a:endParaRPr lang="zh-CN" altLang="en-US" sz="2400" kern="0" dirty="0">
              <a:solidFill>
                <a:srgbClr val="0070C0"/>
              </a:solidFill>
              <a:latin typeface="Times New Roman" pitchFamily="18" charset="0"/>
              <a:cs typeface="Times New Roman" pitchFamily="18" charset="0"/>
            </a:endParaRPr>
          </a:p>
        </p:txBody>
      </p:sp>
      <p:sp>
        <p:nvSpPr>
          <p:cNvPr id="4" name="圆角矩形 13">
            <a:extLst>
              <a:ext uri="{FF2B5EF4-FFF2-40B4-BE49-F238E27FC236}">
                <a16:creationId xmlns:a16="http://schemas.microsoft.com/office/drawing/2014/main" id="{E7958AB3-3760-45F3-A4DE-35FF0AAED613}"/>
              </a:ext>
            </a:extLst>
          </p:cNvPr>
          <p:cNvSpPr/>
          <p:nvPr/>
        </p:nvSpPr>
        <p:spPr bwMode="auto">
          <a:xfrm>
            <a:off x="355986" y="1059757"/>
            <a:ext cx="4216013"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defTabSz="914400" eaLnBrk="1" fontAlgn="base" latinLnBrk="0" hangingPunct="1">
              <a:lnSpc>
                <a:spcPct val="150000"/>
              </a:lnSpc>
              <a:spcBef>
                <a:spcPct val="0"/>
              </a:spcBef>
              <a:spcAft>
                <a:spcPct val="0"/>
              </a:spcAft>
              <a:buClr>
                <a:srgbClr val="FF0000"/>
              </a:buClr>
              <a:buSzTx/>
              <a:buFont typeface="Wingdings" pitchFamily="2" charset="2"/>
              <a:buChar char="n"/>
              <a:tabLst/>
              <a:defRPr/>
            </a:pP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第三步：重建矩阵</a:t>
            </a:r>
            <a:endPar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860B9DB0-5B00-4F5C-BE5A-AB9F33EC84B9}"/>
              </a:ext>
            </a:extLst>
          </p:cNvPr>
          <p:cNvSpPr txBox="1"/>
          <p:nvPr/>
        </p:nvSpPr>
        <p:spPr>
          <a:xfrm>
            <a:off x="976086" y="2153899"/>
            <a:ext cx="7191825" cy="1015663"/>
          </a:xfrm>
          <a:prstGeom prst="rect">
            <a:avLst/>
          </a:prstGeom>
          <a:noFill/>
        </p:spPr>
        <p:txBody>
          <a:bodyPr wrap="square" rtlCol="0">
            <a:spAutoFit/>
          </a:bodyPr>
          <a:lstStyle/>
          <a:p>
            <a:pPr algn="just"/>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当</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k=2</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，即选取最大的前两个特征根及其对应的特征向量对矩阵</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进行重建。下面给出了选取矩阵</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U</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、矩阵</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D</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和矩阵</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V</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的子部分重建所得矩阵</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a:t>
            </a:r>
            <a:r>
              <a:rPr lang="en-US" altLang="zh-CN" sz="2000" b="1"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p>
        </p:txBody>
      </p:sp>
      <p:pic>
        <p:nvPicPr>
          <p:cNvPr id="10" name="Picture 17">
            <a:extLst>
              <a:ext uri="{FF2B5EF4-FFF2-40B4-BE49-F238E27FC236}">
                <a16:creationId xmlns:a16="http://schemas.microsoft.com/office/drawing/2014/main" id="{AFCAFD1A-A547-4DB3-A7B1-A73F08DC4CE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6875" y="3544911"/>
            <a:ext cx="6770248" cy="2192628"/>
          </a:xfrm>
          <a:prstGeom prst="rect">
            <a:avLst/>
          </a:prstGeom>
          <a:noFill/>
          <a:ln>
            <a:noFill/>
          </a:ln>
        </p:spPr>
      </p:pic>
    </p:spTree>
    <p:extLst>
      <p:ext uri="{BB962C8B-B14F-4D97-AF65-F5344CB8AC3E}">
        <p14:creationId xmlns:p14="http://schemas.microsoft.com/office/powerpoint/2010/main" val="2221099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47753" y="16525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潜在语义分析</a:t>
            </a:r>
            <a:endParaRPr lang="zh-CN" altLang="en-US" sz="2400" kern="0" dirty="0">
              <a:solidFill>
                <a:srgbClr val="0070C0"/>
              </a:solidFill>
              <a:latin typeface="Times New Roman" pitchFamily="18" charset="0"/>
              <a:cs typeface="Times New Roman" pitchFamily="18" charset="0"/>
            </a:endParaRPr>
          </a:p>
        </p:txBody>
      </p:sp>
      <p:sp>
        <p:nvSpPr>
          <p:cNvPr id="4" name="圆角矩形 13">
            <a:extLst>
              <a:ext uri="{FF2B5EF4-FFF2-40B4-BE49-F238E27FC236}">
                <a16:creationId xmlns:a16="http://schemas.microsoft.com/office/drawing/2014/main" id="{E7958AB3-3760-45F3-A4DE-35FF0AAED613}"/>
              </a:ext>
            </a:extLst>
          </p:cNvPr>
          <p:cNvSpPr/>
          <p:nvPr/>
        </p:nvSpPr>
        <p:spPr bwMode="auto">
          <a:xfrm>
            <a:off x="355986" y="1059757"/>
            <a:ext cx="4216013"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defTabSz="914400" eaLnBrk="1" fontAlgn="base" latinLnBrk="0" hangingPunct="1">
              <a:lnSpc>
                <a:spcPct val="150000"/>
              </a:lnSpc>
              <a:spcBef>
                <a:spcPct val="0"/>
              </a:spcBef>
              <a:spcAft>
                <a:spcPct val="0"/>
              </a:spcAft>
              <a:buClr>
                <a:srgbClr val="FF0000"/>
              </a:buClr>
              <a:buSzTx/>
              <a:buFont typeface="Wingdings" pitchFamily="2" charset="2"/>
              <a:buChar char="n"/>
              <a:tabLst/>
              <a:defRPr/>
            </a:pP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第</a:t>
            </a:r>
            <a:r>
              <a:rPr lang="zh-CN" altLang="en-US" sz="20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四</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rPr>
              <a:t>步：挖掘语义关系</a:t>
            </a:r>
            <a:endPar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53D1F4C8-C89A-45B4-8A71-716621823067}"/>
              </a:ext>
            </a:extLst>
          </p:cNvPr>
          <p:cNvSpPr txBox="1"/>
          <p:nvPr/>
        </p:nvSpPr>
        <p:spPr>
          <a:xfrm>
            <a:off x="547753" y="1776039"/>
            <a:ext cx="7926545" cy="646331"/>
          </a:xfrm>
          <a:prstGeom prst="rect">
            <a:avLst/>
          </a:prstGeom>
          <a:noFill/>
        </p:spPr>
        <p:txBody>
          <a:bodyPr wrap="square">
            <a:spAutoFit/>
          </a:bodyPr>
          <a:lstStyle/>
          <a:p>
            <a:pPr marL="285750" indent="-285750">
              <a:buFont typeface="Arial" panose="020B0604020202020204" pitchFamily="34" charset="0"/>
              <a:buChar char="•"/>
            </a:pPr>
            <a:r>
              <a:rPr lang="zh-CN" altLang="en-US" kern="100" dirty="0">
                <a:latin typeface="Times New Roman" panose="02020603050405020304" pitchFamily="18" charset="0"/>
                <a:ea typeface="华文楷体" panose="02010600040101010101" pitchFamily="2" charset="-122"/>
                <a:cs typeface="Times New Roman" panose="02020603050405020304" pitchFamily="18" charset="0"/>
              </a:rPr>
              <a:t>基于单词-文档矩阵A，可以计算任意两个文档之间的皮尔逊相关系数，从而得到如下文档-文档相关系数矩阵：</a:t>
            </a:r>
          </a:p>
        </p:txBody>
      </p:sp>
      <p:pic>
        <p:nvPicPr>
          <p:cNvPr id="14" name="Picture 25">
            <a:extLst>
              <a:ext uri="{FF2B5EF4-FFF2-40B4-BE49-F238E27FC236}">
                <a16:creationId xmlns:a16="http://schemas.microsoft.com/office/drawing/2014/main" id="{EDD6F375-FAE0-461A-ADDF-0659624075D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3461" y="2493204"/>
            <a:ext cx="4537075" cy="1579880"/>
          </a:xfrm>
          <a:prstGeom prst="rect">
            <a:avLst/>
          </a:prstGeom>
          <a:noFill/>
          <a:ln>
            <a:noFill/>
          </a:ln>
        </p:spPr>
      </p:pic>
      <p:sp>
        <p:nvSpPr>
          <p:cNvPr id="15" name="文本框 14">
            <a:extLst>
              <a:ext uri="{FF2B5EF4-FFF2-40B4-BE49-F238E27FC236}">
                <a16:creationId xmlns:a16="http://schemas.microsoft.com/office/drawing/2014/main" id="{AAC707B5-299B-4136-B99D-F3A35285BA15}"/>
              </a:ext>
            </a:extLst>
          </p:cNvPr>
          <p:cNvSpPr txBox="1"/>
          <p:nvPr/>
        </p:nvSpPr>
        <p:spPr>
          <a:xfrm>
            <a:off x="547753" y="4142802"/>
            <a:ext cx="7926545" cy="646331"/>
          </a:xfrm>
          <a:prstGeom prst="rect">
            <a:avLst/>
          </a:prstGeom>
          <a:noFill/>
        </p:spPr>
        <p:txBody>
          <a:bodyPr wrap="square">
            <a:spAutoFit/>
          </a:bodyPr>
          <a:lstStyle/>
          <a:p>
            <a:pPr marL="285750" indent="-285750">
              <a:buFont typeface="Arial" panose="020B0604020202020204" pitchFamily="34" charset="0"/>
              <a:buChar char="•"/>
            </a:pPr>
            <a:r>
              <a:rPr lang="zh-CN" altLang="en-US" kern="100" dirty="0">
                <a:latin typeface="Times New Roman" panose="02020603050405020304" pitchFamily="18" charset="0"/>
                <a:ea typeface="华文楷体" panose="02010600040101010101" pitchFamily="2" charset="-122"/>
                <a:cs typeface="Times New Roman" panose="02020603050405020304" pitchFamily="18" charset="0"/>
              </a:rPr>
              <a:t>基于重建单词-文档矩阵A</a:t>
            </a:r>
            <a:r>
              <a:rPr lang="en-US" altLang="zh-CN" kern="100" baseline="-25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kern="100" dirty="0">
                <a:latin typeface="Times New Roman" panose="02020603050405020304" pitchFamily="18" charset="0"/>
                <a:ea typeface="华文楷体" panose="02010600040101010101" pitchFamily="2" charset="-122"/>
                <a:cs typeface="Times New Roman" panose="02020603050405020304" pitchFamily="18" charset="0"/>
              </a:rPr>
              <a:t>，可以计算任意两个文档之间的皮尔逊相关系数，从而得到如下文档-文档相关系数矩阵：</a:t>
            </a:r>
          </a:p>
        </p:txBody>
      </p:sp>
      <p:pic>
        <p:nvPicPr>
          <p:cNvPr id="16" name="Picture 22">
            <a:extLst>
              <a:ext uri="{FF2B5EF4-FFF2-40B4-BE49-F238E27FC236}">
                <a16:creationId xmlns:a16="http://schemas.microsoft.com/office/drawing/2014/main" id="{6AF81EE2-73D8-4B91-9067-704A1CD45A9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5350" y="4889331"/>
            <a:ext cx="4451350" cy="1549400"/>
          </a:xfrm>
          <a:prstGeom prst="rect">
            <a:avLst/>
          </a:prstGeom>
          <a:noFill/>
          <a:ln>
            <a:noFill/>
          </a:ln>
        </p:spPr>
      </p:pic>
    </p:spTree>
    <p:extLst>
      <p:ext uri="{BB962C8B-B14F-4D97-AF65-F5344CB8AC3E}">
        <p14:creationId xmlns:p14="http://schemas.microsoft.com/office/powerpoint/2010/main" val="517678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47753" y="16525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潜在语义分析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E08A150-D00B-4AE3-AA7D-2C3177DA3D1C}"/>
                  </a:ext>
                </a:extLst>
              </p:cNvPr>
              <p:cNvSpPr/>
              <p:nvPr/>
            </p:nvSpPr>
            <p:spPr>
              <a:xfrm>
                <a:off x="293392" y="1269438"/>
                <a:ext cx="8200260" cy="4787657"/>
              </a:xfrm>
              <a:prstGeom prst="rect">
                <a:avLst/>
              </a:prstGeom>
            </p:spPr>
            <p:txBody>
              <a:bodyPr wrap="square">
                <a:spAutoFit/>
              </a:bodyPr>
              <a:lstStyle/>
              <a:p>
                <a:pPr marL="285750" indent="-285750" algn="just">
                  <a:lnSpc>
                    <a:spcPct val="150000"/>
                  </a:lnSpc>
                  <a:spcBef>
                    <a:spcPts val="1000"/>
                  </a:spcBef>
                  <a:spcAft>
                    <a:spcPts val="3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通过观察两个相关系数矩阵可以发现，基于重建单词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文档矩阵</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𝐴</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2</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得到的相关系数矩阵中单词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单词之间的相关关系更加明确，在同一文档中出现过的单词之间相关系数趋近为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，没有同时出现在同一文档中的单词之间相关系数趋近为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。单词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network</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相比于其他单词更加</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中立</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一些，这是因为单词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network</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既出现在了机器学习这一类别文档标题</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a2</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中，也出现在基因编辑这一类别文档</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b3</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中。不过单词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network</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与基因编辑这一类别单词相关度更高，这是因为单词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network</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与</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gene</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human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这两个具有明显基因编辑特点的单词同时出现在文档</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b3</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中，只与</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optimization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这一明显具有机器学习特点的单词同时出现在文档</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a2</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中。</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spcBef>
                    <a:spcPts val="1000"/>
                  </a:spcBef>
                  <a:spcAft>
                    <a:spcPts val="3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可以看出，隐性语义分析对原始单词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文档矩阵中所蕴含关系进行了有效挖掘，能刻画单词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单词、单词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文档以及文档</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文档之间语义关系。</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0E08A150-D00B-4AE3-AA7D-2C3177DA3D1C}"/>
                  </a:ext>
                </a:extLst>
              </p:cNvPr>
              <p:cNvSpPr>
                <a:spLocks noRot="1" noChangeAspect="1" noMove="1" noResize="1" noEditPoints="1" noAdjustHandles="1" noChangeArrowheads="1" noChangeShapeType="1" noTextEdit="1"/>
              </p:cNvSpPr>
              <p:nvPr/>
            </p:nvSpPr>
            <p:spPr>
              <a:xfrm>
                <a:off x="293392" y="1269438"/>
                <a:ext cx="8200260" cy="4787657"/>
              </a:xfrm>
              <a:prstGeom prst="rect">
                <a:avLst/>
              </a:prstGeom>
              <a:blipFill>
                <a:blip r:embed="rId3"/>
                <a:stretch>
                  <a:fillRect l="-446" r="-3420" b="-11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00314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41296" y="1274461"/>
            <a:ext cx="7200000" cy="60939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一、</a:t>
            </a:r>
            <a:r>
              <a:rPr kumimoji="0" lang="en-US" altLang="zh-CN" sz="2800" b="1" dirty="0">
                <a:solidFill>
                  <a:srgbClr val="C00000"/>
                </a:solidFill>
                <a:latin typeface="+mn-lt"/>
                <a:ea typeface="微软雅黑" panose="020B0503020204020204" pitchFamily="34" charset="-122"/>
                <a:sym typeface="Calibri" panose="020F0502020204030204" pitchFamily="34" charset="0"/>
              </a:rPr>
              <a:t>K</a:t>
            </a:r>
            <a:r>
              <a:rPr kumimoji="0" lang="zh-CN" altLang="en-US" sz="2800" b="1" dirty="0">
                <a:solidFill>
                  <a:srgbClr val="C00000"/>
                </a:solidFill>
                <a:latin typeface="+mn-lt"/>
                <a:ea typeface="微软雅黑" panose="020B0503020204020204" pitchFamily="34" charset="-122"/>
                <a:sym typeface="Calibri" panose="020F0502020204030204" pitchFamily="34" charset="0"/>
              </a:rPr>
              <a:t>均值聚类</a:t>
            </a:r>
          </a:p>
        </p:txBody>
      </p:sp>
      <p:sp>
        <p:nvSpPr>
          <p:cNvPr id="8" name="矩形 7"/>
          <p:cNvSpPr>
            <a:spLocks noChangeArrowheads="1"/>
          </p:cNvSpPr>
          <p:nvPr/>
        </p:nvSpPr>
        <p:spPr bwMode="auto">
          <a:xfrm>
            <a:off x="241296" y="239271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二、主成分分析</a:t>
            </a:r>
          </a:p>
        </p:txBody>
      </p:sp>
      <p:sp>
        <p:nvSpPr>
          <p:cNvPr id="7" name="矩形 6"/>
          <p:cNvSpPr>
            <a:spLocks noChangeArrowheads="1"/>
          </p:cNvSpPr>
          <p:nvPr/>
        </p:nvSpPr>
        <p:spPr bwMode="auto">
          <a:xfrm>
            <a:off x="241296" y="346691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三、特征人脸方法</a:t>
            </a:r>
          </a:p>
        </p:txBody>
      </p:sp>
      <p:sp>
        <p:nvSpPr>
          <p:cNvPr id="6" name="矩形 5">
            <a:extLst>
              <a:ext uri="{FF2B5EF4-FFF2-40B4-BE49-F238E27FC236}">
                <a16:creationId xmlns:a16="http://schemas.microsoft.com/office/drawing/2014/main" id="{5EA1B343-DF42-49A8-A81D-36D996ECC9C9}"/>
              </a:ext>
            </a:extLst>
          </p:cNvPr>
          <p:cNvSpPr>
            <a:spLocks noChangeArrowheads="1"/>
          </p:cNvSpPr>
          <p:nvPr/>
        </p:nvSpPr>
        <p:spPr bwMode="auto">
          <a:xfrm>
            <a:off x="241296" y="4471735"/>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四、潜在语义分析</a:t>
            </a:r>
          </a:p>
        </p:txBody>
      </p:sp>
      <p:sp>
        <p:nvSpPr>
          <p:cNvPr id="9" name="矩形 8">
            <a:extLst>
              <a:ext uri="{FF2B5EF4-FFF2-40B4-BE49-F238E27FC236}">
                <a16:creationId xmlns:a16="http://schemas.microsoft.com/office/drawing/2014/main" id="{8785E8B2-CF02-478F-915E-E819DE9D9E63}"/>
              </a:ext>
            </a:extLst>
          </p:cNvPr>
          <p:cNvSpPr>
            <a:spLocks noChangeArrowheads="1"/>
          </p:cNvSpPr>
          <p:nvPr/>
        </p:nvSpPr>
        <p:spPr bwMode="auto">
          <a:xfrm>
            <a:off x="241296" y="547656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五、期望最大化算法</a:t>
            </a:r>
          </a:p>
        </p:txBody>
      </p:sp>
    </p:spTree>
    <p:extLst>
      <p:ext uri="{BB962C8B-B14F-4D97-AF65-F5344CB8AC3E}">
        <p14:creationId xmlns:p14="http://schemas.microsoft.com/office/powerpoint/2010/main" val="2582869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模型参数估计</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6A0AF88-9B88-4D6A-BE06-3B9D51D14302}"/>
                  </a:ext>
                </a:extLst>
              </p:cNvPr>
              <p:cNvSpPr txBox="1"/>
              <p:nvPr/>
            </p:nvSpPr>
            <p:spPr>
              <a:xfrm>
                <a:off x="550572" y="1774481"/>
                <a:ext cx="8042856" cy="3885551"/>
              </a:xfrm>
              <a:prstGeom prst="rect">
                <a:avLst/>
              </a:prstGeom>
              <a:noFill/>
            </p:spPr>
            <p:txBody>
              <a:bodyPr wrap="square">
                <a:spAutoFit/>
              </a:bodyPr>
              <a:lstStyle/>
              <a:p>
                <a:pPr indent="266700" algn="just">
                  <a:spcBef>
                    <a:spcPts val="1000"/>
                  </a:spcBef>
                  <a:spcAft>
                    <a:spcPts val="300"/>
                  </a:spcAft>
                </a:pP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假设由</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个数据样本构成的集合</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𝑛</m:t>
                        </m:r>
                      </m:sub>
                    </m:sSub>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从参数为</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的某个模型（如高斯模型等）以一定概率独立采样得到。于是，可以通过最大似然估计算法（</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maximum likelihood estimation</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MLE</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）来求取参数</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，使得在参数为</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的模型下数据集</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出现的可能性最大，即</a:t>
                </a:r>
                <a14:m>
                  <m:oMath xmlns:m="http://schemas.openxmlformats.org/officeDocument/2006/math">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ac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argmax</m:t>
                            </m:r>
                          </m:e>
                          <m:lim>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lim>
                        </m:limLow>
                      </m:fNa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func>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或者也可利用最大后验估计（</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maximum a posteriori estimation</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MAP</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）从数据集</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来如下估计参数</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ac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argmax</m:t>
                            </m:r>
                          </m:e>
                          <m:lim>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lim>
                        </m:limLow>
                      </m:fNa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argmax</m:t>
                            </m:r>
                          </m:e>
                          <m:lim>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lim>
                        </m:limLow>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den>
                        </m:f>
                      </m:e>
                    </m:func>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。由于</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与</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无关，则可得</a:t>
                </a:r>
                <a14:m>
                  <m:oMath xmlns:m="http://schemas.openxmlformats.org/officeDocument/2006/math">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argmax</m:t>
                        </m:r>
                      </m:e>
                      <m:lim>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lim>
                    </m:limLow>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den>
                    </m:f>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argmax</m:t>
                            </m:r>
                          </m:e>
                          <m:li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lim>
                        </m:limLow>
                      </m:fNa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func>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，对这个式子取对数，得到</a:t>
                </a:r>
                <a14:m>
                  <m:oMath xmlns:m="http://schemas.openxmlformats.org/officeDocument/2006/math">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argmax</m:t>
                            </m:r>
                          </m:e>
                          <m:lim>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lim>
                        </m:limLow>
                      </m:fName>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𝑙𝑜𝑔𝑃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𝒟</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𝑙𝑜𝑔𝑃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func>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。可见，最大后验估计与最大似然估计相比，增加了一项与</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相关的先验概率</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86A0AF88-9B88-4D6A-BE06-3B9D51D14302}"/>
                  </a:ext>
                </a:extLst>
              </p:cNvPr>
              <p:cNvSpPr txBox="1">
                <a:spLocks noRot="1" noChangeAspect="1" noMove="1" noResize="1" noEditPoints="1" noAdjustHandles="1" noChangeArrowheads="1" noChangeShapeType="1" noTextEdit="1"/>
              </p:cNvSpPr>
              <p:nvPr/>
            </p:nvSpPr>
            <p:spPr>
              <a:xfrm>
                <a:off x="550572" y="1774481"/>
                <a:ext cx="8042856" cy="3885551"/>
              </a:xfrm>
              <a:prstGeom prst="rect">
                <a:avLst/>
              </a:prstGeom>
              <a:blipFill>
                <a:blip r:embed="rId3"/>
                <a:stretch>
                  <a:fillRect l="-606" t="-628" r="-3409" b="-1727"/>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D3B9CACA-13C9-456D-BB1D-03371BD00D51}"/>
              </a:ext>
            </a:extLst>
          </p:cNvPr>
          <p:cNvSpPr txBox="1"/>
          <p:nvPr/>
        </p:nvSpPr>
        <p:spPr>
          <a:xfrm>
            <a:off x="689019" y="1280306"/>
            <a:ext cx="4572000" cy="369332"/>
          </a:xfrm>
          <a:prstGeom prst="rect">
            <a:avLst/>
          </a:prstGeom>
          <a:noFill/>
        </p:spPr>
        <p:txBody>
          <a:bodyPr wrap="square">
            <a:spAutoFit/>
          </a:bodyPr>
          <a:lstStyle/>
          <a:p>
            <a:pPr marL="285750" indent="-285750">
              <a:buFont typeface="Wingdings" panose="05000000000000000000" pitchFamily="2" charset="2"/>
              <a:buChar char="l"/>
            </a:pPr>
            <a:r>
              <a:rPr lang="zh-CN" altLang="en-US" b="1" dirty="0">
                <a:solidFill>
                  <a:srgbClr val="0070C0"/>
                </a:solidFill>
                <a:latin typeface="楷体" panose="02010609060101010101" pitchFamily="49" charset="-122"/>
                <a:ea typeface="楷体" panose="02010609060101010101" pitchFamily="49" charset="-122"/>
              </a:rPr>
              <a:t>最大似然估计</a:t>
            </a:r>
            <a:endParaRPr lang="en-US" altLang="zh-CN" b="1" dirty="0">
              <a:solidFill>
                <a:srgbClr val="0070C0"/>
              </a:solidFill>
              <a:latin typeface="楷体" panose="02010609060101010101" pitchFamily="49" charset="-122"/>
              <a:ea typeface="楷体" panose="02010609060101010101" pitchFamily="49" charset="-122"/>
            </a:endParaRPr>
          </a:p>
        </p:txBody>
      </p:sp>
      <p:sp>
        <p:nvSpPr>
          <p:cNvPr id="12" name="文本框 11">
            <a:extLst>
              <a:ext uri="{FF2B5EF4-FFF2-40B4-BE49-F238E27FC236}">
                <a16:creationId xmlns:a16="http://schemas.microsoft.com/office/drawing/2014/main" id="{85C1AD83-0D68-40C6-B578-D37868516E92}"/>
              </a:ext>
            </a:extLst>
          </p:cNvPr>
          <p:cNvSpPr txBox="1"/>
          <p:nvPr/>
        </p:nvSpPr>
        <p:spPr>
          <a:xfrm>
            <a:off x="689019" y="3122456"/>
            <a:ext cx="4572000" cy="369332"/>
          </a:xfrm>
          <a:prstGeom prst="rect">
            <a:avLst/>
          </a:prstGeom>
          <a:noFill/>
        </p:spPr>
        <p:txBody>
          <a:bodyPr wrap="square">
            <a:spAutoFit/>
          </a:bodyPr>
          <a:lstStyle/>
          <a:p>
            <a:pPr marL="285750" indent="-285750">
              <a:buFont typeface="Wingdings" panose="05000000000000000000" pitchFamily="2" charset="2"/>
              <a:buChar char="l"/>
            </a:pPr>
            <a:r>
              <a:rPr lang="zh-CN" altLang="en-US" b="1" dirty="0">
                <a:solidFill>
                  <a:srgbClr val="0070C0"/>
                </a:solidFill>
                <a:latin typeface="楷体" panose="02010609060101010101" pitchFamily="49" charset="-122"/>
                <a:ea typeface="楷体" panose="02010609060101010101" pitchFamily="49" charset="-122"/>
              </a:rPr>
              <a:t>最大后验估计</a:t>
            </a:r>
            <a:endParaRPr lang="en-US" altLang="zh-CN" b="1" dirty="0">
              <a:solidFill>
                <a:srgbClr val="0070C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390404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模型参数估计</a:t>
            </a:r>
            <a:endParaRPr lang="zh-CN" altLang="en-US" sz="2400" kern="0" dirty="0">
              <a:solidFill>
                <a:srgbClr val="0070C0"/>
              </a:solidFill>
              <a:latin typeface="Times New Roman" pitchFamily="18" charset="0"/>
              <a:cs typeface="Times New Roman" pitchFamily="18" charset="0"/>
            </a:endParaRPr>
          </a:p>
        </p:txBody>
      </p:sp>
      <p:sp>
        <p:nvSpPr>
          <p:cNvPr id="8" name="文本框 7">
            <a:extLst>
              <a:ext uri="{FF2B5EF4-FFF2-40B4-BE49-F238E27FC236}">
                <a16:creationId xmlns:a16="http://schemas.microsoft.com/office/drawing/2014/main" id="{F1F91C47-F710-4EB3-9E4C-6902E5A9A59F}"/>
              </a:ext>
            </a:extLst>
          </p:cNvPr>
          <p:cNvSpPr txBox="1"/>
          <p:nvPr/>
        </p:nvSpPr>
        <p:spPr>
          <a:xfrm>
            <a:off x="904740" y="1888472"/>
            <a:ext cx="7682248" cy="2862322"/>
          </a:xfrm>
          <a:prstGeom prst="rect">
            <a:avLst/>
          </a:prstGeom>
          <a:noFill/>
        </p:spPr>
        <p:txBody>
          <a:bodyPr wrap="square">
            <a:spAutoFit/>
          </a:bodyPr>
          <a:lstStyle/>
          <a:p>
            <a:pPr marL="285750" indent="-285750" algn="just">
              <a:buFont typeface="Wingdings" panose="05000000000000000000" pitchFamily="2" charset="2"/>
              <a:buChar char="l"/>
            </a:pP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无论是</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最大似然估计算法或者是最大后验估计算法，都是充分利用已有数据，在参数模型确定（只是参数值未知）情况下，对所优化目标中的参数求导，令导数为</a:t>
            </a:r>
            <a:r>
              <a:rPr lang="en-US" altLang="zh-CN" sz="1800" kern="100" dirty="0">
                <a:effectLst/>
                <a:latin typeface="Times New Roman" panose="02020603050405020304" pitchFamily="18" charset="0"/>
                <a:ea typeface="华文楷体" panose="02010600040101010101" pitchFamily="2" charset="-122"/>
              </a:rPr>
              <a:t>0</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，求取模型的参数值。</a:t>
            </a: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在解决一些具体问题时，难以事先就将模型确定下来，然后利用数据来求取模型中的参数值。在这样情况下，无法直接利用最大似然估计算法或者最大后验估计算法来求取模型参数。</a:t>
            </a:r>
            <a:endParaRPr lang="zh-CN" altLang="en-US" dirty="0"/>
          </a:p>
        </p:txBody>
      </p:sp>
    </p:spTree>
    <p:extLst>
      <p:ext uri="{BB962C8B-B14F-4D97-AF65-F5344CB8AC3E}">
        <p14:creationId xmlns:p14="http://schemas.microsoft.com/office/powerpoint/2010/main" val="11248746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endParaRPr lang="zh-CN" altLang="en-US" sz="2400" kern="0" dirty="0">
              <a:solidFill>
                <a:srgbClr val="0070C0"/>
              </a:solidFill>
              <a:latin typeface="Times New Roman" pitchFamily="18" charset="0"/>
              <a:cs typeface="Times New Roman" pitchFamily="18" charset="0"/>
            </a:endParaRPr>
          </a:p>
        </p:txBody>
      </p:sp>
      <p:sp>
        <p:nvSpPr>
          <p:cNvPr id="8" name="文本框 7">
            <a:extLst>
              <a:ext uri="{FF2B5EF4-FFF2-40B4-BE49-F238E27FC236}">
                <a16:creationId xmlns:a16="http://schemas.microsoft.com/office/drawing/2014/main" id="{F1F91C47-F710-4EB3-9E4C-6902E5A9A59F}"/>
              </a:ext>
            </a:extLst>
          </p:cNvPr>
          <p:cNvSpPr txBox="1"/>
          <p:nvPr/>
        </p:nvSpPr>
        <p:spPr>
          <a:xfrm>
            <a:off x="444976" y="1428452"/>
            <a:ext cx="7943699" cy="4001095"/>
          </a:xfrm>
          <a:prstGeom prst="rect">
            <a:avLst/>
          </a:prstGeom>
          <a:noFill/>
        </p:spPr>
        <p:txBody>
          <a:bodyPr wrap="square">
            <a:spAutoFit/>
          </a:bodyPr>
          <a:lstStyle/>
          <a:p>
            <a:pPr algn="just"/>
            <a:r>
              <a:rPr lang="zh-CN" altLang="zh-CN" sz="2000" b="1" kern="100"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期望最大化（</a:t>
            </a:r>
            <a:r>
              <a:rPr lang="en-US" altLang="zh-CN" sz="2000" b="1" kern="100" dirty="0">
                <a:solidFill>
                  <a:schemeClr val="tx2"/>
                </a:solidFill>
                <a:effectLst/>
                <a:latin typeface="Times New Roman" panose="02020603050405020304" pitchFamily="18" charset="0"/>
                <a:ea typeface="华文楷体" panose="02010600040101010101" pitchFamily="2" charset="-122"/>
              </a:rPr>
              <a:t>expectation maximization, EM</a:t>
            </a:r>
            <a:r>
              <a:rPr lang="zh-CN" altLang="zh-CN" sz="2000" b="1" kern="100"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000" b="1" kern="100"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 EM</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算法是一种重要的用于解决含有隐变量（</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latent variable</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）问题的参数估计方法。</a:t>
            </a:r>
            <a:endPar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算法分为求取期望（</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E</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步骤，</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expectation</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）和期望最大化（</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M</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步骤，</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maximization</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）两个步骤。 </a:t>
            </a:r>
            <a:endPar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在</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算法的</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E</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步骤时，先假设模型参数的初始值，估计隐变量取值；在</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算法的</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M</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步骤时，基于观测数据、模型参数和隐变量取值一起来最大化</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拟合</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数据，更新模型参数。基于所更新的模型参数，得到新的隐变量取值（</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算法的</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 E </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步），然后继续极大化</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拟合</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数据，更新模型参数（</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算法的</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M</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步</a:t>
            </a:r>
            <a:r>
              <a:rPr lang="en-US"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effectLst/>
                <a:latin typeface="Times New Roman" panose="02020603050405020304" pitchFamily="18" charset="0"/>
                <a:ea typeface="华文楷体" panose="02010600040101010101" pitchFamily="2" charset="-122"/>
                <a:cs typeface="Times New Roman" panose="02020603050405020304" pitchFamily="18" charset="0"/>
              </a:rPr>
              <a:t>。以此类推迭代，直到算法收敛，得到合适的模型参数。</a:t>
            </a:r>
            <a:endParaRPr lang="zh-CN" altLang="zh-CN"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Arial" panose="020B0604020202020204" pitchFamily="34" charset="0"/>
              <a:buChar char="•"/>
            </a:pPr>
            <a:endParaRPr lang="zh-CN" altLang="en-US" dirty="0"/>
          </a:p>
        </p:txBody>
      </p:sp>
    </p:spTree>
    <p:extLst>
      <p:ext uri="{BB962C8B-B14F-4D97-AF65-F5344CB8AC3E}">
        <p14:creationId xmlns:p14="http://schemas.microsoft.com/office/powerpoint/2010/main" val="36880488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zh-CN" altLang="zh-CN" sz="2400" kern="0" dirty="0">
                <a:solidFill>
                  <a:srgbClr val="0070C0"/>
                </a:solidFill>
                <a:latin typeface="Times New Roman" pitchFamily="18" charset="0"/>
                <a:cs typeface="Times New Roman" pitchFamily="18" charset="0"/>
              </a:rPr>
              <a:t>二硬币投掷例子</a:t>
            </a:r>
            <a:endParaRPr lang="zh-CN" altLang="en-US" sz="2400" kern="0" dirty="0">
              <a:solidFill>
                <a:srgbClr val="0070C0"/>
              </a:solidFill>
              <a:latin typeface="Times New Roman" pitchFamily="18" charset="0"/>
              <a:cs typeface="Times New Roman" pitchFamily="18" charset="0"/>
            </a:endParaRPr>
          </a:p>
        </p:txBody>
      </p:sp>
      <p:pic>
        <p:nvPicPr>
          <p:cNvPr id="4" name="图片 3">
            <a:extLst>
              <a:ext uri="{FF2B5EF4-FFF2-40B4-BE49-F238E27FC236}">
                <a16:creationId xmlns:a16="http://schemas.microsoft.com/office/drawing/2014/main" id="{7A3D0F98-8FC8-4E86-A6DC-FB4E2A024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229515" y="202171"/>
            <a:ext cx="2813745" cy="8051214"/>
          </a:xfrm>
          <a:prstGeom prst="rect">
            <a:avLst/>
          </a:prstGeom>
        </p:spPr>
      </p:pic>
      <p:sp>
        <p:nvSpPr>
          <p:cNvPr id="9" name="文本框 8">
            <a:extLst>
              <a:ext uri="{FF2B5EF4-FFF2-40B4-BE49-F238E27FC236}">
                <a16:creationId xmlns:a16="http://schemas.microsoft.com/office/drawing/2014/main" id="{0D9C89D5-B00D-4842-A99F-3A9EF875B5DF}"/>
              </a:ext>
            </a:extLst>
          </p:cNvPr>
          <p:cNvSpPr txBox="1"/>
          <p:nvPr/>
        </p:nvSpPr>
        <p:spPr>
          <a:xfrm>
            <a:off x="601606" y="1087606"/>
            <a:ext cx="7940787" cy="923330"/>
          </a:xfrm>
          <a:prstGeom prst="rect">
            <a:avLst/>
          </a:prstGeom>
          <a:noFill/>
        </p:spPr>
        <p:txBody>
          <a:bodyPr wrap="square">
            <a:spAutoFit/>
          </a:bodyPr>
          <a:lstStyle/>
          <a:p>
            <a:pPr marL="285750" indent="-285750" algn="just">
              <a:buFont typeface="Wingdings" panose="05000000000000000000" pitchFamily="2" charset="2"/>
              <a:buChar char="l"/>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假设有</a:t>
            </a:r>
            <a:r>
              <a:rPr lang="en-US" altLang="zh-CN" sz="1800" kern="100" dirty="0">
                <a:effectLst/>
                <a:latin typeface="Times New Roman" panose="02020603050405020304" pitchFamily="18" charset="0"/>
                <a:ea typeface="华文楷体" panose="02010600040101010101" pitchFamily="2" charset="-122"/>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800" kern="100" dirty="0">
                <a:effectLst/>
                <a:latin typeface="Times New Roman" panose="02020603050405020304" pitchFamily="18" charset="0"/>
                <a:ea typeface="华文楷体" panose="02010600040101010101" pitchFamily="2" charset="-122"/>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两个硬币，进行五轮掷币实验：在每一轮实验中，先随机选择一个硬币，然后用所选择的硬币投掷十次，将投掷结果作为本轮实验观测结果。</a:t>
            </a:r>
            <a:r>
              <a:rPr lang="en-US" altLang="zh-CN" sz="1800" kern="100" dirty="0">
                <a:effectLst/>
                <a:latin typeface="Times New Roman" panose="02020603050405020304" pitchFamily="18" charset="0"/>
                <a:ea typeface="华文楷体" panose="02010600040101010101" pitchFamily="2" charset="-122"/>
              </a:rPr>
              <a:t>H</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代表硬币正面朝上、</a:t>
            </a:r>
            <a:r>
              <a:rPr lang="en-US" altLang="zh-CN" sz="1800" kern="100" dirty="0">
                <a:effectLst/>
                <a:latin typeface="Times New Roman" panose="02020603050405020304" pitchFamily="18" charset="0"/>
                <a:ea typeface="华文楷体" panose="02010600040101010101" pitchFamily="2" charset="-122"/>
              </a:rPr>
              <a:t>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代表硬币反面朝上。</a:t>
            </a:r>
            <a:endParaRPr lang="zh-CN" alt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13878B0-7C51-4C77-8FEB-11F0509DB896}"/>
                  </a:ext>
                </a:extLst>
              </p:cNvPr>
              <p:cNvSpPr txBox="1"/>
              <p:nvPr/>
            </p:nvSpPr>
            <p:spPr>
              <a:xfrm>
                <a:off x="610783" y="5723805"/>
                <a:ext cx="7940787" cy="646331"/>
              </a:xfrm>
              <a:prstGeom prst="rect">
                <a:avLst/>
              </a:prstGeom>
              <a:noFill/>
            </p:spPr>
            <p:txBody>
              <a:bodyPr wrap="square">
                <a:spAutoFit/>
              </a:bodyPr>
              <a:lstStyle/>
              <a:p>
                <a:pPr marL="285750" indent="-285750" algn="just">
                  <a:buFont typeface="Wingdings" panose="05000000000000000000" pitchFamily="2" charset="2"/>
                  <a:buChar char="l"/>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从这十轮观测数据出发，计算硬币</a:t>
                </a:r>
                <a:r>
                  <a:rPr lang="en-US" altLang="zh-CN" sz="1800" kern="100" dirty="0">
                    <a:effectLst/>
                    <a:latin typeface="Times New Roman" panose="02020603050405020304" pitchFamily="18" charset="0"/>
                    <a:ea typeface="华文楷体" panose="02010600040101010101" pitchFamily="2" charset="-122"/>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或硬币</a:t>
                </a:r>
                <a:r>
                  <a:rPr lang="en-US" altLang="zh-CN" sz="1800" kern="100" dirty="0">
                    <a:effectLst/>
                    <a:latin typeface="Times New Roman" panose="02020603050405020304" pitchFamily="18" charset="0"/>
                    <a:ea typeface="华文楷体" panose="02010600040101010101" pitchFamily="2" charset="-122"/>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被投掷为正面的概率。记硬币</a:t>
                </a:r>
                <a:r>
                  <a:rPr lang="en-US" altLang="zh-CN" sz="1800" kern="100" dirty="0">
                    <a:effectLst/>
                    <a:latin typeface="Times New Roman" panose="02020603050405020304" pitchFamily="18" charset="0"/>
                    <a:ea typeface="华文楷体" panose="02010600040101010101" pitchFamily="2" charset="-122"/>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或硬币</a:t>
                </a:r>
                <a:r>
                  <a:rPr lang="en-US" altLang="zh-CN" sz="1800" kern="100" dirty="0">
                    <a:effectLst/>
                    <a:latin typeface="Times New Roman" panose="02020603050405020304" pitchFamily="18" charset="0"/>
                    <a:ea typeface="华文楷体" panose="02010600040101010101" pitchFamily="2" charset="-122"/>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被投掷为正面的概率为</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𝜃</m:t>
                    </m:r>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𝜃</m:t>
                        </m:r>
                      </m:e>
                      <m:sub>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𝐴</m:t>
                        </m:r>
                      </m:sub>
                    </m:sSub>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𝜃</m:t>
                        </m:r>
                      </m:e>
                      <m:sub>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𝐵</m:t>
                        </m:r>
                      </m:sub>
                    </m:sSub>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m:t>
                    </m:r>
                  </m:oMath>
                </a14:m>
                <a:endParaRPr lang="zh-CN" altLang="en-US" dirty="0"/>
              </a:p>
            </p:txBody>
          </p:sp>
        </mc:Choice>
        <mc:Fallback xmlns="">
          <p:sp>
            <p:nvSpPr>
              <p:cNvPr id="12" name="文本框 11">
                <a:extLst>
                  <a:ext uri="{FF2B5EF4-FFF2-40B4-BE49-F238E27FC236}">
                    <a16:creationId xmlns:a16="http://schemas.microsoft.com/office/drawing/2014/main" id="{B13878B0-7C51-4C77-8FEB-11F0509DB896}"/>
                  </a:ext>
                </a:extLst>
              </p:cNvPr>
              <p:cNvSpPr txBox="1">
                <a:spLocks noRot="1" noChangeAspect="1" noMove="1" noResize="1" noEditPoints="1" noAdjustHandles="1" noChangeArrowheads="1" noChangeShapeType="1" noTextEdit="1"/>
              </p:cNvSpPr>
              <p:nvPr/>
            </p:nvSpPr>
            <p:spPr>
              <a:xfrm>
                <a:off x="610783" y="5723805"/>
                <a:ext cx="7940787" cy="646331"/>
              </a:xfrm>
              <a:prstGeom prst="rect">
                <a:avLst/>
              </a:prstGeom>
              <a:blipFill>
                <a:blip r:embed="rId4"/>
                <a:stretch>
                  <a:fillRect l="-460" t="-6604" r="-614" b="-15094"/>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A7CCAD4D-772B-46D1-97C8-E8923DE0587F}"/>
              </a:ext>
            </a:extLst>
          </p:cNvPr>
          <p:cNvSpPr txBox="1"/>
          <p:nvPr/>
        </p:nvSpPr>
        <p:spPr>
          <a:xfrm>
            <a:off x="610781" y="2393197"/>
            <a:ext cx="4222631" cy="338554"/>
          </a:xfrm>
          <a:prstGeom prst="rect">
            <a:avLst/>
          </a:prstGeom>
          <a:noFill/>
        </p:spPr>
        <p:txBody>
          <a:bodyPr wrap="none" rtlCol="0">
            <a:spAutoFit/>
          </a:bodyPr>
          <a:lstStyle/>
          <a:p>
            <a:r>
              <a:rPr lang="zh-CN" altLang="en-US" sz="1600" b="1" dirty="0">
                <a:ea typeface="+mj-ea"/>
              </a:rPr>
              <a:t>表</a:t>
            </a:r>
            <a:r>
              <a:rPr lang="en-US" altLang="zh-CN" sz="1600" b="1" dirty="0">
                <a:ea typeface="+mj-ea"/>
              </a:rPr>
              <a:t>5.3 </a:t>
            </a:r>
            <a:r>
              <a:rPr lang="zh-CN" altLang="en-US" sz="1600" b="1" dirty="0">
                <a:ea typeface="+mj-ea"/>
              </a:rPr>
              <a:t>两个硬币投掷</a:t>
            </a:r>
            <a:r>
              <a:rPr lang="en-US" altLang="zh-CN" sz="1600" b="1" dirty="0">
                <a:ea typeface="+mj-ea"/>
              </a:rPr>
              <a:t>5</a:t>
            </a:r>
            <a:r>
              <a:rPr lang="zh-CN" altLang="en-US" sz="1600" b="1" dirty="0">
                <a:ea typeface="+mj-ea"/>
              </a:rPr>
              <a:t>轮（每轮</a:t>
            </a:r>
            <a:r>
              <a:rPr lang="en-US" altLang="zh-CN" sz="1600" b="1" dirty="0">
                <a:ea typeface="+mj-ea"/>
              </a:rPr>
              <a:t>10</a:t>
            </a:r>
            <a:r>
              <a:rPr lang="zh-CN" altLang="en-US" sz="1600" b="1" dirty="0">
                <a:ea typeface="+mj-ea"/>
              </a:rPr>
              <a:t>次）的结果</a:t>
            </a:r>
          </a:p>
        </p:txBody>
      </p:sp>
    </p:spTree>
    <p:extLst>
      <p:ext uri="{BB962C8B-B14F-4D97-AF65-F5344CB8AC3E}">
        <p14:creationId xmlns:p14="http://schemas.microsoft.com/office/powerpoint/2010/main" val="29379169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zh-CN" altLang="zh-CN" sz="2400" kern="0" dirty="0">
                <a:solidFill>
                  <a:srgbClr val="0070C0"/>
                </a:solidFill>
                <a:latin typeface="Times New Roman" pitchFamily="18" charset="0"/>
                <a:cs typeface="Times New Roman" pitchFamily="18" charset="0"/>
              </a:rPr>
              <a:t>二硬币投掷例子</a:t>
            </a:r>
            <a:endParaRPr lang="zh-CN" altLang="en-US" sz="2400" kern="0" dirty="0">
              <a:solidFill>
                <a:srgbClr val="0070C0"/>
              </a:solidFill>
              <a:latin typeface="Times New Roman" pitchFamily="18" charset="0"/>
              <a:cs typeface="Times New Roman" pitchFamily="18" charset="0"/>
            </a:endParaRPr>
          </a:p>
        </p:txBody>
      </p:sp>
      <p:sp>
        <p:nvSpPr>
          <p:cNvPr id="8" name="文本框 7">
            <a:extLst>
              <a:ext uri="{FF2B5EF4-FFF2-40B4-BE49-F238E27FC236}">
                <a16:creationId xmlns:a16="http://schemas.microsoft.com/office/drawing/2014/main" id="{93012407-8597-46B7-9C8A-8D8B6FE61851}"/>
              </a:ext>
            </a:extLst>
          </p:cNvPr>
          <p:cNvSpPr txBox="1"/>
          <p:nvPr/>
        </p:nvSpPr>
        <p:spPr>
          <a:xfrm>
            <a:off x="598867" y="1040891"/>
            <a:ext cx="4572000" cy="465961"/>
          </a:xfrm>
          <a:prstGeom prst="rect">
            <a:avLst/>
          </a:prstGeom>
          <a:noFill/>
        </p:spPr>
        <p:txBody>
          <a:bodyPr wrap="square">
            <a:spAutoFit/>
          </a:bodyPr>
          <a:lstStyle/>
          <a:p>
            <a:pPr algn="just">
              <a:lnSpc>
                <a:spcPct val="150000"/>
              </a:lnSpc>
              <a:spcBef>
                <a:spcPts val="1200"/>
              </a:spcBef>
              <a:spcAft>
                <a:spcPts val="300"/>
              </a:spcAft>
            </a:pP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求取期望（</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步骤，</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Expectation</a:t>
            </a: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C607061-89A8-4EA9-A3F9-EE7DEFCE48FE}"/>
                  </a:ext>
                </a:extLst>
              </p:cNvPr>
              <p:cNvSpPr txBox="1"/>
              <p:nvPr/>
            </p:nvSpPr>
            <p:spPr>
              <a:xfrm>
                <a:off x="598867" y="1772459"/>
                <a:ext cx="7997781" cy="993285"/>
              </a:xfrm>
              <a:prstGeom prst="rect">
                <a:avLst/>
              </a:prstGeom>
              <a:noFill/>
            </p:spPr>
            <p:txBody>
              <a:bodyPr wrap="square">
                <a:spAutoFit/>
              </a:bodyPr>
              <a:lstStyle/>
              <a:p>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初始化每一轮中硬币</a:t>
                </a:r>
                <a:r>
                  <a:rPr lang="en-US" altLang="zh-CN" sz="1800" kern="100" dirty="0">
                    <a:effectLst/>
                    <a:latin typeface="Times New Roman" panose="02020603050405020304" pitchFamily="18" charset="0"/>
                    <a:ea typeface="华文楷体" panose="02010600040101010101" pitchFamily="2" charset="-122"/>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和硬币</a:t>
                </a:r>
                <a:r>
                  <a:rPr lang="en-US" altLang="zh-CN" sz="1800" kern="100" dirty="0">
                    <a:effectLst/>
                    <a:latin typeface="Times New Roman" panose="02020603050405020304" pitchFamily="18" charset="0"/>
                    <a:ea typeface="华文楷体" panose="02010600040101010101" pitchFamily="2" charset="-122"/>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投掷为正面的概率为</a:t>
                </a:r>
                <a14:m>
                  <m:oMath xmlns:m="http://schemas.openxmlformats.org/officeDocument/2006/math">
                    <m:sSubSup>
                      <m:sSub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acc>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m:t>
                        </m:r>
                      </m:sup>
                    </m:sSubSup>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=0.60</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Sup>
                      <m:sSub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acc>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m:t>
                        </m:r>
                      </m:sup>
                    </m:sSubSup>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=0.50</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kern="100" dirty="0">
                    <a:latin typeface="Times New Roman" panose="02020603050405020304" pitchFamily="18" charset="0"/>
                    <a:ea typeface="华文楷体" panose="02010600040101010101" pitchFamily="2" charset="-122"/>
                    <a:cs typeface="Times New Roman" panose="02020603050405020304" pitchFamily="18" charset="0"/>
                  </a:rPr>
                  <a:t>基于 “HTTTHHTHTH”这10次投掷结果，由硬币A投掷所得概率为：</a:t>
                </a:r>
              </a:p>
              <a:p>
                <a:endParaRPr lang="zh-CN" altLang="en-US" dirty="0"/>
              </a:p>
            </p:txBody>
          </p:sp>
        </mc:Choice>
        <mc:Fallback xmlns="">
          <p:sp>
            <p:nvSpPr>
              <p:cNvPr id="10" name="文本框 9">
                <a:extLst>
                  <a:ext uri="{FF2B5EF4-FFF2-40B4-BE49-F238E27FC236}">
                    <a16:creationId xmlns:a16="http://schemas.microsoft.com/office/drawing/2014/main" id="{BC607061-89A8-4EA9-A3F9-EE7DEFCE48FE}"/>
                  </a:ext>
                </a:extLst>
              </p:cNvPr>
              <p:cNvSpPr txBox="1">
                <a:spLocks noRot="1" noChangeAspect="1" noMove="1" noResize="1" noEditPoints="1" noAdjustHandles="1" noChangeArrowheads="1" noChangeShapeType="1" noTextEdit="1"/>
              </p:cNvSpPr>
              <p:nvPr/>
            </p:nvSpPr>
            <p:spPr>
              <a:xfrm>
                <a:off x="598867" y="1772459"/>
                <a:ext cx="7997781" cy="993285"/>
              </a:xfrm>
              <a:prstGeom prst="rect">
                <a:avLst/>
              </a:prstGeom>
              <a:blipFill>
                <a:blip r:embed="rId3"/>
                <a:stretch>
                  <a:fillRect l="-610" r="-35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2E9F209B-CF4C-44EE-8D5B-39CAA2B1A814}"/>
                  </a:ext>
                </a:extLst>
              </p:cNvPr>
              <p:cNvSpPr txBox="1"/>
              <p:nvPr/>
            </p:nvSpPr>
            <p:spPr>
              <a:xfrm>
                <a:off x="766293" y="2686058"/>
                <a:ext cx="4572000" cy="16117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　</m:t>
                      </m:r>
                      <m:r>
                        <a:rPr lang="zh-CN" altLang="en-US" i="1">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r>
                            <a:rPr lang="zh-CN" altLang="en-US" i="0">
                              <a:latin typeface="Cambria Math" panose="02040503050406030204" pitchFamily="18" charset="0"/>
                            </a:rPr>
                            <m:t>选择硬币</m:t>
                          </m:r>
                          <m:r>
                            <m:rPr>
                              <m:sty m:val="p"/>
                            </m:rPr>
                            <a:rPr lang="zh-CN" altLang="en-US" i="0">
                              <a:latin typeface="Cambria Math" panose="02040503050406030204" pitchFamily="18" charset="0"/>
                            </a:rPr>
                            <m:t>A</m:t>
                          </m:r>
                          <m:r>
                            <a:rPr lang="zh-CN" altLang="en-US" i="0">
                              <a:latin typeface="Cambria Math" panose="02040503050406030204" pitchFamily="18" charset="0"/>
                            </a:rPr>
                            <m:t>投掷</m:t>
                          </m:r>
                        </m:e>
                        <m:e>
                          <m:r>
                            <a:rPr lang="zh-CN" altLang="en-US" i="0">
                              <a:latin typeface="Cambria Math" panose="02040503050406030204" pitchFamily="18" charset="0"/>
                            </a:rPr>
                            <m:t>硬币投掷结果</m:t>
                          </m:r>
                          <m:r>
                            <a:rPr lang="zh-CN" altLang="en-US" i="0">
                              <a:latin typeface="Cambria Math" panose="02040503050406030204" pitchFamily="18" charset="0"/>
                            </a:rPr>
                            <m:t>,</m:t>
                          </m:r>
                          <m:r>
                            <a:rPr lang="zh-CN" altLang="en-US" i="1">
                              <a:latin typeface="Cambria Math" panose="02040503050406030204" pitchFamily="18" charset="0"/>
                            </a:rPr>
                            <m:t>𝛩</m:t>
                          </m:r>
                        </m:e>
                      </m:d>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d>
                            <m:dPr>
                              <m:begChr m:val=""/>
                              <m:sepChr m:val="("/>
                              <m:ctrlPr>
                                <a:rPr lang="zh-CN" altLang="en-US" i="1">
                                  <a:latin typeface="Cambria Math" panose="02040503050406030204" pitchFamily="18" charset="0"/>
                                </a:rPr>
                              </m:ctrlPr>
                            </m:dPr>
                            <m:e>
                              <m:r>
                                <a:rPr lang="zh-CN" altLang="en-US" i="1">
                                  <a:latin typeface="Cambria Math" panose="02040503050406030204" pitchFamily="18" charset="0"/>
                                </a:rPr>
                                <m:t>𝑃</m:t>
                              </m:r>
                            </m:e>
                            <m:e>
                              <m:r>
                                <a:rPr lang="zh-CN" altLang="en-US" i="0">
                                  <a:latin typeface="Cambria Math" panose="02040503050406030204" pitchFamily="18" charset="0"/>
                                </a:rPr>
                                <m:t>选</m:t>
                              </m:r>
                            </m:e>
                            <m:e>
                              <m:r>
                                <a:rPr lang="zh-CN" altLang="en-US" i="0">
                                  <a:latin typeface="Cambria Math" panose="02040503050406030204" pitchFamily="18" charset="0"/>
                                </a:rPr>
                                <m:t>择</m:t>
                              </m:r>
                            </m:e>
                            <m:e>
                              <m:r>
                                <a:rPr lang="zh-CN" altLang="en-US" i="0">
                                  <a:latin typeface="Cambria Math" panose="02040503050406030204" pitchFamily="18" charset="0"/>
                                </a:rPr>
                                <m:t>硬币</m:t>
                              </m:r>
                              <m:r>
                                <m:rPr>
                                  <m:sty m:val="p"/>
                                </m:rPr>
                                <a:rPr lang="zh-CN" altLang="en-US" i="0">
                                  <a:latin typeface="Cambria Math" panose="02040503050406030204" pitchFamily="18" charset="0"/>
                                </a:rPr>
                                <m:t>A</m:t>
                              </m:r>
                              <m:r>
                                <a:rPr lang="zh-CN" altLang="en-US" i="0">
                                  <a:latin typeface="Cambria Math" panose="02040503050406030204" pitchFamily="18" charset="0"/>
                                </a:rPr>
                                <m:t>投掷</m:t>
                              </m:r>
                              <m:r>
                                <a:rPr lang="zh-CN" altLang="en-US" i="0">
                                  <a:latin typeface="Cambria Math" panose="02040503050406030204" pitchFamily="18" charset="0"/>
                                </a:rPr>
                                <m:t> </m:t>
                              </m:r>
                              <m:r>
                                <a:rPr lang="zh-CN" altLang="en-US" i="0">
                                  <a:latin typeface="Cambria Math" panose="02040503050406030204" pitchFamily="18" charset="0"/>
                                </a:rPr>
                                <m:t>硬币投掷结果</m:t>
                              </m:r>
                              <m:r>
                                <a:rPr lang="zh-CN" altLang="en-US" i="1">
                                  <a:latin typeface="Cambria Math" panose="02040503050406030204" pitchFamily="18" charset="0"/>
                                </a:rPr>
                                <m:t>𝛩</m:t>
                              </m:r>
                            </m:e>
                          </m:d>
                        </m:num>
                        <m:den>
                          <m:d>
                            <m:dPr>
                              <m:begChr m:val=""/>
                              <m:sepChr m:val="("/>
                              <m:ctrlPr>
                                <a:rPr lang="zh-CN" altLang="en-US" i="1">
                                  <a:latin typeface="Cambria Math" panose="02040503050406030204" pitchFamily="18" charset="0"/>
                                </a:rPr>
                              </m:ctrlPr>
                            </m:dPr>
                            <m:e>
                              <m:r>
                                <a:rPr lang="zh-CN" altLang="en-US" i="1">
                                  <a:latin typeface="Cambria Math" panose="02040503050406030204" pitchFamily="18" charset="0"/>
                                </a:rPr>
                                <m:t>𝑃</m:t>
                              </m:r>
                            </m:e>
                            <m:e>
                              <m:d>
                                <m:dPr>
                                  <m:ctrlPr>
                                    <a:rPr lang="zh-CN" altLang="en-US" i="1">
                                      <a:solidFill>
                                        <a:srgbClr val="836967"/>
                                      </a:solidFill>
                                      <a:latin typeface="Cambria Math" panose="02040503050406030204" pitchFamily="18" charset="0"/>
                                    </a:rPr>
                                  </m:ctrlPr>
                                </m:dPr>
                                <m:e>
                                  <m:r>
                                    <a:rPr lang="zh-CN" altLang="en-US" i="0">
                                      <a:latin typeface="Cambria Math" panose="02040503050406030204" pitchFamily="18" charset="0"/>
                                    </a:rPr>
                                    <m:t>选择硬币</m:t>
                                  </m:r>
                                  <m:r>
                                    <m:rPr>
                                      <m:sty m:val="p"/>
                                    </m:rPr>
                                    <a:rPr lang="zh-CN" altLang="en-US" i="0">
                                      <a:latin typeface="Cambria Math" panose="02040503050406030204" pitchFamily="18" charset="0"/>
                                    </a:rPr>
                                    <m:t>A</m:t>
                                  </m:r>
                                  <m:r>
                                    <a:rPr lang="zh-CN" altLang="en-US" i="0">
                                      <a:latin typeface="Cambria Math" panose="02040503050406030204" pitchFamily="18" charset="0"/>
                                    </a:rPr>
                                    <m:t>投掷</m:t>
                                  </m:r>
                                  <m:r>
                                    <a:rPr lang="zh-CN" altLang="en-US" i="0">
                                      <a:latin typeface="Cambria Math" panose="02040503050406030204" pitchFamily="18" charset="0"/>
                                    </a:rPr>
                                    <m:t>, </m:t>
                                  </m:r>
                                  <m:r>
                                    <a:rPr lang="zh-CN" altLang="en-US" i="0">
                                      <a:latin typeface="Cambria Math" panose="02040503050406030204" pitchFamily="18" charset="0"/>
                                    </a:rPr>
                                    <m:t>硬币投掷结果</m:t>
                                  </m:r>
                                </m:e>
                                <m:e>
                                  <m:r>
                                    <a:rPr lang="zh-CN" altLang="en-US" i="1">
                                      <a:latin typeface="Cambria Math" panose="02040503050406030204" pitchFamily="18" charset="0"/>
                                    </a:rPr>
                                    <m:t>𝛩</m:t>
                                  </m:r>
                                </m:e>
                              </m:d>
                            </m:e>
                            <m:e>
                              <m:r>
                                <a:rPr lang="zh-CN" altLang="en-US" i="0">
                                  <a:latin typeface="Cambria Math" panose="02040503050406030204" pitchFamily="18" charset="0"/>
                                </a:rPr>
                                <m:t>+</m:t>
                              </m:r>
                            </m:e>
                            <m:e>
                              <m:r>
                                <a:rPr lang="zh-CN" altLang="en-US" i="1">
                                  <a:latin typeface="Cambria Math" panose="02040503050406030204" pitchFamily="18" charset="0"/>
                                </a:rPr>
                                <m:t>𝑃</m:t>
                              </m:r>
                              <m:r>
                                <a:rPr lang="zh-CN" altLang="en-US" i="0">
                                  <a:latin typeface="Cambria Math" panose="02040503050406030204" pitchFamily="18" charset="0"/>
                                </a:rPr>
                                <m:t>选择硬币</m:t>
                              </m:r>
                              <m:r>
                                <m:rPr>
                                  <m:sty m:val="p"/>
                                </m:rPr>
                                <a:rPr lang="zh-CN" altLang="en-US" i="0">
                                  <a:latin typeface="Cambria Math" panose="02040503050406030204" pitchFamily="18" charset="0"/>
                                </a:rPr>
                                <m:t>B</m:t>
                              </m:r>
                              <m:r>
                                <a:rPr lang="zh-CN" altLang="en-US" i="0">
                                  <a:latin typeface="Cambria Math" panose="02040503050406030204" pitchFamily="18" charset="0"/>
                                </a:rPr>
                                <m:t>投掷</m:t>
                              </m:r>
                              <m:r>
                                <a:rPr lang="zh-CN" altLang="en-US" i="0">
                                  <a:latin typeface="Cambria Math" panose="02040503050406030204" pitchFamily="18" charset="0"/>
                                </a:rPr>
                                <m:t> </m:t>
                              </m:r>
                              <m:r>
                                <a:rPr lang="zh-CN" altLang="en-US" i="0">
                                  <a:latin typeface="Cambria Math" panose="02040503050406030204" pitchFamily="18" charset="0"/>
                                </a:rPr>
                                <m:t>硬币投掷结果</m:t>
                              </m:r>
                              <m:r>
                                <a:rPr lang="zh-CN" altLang="en-US" i="1">
                                  <a:latin typeface="Cambria Math" panose="02040503050406030204" pitchFamily="18" charset="0"/>
                                </a:rPr>
                                <m:t>𝛩</m:t>
                              </m:r>
                            </m:e>
                          </m:d>
                        </m:den>
                      </m:f>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sSup>
                            <m:sSupPr>
                              <m:ctrlPr>
                                <a:rPr lang="zh-CN" altLang="en-US" i="1">
                                  <a:solidFill>
                                    <a:srgbClr val="836967"/>
                                  </a:solidFill>
                                  <a:latin typeface="Cambria Math" panose="02040503050406030204" pitchFamily="18" charset="0"/>
                                </a:rPr>
                              </m:ctrlPr>
                            </m:sSupPr>
                            <m:e>
                              <m:d>
                                <m:dPr>
                                  <m:ctrlPr>
                                    <a:rPr lang="zh-CN" altLang="en-US" i="1">
                                      <a:latin typeface="Cambria Math" panose="02040503050406030204" pitchFamily="18" charset="0"/>
                                    </a:rPr>
                                  </m:ctrlPr>
                                </m:dPr>
                                <m:e>
                                  <m:r>
                                    <a:rPr lang="zh-CN" altLang="en-US" i="0">
                                      <a:latin typeface="Cambria Math" panose="02040503050406030204" pitchFamily="18" charset="0"/>
                                    </a:rPr>
                                    <m:t>0.6</m:t>
                                  </m:r>
                                </m:e>
                              </m:d>
                            </m:e>
                            <m:sup>
                              <m:r>
                                <a:rPr lang="zh-CN" altLang="en-US" i="0">
                                  <a:latin typeface="Cambria Math" panose="02040503050406030204" pitchFamily="18" charset="0"/>
                                </a:rPr>
                                <m:t>5</m:t>
                              </m:r>
                            </m:sup>
                          </m:sSup>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d>
                                <m:dPr>
                                  <m:ctrlPr>
                                    <a:rPr lang="zh-CN" altLang="en-US" i="1">
                                      <a:latin typeface="Cambria Math" panose="02040503050406030204" pitchFamily="18" charset="0"/>
                                    </a:rPr>
                                  </m:ctrlPr>
                                </m:dPr>
                                <m:e>
                                  <m:r>
                                    <a:rPr lang="zh-CN" altLang="en-US" i="0">
                                      <a:latin typeface="Cambria Math" panose="02040503050406030204" pitchFamily="18" charset="0"/>
                                    </a:rPr>
                                    <m:t>0.4</m:t>
                                  </m:r>
                                </m:e>
                              </m:d>
                            </m:e>
                            <m:sup>
                              <m:r>
                                <a:rPr lang="zh-CN" altLang="en-US" i="0">
                                  <a:latin typeface="Cambria Math" panose="02040503050406030204" pitchFamily="18" charset="0"/>
                                </a:rPr>
                                <m:t>5</m:t>
                              </m:r>
                            </m:sup>
                          </m:sSup>
                        </m:num>
                        <m:den>
                          <m:sSup>
                            <m:sSupPr>
                              <m:ctrlPr>
                                <a:rPr lang="zh-CN" altLang="en-US" i="1">
                                  <a:solidFill>
                                    <a:srgbClr val="836967"/>
                                  </a:solidFill>
                                  <a:latin typeface="Cambria Math" panose="02040503050406030204" pitchFamily="18" charset="0"/>
                                </a:rPr>
                              </m:ctrlPr>
                            </m:sSupPr>
                            <m:e>
                              <m:d>
                                <m:dPr>
                                  <m:ctrlPr>
                                    <a:rPr lang="zh-CN" altLang="en-US" i="1">
                                      <a:latin typeface="Cambria Math" panose="02040503050406030204" pitchFamily="18" charset="0"/>
                                    </a:rPr>
                                  </m:ctrlPr>
                                </m:dPr>
                                <m:e>
                                  <m:r>
                                    <a:rPr lang="zh-CN" altLang="en-US" i="0">
                                      <a:latin typeface="Cambria Math" panose="02040503050406030204" pitchFamily="18" charset="0"/>
                                    </a:rPr>
                                    <m:t>0.6</m:t>
                                  </m:r>
                                </m:e>
                              </m:d>
                            </m:e>
                            <m:sup>
                              <m:r>
                                <a:rPr lang="zh-CN" altLang="en-US" i="0">
                                  <a:latin typeface="Cambria Math" panose="02040503050406030204" pitchFamily="18" charset="0"/>
                                </a:rPr>
                                <m:t>5</m:t>
                              </m:r>
                            </m:sup>
                          </m:sSup>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d>
                                <m:dPr>
                                  <m:ctrlPr>
                                    <a:rPr lang="zh-CN" altLang="en-US" i="1">
                                      <a:latin typeface="Cambria Math" panose="02040503050406030204" pitchFamily="18" charset="0"/>
                                    </a:rPr>
                                  </m:ctrlPr>
                                </m:dPr>
                                <m:e>
                                  <m:r>
                                    <a:rPr lang="zh-CN" altLang="en-US" i="0">
                                      <a:latin typeface="Cambria Math" panose="02040503050406030204" pitchFamily="18" charset="0"/>
                                    </a:rPr>
                                    <m:t>0.4</m:t>
                                  </m:r>
                                </m:e>
                              </m:d>
                            </m:e>
                            <m:sup>
                              <m:r>
                                <a:rPr lang="zh-CN" altLang="en-US" i="0">
                                  <a:latin typeface="Cambria Math" panose="02040503050406030204" pitchFamily="18" charset="0"/>
                                </a:rPr>
                                <m:t>5</m:t>
                              </m:r>
                            </m:sup>
                          </m:sSup>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d>
                                <m:dPr>
                                  <m:ctrlPr>
                                    <a:rPr lang="zh-CN" altLang="en-US" i="1">
                                      <a:latin typeface="Cambria Math" panose="02040503050406030204" pitchFamily="18" charset="0"/>
                                    </a:rPr>
                                  </m:ctrlPr>
                                </m:dPr>
                                <m:e>
                                  <m:r>
                                    <a:rPr lang="zh-CN" altLang="en-US" i="0">
                                      <a:latin typeface="Cambria Math" panose="02040503050406030204" pitchFamily="18" charset="0"/>
                                    </a:rPr>
                                    <m:t>0.5</m:t>
                                  </m:r>
                                </m:e>
                              </m:d>
                            </m:e>
                            <m:sup>
                              <m:r>
                                <a:rPr lang="zh-CN" altLang="en-US" i="0">
                                  <a:latin typeface="Cambria Math" panose="02040503050406030204" pitchFamily="18" charset="0"/>
                                </a:rPr>
                                <m:t>10</m:t>
                              </m:r>
                            </m:sup>
                          </m:sSup>
                        </m:den>
                      </m:f>
                      <m:r>
                        <a:rPr lang="zh-CN" altLang="en-US" i="0">
                          <a:latin typeface="Cambria Math" panose="02040503050406030204" pitchFamily="18" charset="0"/>
                        </a:rPr>
                        <m:t>=0.45</m:t>
                      </m:r>
                    </m:oMath>
                  </m:oMathPara>
                </a14:m>
                <a:endParaRPr lang="zh-CN" altLang="en-US" dirty="0">
                  <a:latin typeface="楷体" panose="02010609060101010101" pitchFamily="49" charset="-122"/>
                  <a:ea typeface="楷体" panose="02010609060101010101" pitchFamily="49" charset="-122"/>
                </a:endParaRPr>
              </a:p>
            </p:txBody>
          </p:sp>
        </mc:Choice>
        <mc:Fallback xmlns="">
          <p:sp>
            <p:nvSpPr>
              <p:cNvPr id="20" name="文本框 19">
                <a:extLst>
                  <a:ext uri="{FF2B5EF4-FFF2-40B4-BE49-F238E27FC236}">
                    <a16:creationId xmlns:a16="http://schemas.microsoft.com/office/drawing/2014/main" id="{2E9F209B-CF4C-44EE-8D5B-39CAA2B1A814}"/>
                  </a:ext>
                </a:extLst>
              </p:cNvPr>
              <p:cNvSpPr txBox="1">
                <a:spLocks noRot="1" noChangeAspect="1" noMove="1" noResize="1" noEditPoints="1" noAdjustHandles="1" noChangeArrowheads="1" noChangeShapeType="1" noTextEdit="1"/>
              </p:cNvSpPr>
              <p:nvPr/>
            </p:nvSpPr>
            <p:spPr>
              <a:xfrm>
                <a:off x="766293" y="2686058"/>
                <a:ext cx="4572000" cy="1611788"/>
              </a:xfrm>
              <a:prstGeom prst="rect">
                <a:avLst/>
              </a:prstGeom>
              <a:blipFill>
                <a:blip r:embed="rId4"/>
                <a:stretch>
                  <a:fillRect r="-68533" b="-2273"/>
                </a:stretch>
              </a:blipFill>
            </p:spPr>
            <p:txBody>
              <a:bodyPr/>
              <a:lstStyle/>
              <a:p>
                <a:r>
                  <a:rPr lang="zh-CN" altLang="en-US">
                    <a:noFill/>
                  </a:rPr>
                  <a:t> </a:t>
                </a:r>
              </a:p>
            </p:txBody>
          </p:sp>
        </mc:Fallback>
      </mc:AlternateContent>
      <p:grpSp>
        <p:nvGrpSpPr>
          <p:cNvPr id="30" name="组合 29">
            <a:extLst>
              <a:ext uri="{FF2B5EF4-FFF2-40B4-BE49-F238E27FC236}">
                <a16:creationId xmlns:a16="http://schemas.microsoft.com/office/drawing/2014/main" id="{9D7C8661-F8FB-4FF8-987F-4A591587364B}"/>
              </a:ext>
            </a:extLst>
          </p:cNvPr>
          <p:cNvGrpSpPr/>
          <p:nvPr/>
        </p:nvGrpSpPr>
        <p:grpSpPr>
          <a:xfrm>
            <a:off x="-1107584" y="4665378"/>
            <a:ext cx="6323527" cy="1598341"/>
            <a:chOff x="-1107584" y="4665378"/>
            <a:chExt cx="6323527" cy="1598341"/>
          </a:xfrm>
        </p:grpSpPr>
        <p:sp>
          <p:nvSpPr>
            <p:cNvPr id="17" name="文本框 16">
              <a:extLst>
                <a:ext uri="{FF2B5EF4-FFF2-40B4-BE49-F238E27FC236}">
                  <a16:creationId xmlns:a16="http://schemas.microsoft.com/office/drawing/2014/main" id="{EB3555DB-4DB4-4C25-83A7-25445BE7C84A}"/>
                </a:ext>
              </a:extLst>
            </p:cNvPr>
            <p:cNvSpPr txBox="1"/>
            <p:nvPr/>
          </p:nvSpPr>
          <p:spPr>
            <a:xfrm>
              <a:off x="624624" y="4665378"/>
              <a:ext cx="4572000" cy="369332"/>
            </a:xfrm>
            <a:prstGeom prst="rect">
              <a:avLst/>
            </a:prstGeom>
            <a:noFill/>
          </p:spPr>
          <p:txBody>
            <a:bodyPr wrap="square">
              <a:spAutoFit/>
            </a:bodyPr>
            <a:lstStyle/>
            <a:p>
              <a:r>
                <a:rPr lang="zh-CN" altLang="en-US" kern="100" dirty="0">
                  <a:latin typeface="Times New Roman" panose="02020603050405020304" pitchFamily="18" charset="0"/>
                  <a:ea typeface="华文楷体" panose="02010600040101010101" pitchFamily="2" charset="-122"/>
                  <a:cs typeface="Times New Roman" panose="02020603050405020304" pitchFamily="18" charset="0"/>
                </a:rPr>
                <a:t>这10次结果由硬币B投掷所得概率为：</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5A5559ED-749B-45E7-B6F4-1B19272FA1E3}"/>
                    </a:ext>
                  </a:extLst>
                </p:cNvPr>
                <p:cNvSpPr txBox="1"/>
                <p:nvPr/>
              </p:nvSpPr>
              <p:spPr>
                <a:xfrm>
                  <a:off x="566670" y="5108099"/>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r>
                              <a:rPr lang="zh-CN" altLang="en-US" i="0">
                                <a:latin typeface="Cambria Math" panose="02040503050406030204" pitchFamily="18" charset="0"/>
                              </a:rPr>
                              <m:t>选择硬币</m:t>
                            </m:r>
                            <m:r>
                              <m:rPr>
                                <m:sty m:val="p"/>
                              </m:rPr>
                              <a:rPr lang="zh-CN" altLang="en-US" i="0">
                                <a:latin typeface="Cambria Math" panose="02040503050406030204" pitchFamily="18" charset="0"/>
                              </a:rPr>
                              <m:t>B</m:t>
                            </m:r>
                            <m:r>
                              <a:rPr lang="zh-CN" altLang="en-US" i="0">
                                <a:latin typeface="Cambria Math" panose="02040503050406030204" pitchFamily="18" charset="0"/>
                              </a:rPr>
                              <m:t>投掷</m:t>
                            </m:r>
                          </m:e>
                          <m:e>
                            <m:r>
                              <a:rPr lang="zh-CN" altLang="en-US" i="0">
                                <a:latin typeface="Cambria Math" panose="02040503050406030204" pitchFamily="18" charset="0"/>
                              </a:rPr>
                              <m:t>硬币投掷结果</m:t>
                            </m:r>
                            <m:r>
                              <a:rPr lang="zh-CN" altLang="en-US" i="0">
                                <a:latin typeface="Cambria Math" panose="02040503050406030204" pitchFamily="18" charset="0"/>
                              </a:rPr>
                              <m:t>,</m:t>
                            </m:r>
                            <m:r>
                              <a:rPr lang="zh-CN" altLang="en-US" i="1">
                                <a:latin typeface="Cambria Math" panose="02040503050406030204" pitchFamily="18" charset="0"/>
                              </a:rPr>
                              <m:t>𝛩</m:t>
                            </m:r>
                          </m:e>
                        </m:d>
                      </m:oMath>
                    </m:oMathPara>
                  </a14:m>
                  <a:endParaRPr lang="zh-CN" altLang="en-US"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5A5559ED-749B-45E7-B6F4-1B19272FA1E3}"/>
                    </a:ext>
                  </a:extLst>
                </p:cNvPr>
                <p:cNvSpPr txBox="1">
                  <a:spLocks noRot="1" noChangeAspect="1" noMove="1" noResize="1" noEditPoints="1" noAdjustHandles="1" noChangeArrowheads="1" noChangeShapeType="1" noTextEdit="1"/>
                </p:cNvSpPr>
                <p:nvPr/>
              </p:nvSpPr>
              <p:spPr>
                <a:xfrm>
                  <a:off x="566670" y="5108099"/>
                  <a:ext cx="4572000" cy="369332"/>
                </a:xfrm>
                <a:prstGeom prst="rect">
                  <a:avLst/>
                </a:prstGeom>
                <a:blipFill>
                  <a:blip r:embed="rId5"/>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7EFF0B79-166B-4C62-8102-8536A55F461C}"/>
                    </a:ext>
                  </a:extLst>
                </p:cNvPr>
                <p:cNvSpPr txBox="1"/>
                <p:nvPr/>
              </p:nvSpPr>
              <p:spPr>
                <a:xfrm>
                  <a:off x="643943" y="5512176"/>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smtClean="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zh-CN" altLang="zh-CN" sz="1800" kern="100">
                                <a:effectLst/>
                                <a:latin typeface="Cambria Math" panose="02040503050406030204" pitchFamily="18" charset="0"/>
                                <a:ea typeface="华文楷体" panose="02010600040101010101" pitchFamily="2" charset="-122"/>
                                <a:cs typeface="Times New Roman" panose="02020603050405020304" pitchFamily="18" charset="0"/>
                              </a:rPr>
                              <m:t>选择硬币</m:t>
                            </m:r>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A</m:t>
                            </m:r>
                            <m:r>
                              <a:rPr lang="zh-CN" altLang="zh-CN" sz="1800" kern="100">
                                <a:effectLst/>
                                <a:latin typeface="Cambria Math" panose="02040503050406030204" pitchFamily="18" charset="0"/>
                                <a:ea typeface="华文楷体" panose="02010600040101010101" pitchFamily="2" charset="-122"/>
                                <a:cs typeface="Times New Roman" panose="02020603050405020304" pitchFamily="18" charset="0"/>
                              </a:rPr>
                              <m:t>投掷</m:t>
                            </m:r>
                          </m:e>
                          <m:e>
                            <m:r>
                              <a:rPr lang="zh-CN" altLang="zh-CN" sz="1800" kern="100">
                                <a:effectLst/>
                                <a:latin typeface="Cambria Math" panose="02040503050406030204" pitchFamily="18" charset="0"/>
                                <a:ea typeface="华文楷体" panose="02010600040101010101" pitchFamily="2" charset="-122"/>
                                <a:cs typeface="Times New Roman" panose="02020603050405020304" pitchFamily="18" charset="0"/>
                              </a:rPr>
                              <m:t>硬币投掷结果</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d>
                      </m:oMath>
                    </m:oMathPara>
                  </a14:m>
                  <a:endParaRPr lang="zh-CN" altLang="en-US" dirty="0"/>
                </a:p>
              </p:txBody>
            </p:sp>
          </mc:Choice>
          <mc:Fallback xmlns="">
            <p:sp>
              <p:nvSpPr>
                <p:cNvPr id="27" name="文本框 26">
                  <a:extLst>
                    <a:ext uri="{FF2B5EF4-FFF2-40B4-BE49-F238E27FC236}">
                      <a16:creationId xmlns:a16="http://schemas.microsoft.com/office/drawing/2014/main" id="{7EFF0B79-166B-4C62-8102-8536A55F461C}"/>
                    </a:ext>
                  </a:extLst>
                </p:cNvPr>
                <p:cNvSpPr txBox="1">
                  <a:spLocks noRot="1" noChangeAspect="1" noMove="1" noResize="1" noEditPoints="1" noAdjustHandles="1" noChangeArrowheads="1" noChangeShapeType="1" noTextEdit="1"/>
                </p:cNvSpPr>
                <p:nvPr/>
              </p:nvSpPr>
              <p:spPr>
                <a:xfrm>
                  <a:off x="643943" y="5512176"/>
                  <a:ext cx="4572000" cy="369332"/>
                </a:xfrm>
                <a:prstGeom prst="rect">
                  <a:avLst/>
                </a:prstGeom>
                <a:blipFill>
                  <a:blip r:embed="rId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51F65163-56D2-4EA3-9D97-76DDA05379C0}"/>
                    </a:ext>
                  </a:extLst>
                </p:cNvPr>
                <p:cNvSpPr txBox="1"/>
                <p:nvPr/>
              </p:nvSpPr>
              <p:spPr>
                <a:xfrm>
                  <a:off x="-1107584" y="5894387"/>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华文楷体" panose="02010600040101010101" pitchFamily="2" charset="-122"/>
                            <a:cs typeface="Times New Roman" panose="02020603050405020304" pitchFamily="18" charset="0"/>
                          </a:rPr>
                          <m:t>=0.55</m:t>
                        </m:r>
                      </m:oMath>
                    </m:oMathPara>
                  </a14:m>
                  <a:endParaRPr lang="zh-CN" altLang="en-US" dirty="0"/>
                </a:p>
              </p:txBody>
            </p:sp>
          </mc:Choice>
          <mc:Fallback xmlns="">
            <p:sp>
              <p:nvSpPr>
                <p:cNvPr id="29" name="文本框 28">
                  <a:extLst>
                    <a:ext uri="{FF2B5EF4-FFF2-40B4-BE49-F238E27FC236}">
                      <a16:creationId xmlns:a16="http://schemas.microsoft.com/office/drawing/2014/main" id="{51F65163-56D2-4EA3-9D97-76DDA05379C0}"/>
                    </a:ext>
                  </a:extLst>
                </p:cNvPr>
                <p:cNvSpPr txBox="1">
                  <a:spLocks noRot="1" noChangeAspect="1" noMove="1" noResize="1" noEditPoints="1" noAdjustHandles="1" noChangeArrowheads="1" noChangeShapeType="1" noTextEdit="1"/>
                </p:cNvSpPr>
                <p:nvPr/>
              </p:nvSpPr>
              <p:spPr>
                <a:xfrm>
                  <a:off x="-1107584" y="5894387"/>
                  <a:ext cx="4572000" cy="369332"/>
                </a:xfrm>
                <a:prstGeom prst="rect">
                  <a:avLst/>
                </a:prstGeom>
                <a:blipFill>
                  <a:blip r:embed="rId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731296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bwMode="auto">
          <a:xfrm>
            <a:off x="336667" y="1429016"/>
            <a:ext cx="6835658"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2913" fontAlgn="base">
              <a:lnSpc>
                <a:spcPct val="150000"/>
              </a:lnSpc>
              <a:spcBef>
                <a:spcPct val="0"/>
              </a:spcBef>
              <a:spcAft>
                <a:spcPct val="0"/>
              </a:spcAft>
              <a:buClr>
                <a:srgbClr val="FF0000"/>
              </a:buClr>
              <a:buFont typeface="Wingdings" pitchFamily="2" charset="2"/>
              <a:buChar char="n"/>
              <a:defRPr/>
            </a:pPr>
            <a:r>
              <a:rPr lang="zh-CN" altLang="en-US" sz="20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第二步：将每个待聚类数据放入唯一一个聚类集合中</a:t>
            </a:r>
            <a:endParaRPr lang="en-US" altLang="zh-CN" sz="20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2" name="标题 1"/>
          <p:cNvSpPr>
            <a:spLocks noGrp="1"/>
          </p:cNvSpPr>
          <p:nvPr>
            <p:ph type="title"/>
          </p:nvPr>
        </p:nvSpPr>
        <p:spPr>
          <a:xfrm>
            <a:off x="495300" y="188060"/>
            <a:ext cx="7507706" cy="657727"/>
          </a:xfrm>
        </p:spPr>
        <p:txBody>
          <a:bodyPr/>
          <a:lstStyle/>
          <a:p>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均值聚类算法：</a:t>
            </a:r>
            <a:r>
              <a:rPr lang="zh-CN" altLang="en-US" sz="2400" kern="0" dirty="0">
                <a:solidFill>
                  <a:srgbClr val="0070C0"/>
                </a:solidFill>
                <a:latin typeface="Times New Roman" pitchFamily="18" charset="0"/>
                <a:cs typeface="Times New Roman" pitchFamily="18" charset="0"/>
              </a:rPr>
              <a:t>对数据进行聚类</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495300" y="2444568"/>
                <a:ext cx="8439150" cy="2833020"/>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400" dirty="0">
                    <a:latin typeface="楷体" panose="02010609060101010101" pitchFamily="49" charset="-122"/>
                    <a:ea typeface="楷体" panose="02010609060101010101" pitchFamily="49" charset="-122"/>
                  </a:rPr>
                  <a:t>计算待聚类数据</a:t>
                </a:r>
                <a14:m>
                  <m:oMath xmlns:m="http://schemas.openxmlformats.org/officeDocument/2006/math">
                    <m:sSub>
                      <m:sSubPr>
                        <m:ctrlPr>
                          <a:rPr lang="en-US" altLang="zh-CN" sz="2400" i="1" dirty="0">
                            <a:latin typeface="Cambria Math" panose="02040503050406030204" pitchFamily="18" charset="0"/>
                            <a:ea typeface="黑体" panose="02010609060101010101" pitchFamily="49" charset="-122"/>
                          </a:rPr>
                        </m:ctrlPr>
                      </m:sSubPr>
                      <m:e>
                        <m:r>
                          <a:rPr lang="en-US" altLang="zh-CN" sz="2400" i="1" dirty="0">
                            <a:latin typeface="Cambria Math"/>
                            <a:ea typeface="黑体" panose="02010609060101010101" pitchFamily="49" charset="-122"/>
                          </a:rPr>
                          <m:t>𝑥</m:t>
                        </m:r>
                      </m:e>
                      <m:sub>
                        <m:r>
                          <a:rPr lang="en-US" altLang="zh-CN" sz="2400" i="1" dirty="0">
                            <a:latin typeface="Cambria Math"/>
                            <a:ea typeface="黑体" panose="02010609060101010101" pitchFamily="49" charset="-122"/>
                          </a:rPr>
                          <m:t>𝑖</m:t>
                        </m:r>
                      </m:sub>
                    </m:sSub>
                  </m:oMath>
                </a14:m>
                <a:r>
                  <a:rPr lang="zh-CN" altLang="en-US" sz="2400" dirty="0">
                    <a:latin typeface="楷体" panose="02010609060101010101" pitchFamily="49" charset="-122"/>
                    <a:ea typeface="楷体" panose="02010609060101010101" pitchFamily="49" charset="-122"/>
                  </a:rPr>
                  <a:t>和质心</a:t>
                </a:r>
                <a14:m>
                  <m:oMath xmlns:m="http://schemas.openxmlformats.org/officeDocument/2006/math">
                    <m:sSub>
                      <m:sSubPr>
                        <m:ctrlPr>
                          <a:rPr lang="en-US" altLang="zh-CN" sz="2400" i="1" dirty="0">
                            <a:latin typeface="Cambria Math" panose="02040503050406030204" pitchFamily="18" charset="0"/>
                            <a:ea typeface="黑体" panose="02010609060101010101" pitchFamily="49" charset="-122"/>
                          </a:rPr>
                        </m:ctrlPr>
                      </m:sSubPr>
                      <m:e>
                        <m:r>
                          <a:rPr lang="en-US" altLang="zh-CN" sz="2400" i="1" dirty="0">
                            <a:latin typeface="Cambria Math"/>
                            <a:ea typeface="黑体" panose="02010609060101010101" pitchFamily="49" charset="-122"/>
                          </a:rPr>
                          <m:t>𝑐</m:t>
                        </m:r>
                      </m:e>
                      <m:sub>
                        <m:r>
                          <a:rPr lang="en-US" altLang="zh-CN" sz="2400" i="1" dirty="0">
                            <a:latin typeface="Cambria Math"/>
                            <a:ea typeface="黑体" panose="02010609060101010101" pitchFamily="49" charset="-122"/>
                          </a:rPr>
                          <m:t>𝑗</m:t>
                        </m:r>
                      </m:sub>
                    </m:sSub>
                  </m:oMath>
                </a14:m>
                <a:r>
                  <a:rPr lang="zh-CN" altLang="en-US" sz="2400" dirty="0">
                    <a:latin typeface="楷体" panose="02010609060101010101" pitchFamily="49" charset="-122"/>
                    <a:ea typeface="楷体" panose="02010609060101010101" pitchFamily="49" charset="-122"/>
                  </a:rPr>
                  <a:t>之间的欧氏距离</a:t>
                </a:r>
                <a14:m>
                  <m:oMath xmlns:m="http://schemas.openxmlformats.org/officeDocument/2006/math">
                    <m:r>
                      <a:rPr lang="en-US" altLang="zh-CN" sz="2400" b="0" i="1" smtClean="0">
                        <a:latin typeface="Cambria Math"/>
                        <a:ea typeface="黑体" panose="02010609060101010101" pitchFamily="49" charset="-122"/>
                      </a:rPr>
                      <m:t>𝑑</m:t>
                    </m:r>
                    <m:d>
                      <m:dPr>
                        <m:ctrlPr>
                          <a:rPr lang="en-US" altLang="zh-CN" sz="2400" i="1">
                            <a:latin typeface="Cambria Math" panose="02040503050406030204" pitchFamily="18" charset="0"/>
                            <a:ea typeface="黑体" panose="02010609060101010101" pitchFamily="49" charset="-122"/>
                          </a:rPr>
                        </m:ctrlPr>
                      </m:dPr>
                      <m:e>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a:ea typeface="黑体" panose="02010609060101010101" pitchFamily="49" charset="-122"/>
                              </a:rPr>
                              <m:t>𝑥</m:t>
                            </m:r>
                          </m:e>
                          <m:sub>
                            <m:r>
                              <a:rPr lang="en-US" altLang="zh-CN" sz="2400" i="1">
                                <a:latin typeface="Cambria Math"/>
                                <a:ea typeface="黑体" panose="02010609060101010101" pitchFamily="49" charset="-122"/>
                              </a:rPr>
                              <m:t>𝑖</m:t>
                            </m:r>
                          </m:sub>
                        </m:sSub>
                        <m:r>
                          <a:rPr lang="en-US" altLang="zh-CN" sz="2400" i="1">
                            <a:latin typeface="Cambria Math"/>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b="0" i="1" smtClean="0">
                                <a:latin typeface="Cambria Math"/>
                                <a:ea typeface="黑体" panose="02010609060101010101" pitchFamily="49" charset="-122"/>
                              </a:rPr>
                              <m:t>𝑐</m:t>
                            </m:r>
                          </m:e>
                          <m:sub>
                            <m:r>
                              <a:rPr lang="en-US" altLang="zh-CN" sz="2400" i="1">
                                <a:latin typeface="Cambria Math"/>
                                <a:ea typeface="黑体" panose="02010609060101010101" pitchFamily="49" charset="-122"/>
                              </a:rPr>
                              <m:t>𝑗</m:t>
                            </m:r>
                          </m:sub>
                        </m:sSub>
                      </m:e>
                    </m:d>
                    <m:r>
                      <a:rPr lang="en-US" altLang="zh-CN" sz="2400" i="1">
                        <a:latin typeface="Cambria Math"/>
                        <a:ea typeface="黑体" panose="02010609060101010101" pitchFamily="49" charset="-122"/>
                      </a:rPr>
                      <m:t> </m:t>
                    </m:r>
                    <m:d>
                      <m:dPr>
                        <m:ctrlPr>
                          <a:rPr lang="en-US" altLang="zh-CN" sz="2400" b="0" i="1" dirty="0" smtClean="0">
                            <a:latin typeface="Cambria Math" panose="02040503050406030204" pitchFamily="18" charset="0"/>
                            <a:ea typeface="Cambria Math"/>
                          </a:rPr>
                        </m:ctrlPr>
                      </m:dPr>
                      <m:e>
                        <m:r>
                          <a:rPr lang="en-US" altLang="zh-CN" sz="2400" b="0" i="1" dirty="0" smtClean="0">
                            <a:latin typeface="Cambria Math"/>
                            <a:ea typeface="Cambria Math"/>
                          </a:rPr>
                          <m:t>1≤</m:t>
                        </m:r>
                        <m:r>
                          <a:rPr lang="en-US" altLang="zh-CN" sz="2400" b="0" i="1" dirty="0" smtClean="0">
                            <a:latin typeface="Cambria Math"/>
                            <a:ea typeface="Cambria Math"/>
                          </a:rPr>
                          <m:t>𝑖</m:t>
                        </m:r>
                        <m:r>
                          <a:rPr lang="en-US" altLang="zh-CN" sz="2400" b="0" i="1" dirty="0" smtClean="0">
                            <a:latin typeface="Cambria Math"/>
                            <a:ea typeface="Cambria Math"/>
                          </a:rPr>
                          <m:t>≤</m:t>
                        </m:r>
                        <m:r>
                          <a:rPr lang="en-US" altLang="zh-CN" sz="2400" b="0" i="1" dirty="0" smtClean="0">
                            <a:latin typeface="Cambria Math"/>
                            <a:ea typeface="Cambria Math"/>
                          </a:rPr>
                          <m:t>𝑛</m:t>
                        </m:r>
                        <m:r>
                          <a:rPr lang="en-US" altLang="zh-CN" sz="2400" b="0" i="1" dirty="0" smtClean="0">
                            <a:latin typeface="Cambria Math"/>
                            <a:ea typeface="Cambria Math"/>
                          </a:rPr>
                          <m:t>,1≤</m:t>
                        </m:r>
                        <m:r>
                          <a:rPr lang="en-US" altLang="zh-CN" sz="2400" b="0" i="1" dirty="0" smtClean="0">
                            <a:latin typeface="Cambria Math"/>
                            <a:ea typeface="Cambria Math"/>
                          </a:rPr>
                          <m:t>𝑗</m:t>
                        </m:r>
                        <m:r>
                          <a:rPr lang="en-US" altLang="zh-CN" sz="2400" i="1" dirty="0">
                            <a:latin typeface="Cambria Math"/>
                            <a:ea typeface="Cambria Math"/>
                          </a:rPr>
                          <m:t>≤</m:t>
                        </m:r>
                        <m:r>
                          <a:rPr lang="en-US" altLang="zh-CN" sz="2400" b="0" i="1" dirty="0" smtClean="0">
                            <a:latin typeface="Cambria Math"/>
                            <a:ea typeface="Cambria Math"/>
                          </a:rPr>
                          <m:t>𝑘</m:t>
                        </m:r>
                      </m:e>
                    </m:d>
                  </m:oMath>
                </a14:m>
                <a:endParaRPr lang="en-US" altLang="zh-CN" sz="2400" dirty="0">
                  <a:latin typeface="楷体" panose="02010609060101010101" pitchFamily="49" charset="-122"/>
                  <a:ea typeface="楷体" panose="02010609060101010101" pitchFamily="49" charset="-122"/>
                </a:endParaRPr>
              </a:p>
              <a:p>
                <a:pPr marL="742950" lvl="1" indent="-285750">
                  <a:lnSpc>
                    <a:spcPct val="150000"/>
                  </a:lnSpc>
                  <a:buFont typeface="Wingdings" panose="05000000000000000000" pitchFamily="2" charset="2"/>
                  <a:buChar char="l"/>
                </a:pPr>
                <a:r>
                  <a:rPr lang="zh-CN" altLang="en-US" sz="2400" dirty="0">
                    <a:latin typeface="楷体" panose="02010609060101010101" pitchFamily="49" charset="-122"/>
                    <a:ea typeface="楷体" panose="02010609060101010101" pitchFamily="49" charset="-122"/>
                    <a:cs typeface="Times New Roman" panose="02020603050405020304" pitchFamily="18" charset="0"/>
                  </a:rPr>
                  <a:t>将每个</a:t>
                </a:r>
                <a14:m>
                  <m:oMath xmlns:m="http://schemas.openxmlformats.org/officeDocument/2006/math">
                    <m:sSub>
                      <m:sSubPr>
                        <m:ctrlPr>
                          <a:rPr lang="en-US" altLang="zh-CN" sz="2400" i="1" dirty="0">
                            <a:latin typeface="Cambria Math" panose="02040503050406030204" pitchFamily="18" charset="0"/>
                            <a:ea typeface="黑体" panose="02010609060101010101" pitchFamily="49" charset="-122"/>
                          </a:rPr>
                        </m:ctrlPr>
                      </m:sSubPr>
                      <m:e>
                        <m:r>
                          <a:rPr lang="en-US" altLang="zh-CN" sz="2400" i="1" dirty="0">
                            <a:latin typeface="Cambria Math"/>
                            <a:ea typeface="黑体" panose="02010609060101010101" pitchFamily="49" charset="-122"/>
                          </a:rPr>
                          <m:t>𝑥</m:t>
                        </m:r>
                      </m:e>
                      <m:sub>
                        <m:r>
                          <a:rPr lang="en-US" altLang="zh-CN" sz="2400" i="1" dirty="0">
                            <a:latin typeface="Cambria Math"/>
                            <a:ea typeface="黑体" panose="02010609060101010101" pitchFamily="49" charset="-122"/>
                          </a:rPr>
                          <m:t>𝑖</m:t>
                        </m:r>
                      </m:sub>
                    </m:sSub>
                  </m:oMath>
                </a14:m>
                <a:r>
                  <a:rPr lang="zh-CN" altLang="en-US" sz="2400" dirty="0">
                    <a:latin typeface="楷体" panose="02010609060101010101" pitchFamily="49" charset="-122"/>
                    <a:ea typeface="楷体" panose="02010609060101010101" pitchFamily="49" charset="-122"/>
                    <a:cs typeface="Times New Roman" panose="02020603050405020304" pitchFamily="18" charset="0"/>
                  </a:rPr>
                  <a:t>放入与之距离最近聚类质心所在聚类集合中，即</a:t>
                </a:r>
                <a14:m>
                  <m:oMath xmlns:m="http://schemas.openxmlformats.org/officeDocument/2006/math">
                    <m:func>
                      <m:funcPr>
                        <m:ctrlPr>
                          <a:rPr lang="en-US" altLang="zh-CN" sz="2400" i="1" smtClean="0">
                            <a:latin typeface="Cambria Math" panose="02040503050406030204" pitchFamily="18" charset="0"/>
                            <a:ea typeface="黑体" panose="02010609060101010101" pitchFamily="49" charset="-122"/>
                          </a:rPr>
                        </m:ctrlPr>
                      </m:funcPr>
                      <m:fName>
                        <m:limLow>
                          <m:limLowPr>
                            <m:ctrlPr>
                              <a:rPr lang="en-US" altLang="zh-CN" sz="2400" i="1" smtClean="0">
                                <a:latin typeface="Cambria Math" panose="02040503050406030204" pitchFamily="18" charset="0"/>
                                <a:ea typeface="黑体" panose="02010609060101010101" pitchFamily="49" charset="-122"/>
                              </a:rPr>
                            </m:ctrlPr>
                          </m:limLowPr>
                          <m:e>
                            <m:r>
                              <a:rPr lang="en-US" altLang="zh-CN" sz="2400" b="0" i="0" smtClean="0">
                                <a:latin typeface="Cambria Math"/>
                                <a:ea typeface="黑体" panose="02010609060101010101" pitchFamily="49" charset="-122"/>
                              </a:rPr>
                              <m:t>  </m:t>
                            </m:r>
                            <m:r>
                              <m:rPr>
                                <m:sty m:val="p"/>
                              </m:rPr>
                              <a:rPr lang="en-US" altLang="zh-CN" sz="2400" b="0" i="0" smtClean="0">
                                <a:latin typeface="Cambria Math"/>
                                <a:ea typeface="黑体" panose="02010609060101010101" pitchFamily="49" charset="-122"/>
                              </a:rPr>
                              <m:t>argmin</m:t>
                            </m:r>
                          </m:e>
                          <m:lim>
                            <m:sSub>
                              <m:sSubPr>
                                <m:ctrlPr>
                                  <a:rPr lang="en-US" altLang="zh-CN" sz="2400" i="1" smtClean="0">
                                    <a:latin typeface="Cambria Math" panose="02040503050406030204" pitchFamily="18" charset="0"/>
                                    <a:ea typeface="黑体" panose="02010609060101010101" pitchFamily="49" charset="-122"/>
                                  </a:rPr>
                                </m:ctrlPr>
                              </m:sSubPr>
                              <m:e>
                                <m:r>
                                  <a:rPr lang="en-US" altLang="zh-CN" sz="2400" b="0" i="1" smtClean="0">
                                    <a:latin typeface="Cambria Math"/>
                                    <a:ea typeface="黑体" panose="02010609060101010101" pitchFamily="49" charset="-122"/>
                                  </a:rPr>
                                  <m:t>𝑐</m:t>
                                </m:r>
                              </m:e>
                              <m:sub>
                                <m:r>
                                  <a:rPr lang="en-US" altLang="zh-CN" sz="2400" b="0" i="1" smtClean="0">
                                    <a:latin typeface="Cambria Math"/>
                                    <a:ea typeface="黑体" panose="02010609060101010101" pitchFamily="49" charset="-122"/>
                                  </a:rPr>
                                  <m:t>𝑗</m:t>
                                </m:r>
                                <m:r>
                                  <a:rPr lang="en-US" altLang="zh-CN" sz="2400" b="0" i="1" smtClean="0">
                                    <a:latin typeface="Cambria Math"/>
                                    <a:ea typeface="Cambria Math"/>
                                  </a:rPr>
                                  <m:t>∈</m:t>
                                </m:r>
                                <m:r>
                                  <a:rPr lang="en-US" altLang="zh-CN" sz="2400" b="0" i="1" smtClean="0">
                                    <a:latin typeface="Cambria Math"/>
                                    <a:ea typeface="Cambria Math"/>
                                  </a:rPr>
                                  <m:t>𝐶</m:t>
                                </m:r>
                              </m:sub>
                            </m:sSub>
                          </m:lim>
                        </m:limLow>
                      </m:fName>
                      <m:e>
                        <m:r>
                          <a:rPr lang="en-US" altLang="zh-CN" sz="2400" b="0" i="1" smtClean="0">
                            <a:latin typeface="Cambria Math"/>
                            <a:ea typeface="黑体" panose="02010609060101010101" pitchFamily="49" charset="-122"/>
                          </a:rPr>
                          <m:t>𝑑</m:t>
                        </m:r>
                        <m:r>
                          <a:rPr lang="en-US" altLang="zh-CN" sz="2400" b="0" i="1" smtClean="0">
                            <a:latin typeface="Cambria Math"/>
                            <a:ea typeface="黑体" panose="02010609060101010101" pitchFamily="49" charset="-122"/>
                          </a:rPr>
                          <m:t>(</m:t>
                        </m:r>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a:ea typeface="黑体" panose="02010609060101010101" pitchFamily="49" charset="-122"/>
                              </a:rPr>
                              <m:t>𝑥</m:t>
                            </m:r>
                          </m:e>
                          <m:sub>
                            <m:r>
                              <a:rPr lang="en-US" altLang="zh-CN" sz="2400" b="0" i="1" smtClean="0">
                                <a:latin typeface="Cambria Math"/>
                                <a:ea typeface="黑体" panose="02010609060101010101" pitchFamily="49" charset="-122"/>
                              </a:rPr>
                              <m:t>𝑖</m:t>
                            </m:r>
                          </m:sub>
                        </m:sSub>
                        <m:r>
                          <a:rPr lang="en-US" altLang="zh-CN" sz="2400" b="0" i="1" smtClean="0">
                            <a:latin typeface="Cambria Math"/>
                            <a:ea typeface="黑体" panose="02010609060101010101" pitchFamily="49" charset="-122"/>
                          </a:rPr>
                          <m:t>,</m:t>
                        </m:r>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a:ea typeface="黑体" panose="02010609060101010101" pitchFamily="49" charset="-122"/>
                              </a:rPr>
                              <m:t>𝑐</m:t>
                            </m:r>
                          </m:e>
                          <m:sub>
                            <m:r>
                              <a:rPr lang="en-US" altLang="zh-CN" sz="2400" b="0" i="1" smtClean="0">
                                <a:latin typeface="Cambria Math"/>
                                <a:ea typeface="黑体" panose="02010609060101010101" pitchFamily="49" charset="-122"/>
                              </a:rPr>
                              <m:t>𝑗</m:t>
                            </m:r>
                          </m:sub>
                        </m:sSub>
                        <m:r>
                          <a:rPr lang="en-US" altLang="zh-CN" sz="2400" b="0" i="1" smtClean="0">
                            <a:latin typeface="Cambria Math"/>
                            <a:ea typeface="黑体" panose="02010609060101010101" pitchFamily="49" charset="-122"/>
                          </a:rPr>
                          <m:t>)</m:t>
                        </m:r>
                      </m:e>
                    </m:func>
                  </m:oMath>
                </a14:m>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495300" y="2444568"/>
                <a:ext cx="8439150" cy="2833020"/>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62856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zh-CN" altLang="zh-CN" sz="2400" kern="0" dirty="0">
                <a:solidFill>
                  <a:srgbClr val="0070C0"/>
                </a:solidFill>
                <a:latin typeface="Times New Roman" pitchFamily="18" charset="0"/>
                <a:cs typeface="Times New Roman" pitchFamily="18" charset="0"/>
              </a:rPr>
              <a:t>二硬币投掷例子</a:t>
            </a:r>
            <a:endParaRPr lang="zh-CN" altLang="en-US" sz="2400" kern="0" dirty="0">
              <a:solidFill>
                <a:srgbClr val="0070C0"/>
              </a:solidFill>
              <a:latin typeface="Times New Roman" pitchFamily="18" charset="0"/>
              <a:cs typeface="Times New Roman" pitchFamily="18" charset="0"/>
            </a:endParaRPr>
          </a:p>
        </p:txBody>
      </p:sp>
      <p:pic>
        <p:nvPicPr>
          <p:cNvPr id="3" name="图片 2">
            <a:extLst>
              <a:ext uri="{FF2B5EF4-FFF2-40B4-BE49-F238E27FC236}">
                <a16:creationId xmlns:a16="http://schemas.microsoft.com/office/drawing/2014/main" id="{B31799D2-A3E8-4EA4-98FB-17D48B6D6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110409" y="-212376"/>
            <a:ext cx="2923181" cy="7282751"/>
          </a:xfrm>
          <a:prstGeom prst="rect">
            <a:avLst/>
          </a:prstGeom>
        </p:spPr>
      </p:pic>
      <p:sp>
        <p:nvSpPr>
          <p:cNvPr id="4" name="文本框 3">
            <a:extLst>
              <a:ext uri="{FF2B5EF4-FFF2-40B4-BE49-F238E27FC236}">
                <a16:creationId xmlns:a16="http://schemas.microsoft.com/office/drawing/2014/main" id="{48E838D1-4299-4369-A23D-A23A3E16E2F7}"/>
              </a:ext>
            </a:extLst>
          </p:cNvPr>
          <p:cNvSpPr txBox="1"/>
          <p:nvPr/>
        </p:nvSpPr>
        <p:spPr>
          <a:xfrm>
            <a:off x="930623" y="1493242"/>
            <a:ext cx="5926622" cy="338554"/>
          </a:xfrm>
          <a:prstGeom prst="rect">
            <a:avLst/>
          </a:prstGeom>
          <a:noFill/>
        </p:spPr>
        <p:txBody>
          <a:bodyPr wrap="none" rtlCol="0">
            <a:spAutoFit/>
          </a:bodyPr>
          <a:lstStyle/>
          <a:p>
            <a:r>
              <a:rPr lang="zh-CN" altLang="en-US" sz="1600" b="1" dirty="0">
                <a:ea typeface="+mj-ea"/>
              </a:rPr>
              <a:t>表</a:t>
            </a:r>
            <a:r>
              <a:rPr lang="en-US" altLang="zh-CN" sz="1600" b="1" dirty="0">
                <a:ea typeface="+mj-ea"/>
              </a:rPr>
              <a:t>5.4 </a:t>
            </a:r>
            <a:r>
              <a:rPr lang="zh-CN" altLang="en-US" sz="1600" b="1" dirty="0">
                <a:ea typeface="+mj-ea"/>
              </a:rPr>
              <a:t>两个硬币在每一轮中被选择概率以及投掷正面</a:t>
            </a:r>
            <a:r>
              <a:rPr lang="en-US" altLang="zh-CN" sz="1600" b="1" dirty="0">
                <a:ea typeface="+mj-ea"/>
              </a:rPr>
              <a:t>/</a:t>
            </a:r>
            <a:r>
              <a:rPr lang="zh-CN" altLang="en-US" sz="1600" b="1" dirty="0">
                <a:ea typeface="+mj-ea"/>
              </a:rPr>
              <a:t>反面的次数</a:t>
            </a:r>
          </a:p>
        </p:txBody>
      </p:sp>
    </p:spTree>
    <p:extLst>
      <p:ext uri="{BB962C8B-B14F-4D97-AF65-F5344CB8AC3E}">
        <p14:creationId xmlns:p14="http://schemas.microsoft.com/office/powerpoint/2010/main" val="2702046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zh-CN" altLang="zh-CN" sz="2400" kern="0" dirty="0">
                <a:solidFill>
                  <a:srgbClr val="0070C0"/>
                </a:solidFill>
                <a:latin typeface="Times New Roman" pitchFamily="18" charset="0"/>
                <a:cs typeface="Times New Roman" pitchFamily="18" charset="0"/>
              </a:rPr>
              <a:t>二硬币投掷例子</a:t>
            </a:r>
            <a:endParaRPr lang="zh-CN" altLang="en-US" sz="2400" kern="0" dirty="0">
              <a:solidFill>
                <a:srgbClr val="0070C0"/>
              </a:solidFill>
              <a:latin typeface="Times New Roman" pitchFamily="18" charset="0"/>
              <a:cs typeface="Times New Roman" pitchFamily="18" charset="0"/>
            </a:endParaRPr>
          </a:p>
        </p:txBody>
      </p:sp>
      <p:sp>
        <p:nvSpPr>
          <p:cNvPr id="8" name="文本框 7">
            <a:extLst>
              <a:ext uri="{FF2B5EF4-FFF2-40B4-BE49-F238E27FC236}">
                <a16:creationId xmlns:a16="http://schemas.microsoft.com/office/drawing/2014/main" id="{93012407-8597-46B7-9C8A-8D8B6FE61851}"/>
              </a:ext>
            </a:extLst>
          </p:cNvPr>
          <p:cNvSpPr txBox="1"/>
          <p:nvPr/>
        </p:nvSpPr>
        <p:spPr>
          <a:xfrm>
            <a:off x="611746" y="1001324"/>
            <a:ext cx="4572000" cy="465961"/>
          </a:xfrm>
          <a:prstGeom prst="rect">
            <a:avLst/>
          </a:prstGeom>
          <a:noFill/>
        </p:spPr>
        <p:txBody>
          <a:bodyPr wrap="square">
            <a:spAutoFit/>
          </a:bodyPr>
          <a:lstStyle/>
          <a:p>
            <a:pPr algn="just">
              <a:lnSpc>
                <a:spcPct val="150000"/>
              </a:lnSpc>
              <a:spcBef>
                <a:spcPts val="1200"/>
              </a:spcBef>
              <a:spcAft>
                <a:spcPts val="300"/>
              </a:spcAft>
            </a:pPr>
            <a:r>
              <a:rPr lang="zh-CN" altLang="en-US" sz="1800" b="1" kern="100" dirty="0">
                <a:effectLst/>
                <a:latin typeface="Times New Roman" panose="02020603050405020304" pitchFamily="18" charset="0"/>
                <a:ea typeface="华文楷体" panose="02010600040101010101" pitchFamily="2" charset="-122"/>
                <a:cs typeface="Times New Roman" panose="02020603050405020304" pitchFamily="18" charset="0"/>
              </a:rPr>
              <a:t>期望最大化（</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M</a:t>
            </a:r>
            <a:r>
              <a:rPr lang="zh-CN" altLang="en-US" sz="1800" b="1" kern="100" dirty="0">
                <a:effectLst/>
                <a:latin typeface="Times New Roman" panose="02020603050405020304" pitchFamily="18" charset="0"/>
                <a:ea typeface="华文楷体" panose="02010600040101010101" pitchFamily="2" charset="-122"/>
                <a:cs typeface="Times New Roman" panose="02020603050405020304" pitchFamily="18" charset="0"/>
              </a:rPr>
              <a:t>步骤，</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Maximization</a:t>
            </a:r>
            <a:r>
              <a:rPr lang="zh-CN" altLang="en-US" sz="1800" b="1"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b="1"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9AC48CF-5941-43CF-BE72-D2B58EF02F75}"/>
                  </a:ext>
                </a:extLst>
              </p:cNvPr>
              <p:cNvSpPr txBox="1"/>
              <p:nvPr/>
            </p:nvSpPr>
            <p:spPr>
              <a:xfrm>
                <a:off x="669701" y="1467285"/>
                <a:ext cx="8062174" cy="3305264"/>
              </a:xfrm>
              <a:prstGeom prst="rect">
                <a:avLst/>
              </a:prstGeom>
              <a:noFill/>
            </p:spPr>
            <p:txBody>
              <a:bodyPr wrap="square">
                <a:spAutoFit/>
              </a:bodyPr>
              <a:lstStyle/>
              <a:p>
                <a:pPr algn="just">
                  <a:lnSpc>
                    <a:spcPct val="150000"/>
                  </a:lnSpc>
                  <a:spcBef>
                    <a:spcPts val="1200"/>
                  </a:spcBef>
                  <a:spcAft>
                    <a:spcPts val="300"/>
                  </a:spcAft>
                </a:pP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在上面的计算中，通过初始化硬币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投掷得到正面概率</a:t>
                </a:r>
                <a14:m>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acc>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m:t>
                        </m:r>
                      </m:sup>
                    </m:sSubSup>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acc>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m:t>
                        </m:r>
                      </m:sup>
                    </m:sSubSup>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，得到每一轮中选择硬币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和选择硬币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概率这一</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隐变量</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，进而可计算得到每一轮中硬币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投掷正面次数。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50000"/>
                  </a:lnSpc>
                  <a:spcBef>
                    <a:spcPts val="1200"/>
                  </a:spcBef>
                  <a:spcAft>
                    <a:spcPts val="300"/>
                  </a:spcAft>
                </a:pP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在这些信息基础上，可更新得到硬币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投掷为正面的概率，从而得到新的模型参数：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lnSpc>
                    <a:spcPct val="150000"/>
                  </a:lnSpc>
                  <a:spcBef>
                    <a:spcPts val="1200"/>
                  </a:spcBef>
                  <a:spcAft>
                    <a:spcPts val="300"/>
                  </a:spcAft>
                </a:pPr>
                <a:r>
                  <a:rPr lang="en-US" altLang="zh-CN" sz="1800" kern="100" dirty="0">
                    <a:effectLst/>
                    <a:ea typeface="Cambria Math" panose="02040503050406030204" pitchFamily="18" charset="0"/>
                    <a:cs typeface="Times New Roman" panose="02020603050405020304" pitchFamily="18" charset="0"/>
                  </a:rPr>
                  <a:t>                        </a:t>
                </a:r>
                <a14:m>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acc>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p>
                    </m:sSubSup>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21.30</m:t>
                        </m:r>
                      </m:num>
                      <m:den>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21.30+8.57</m:t>
                        </m:r>
                      </m:den>
                    </m:f>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=0.713</m:t>
                    </m:r>
                  </m:oMath>
                </a14:m>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acc>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p>
                    </m:sSubSup>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11.70</m:t>
                        </m:r>
                      </m:num>
                      <m:den>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11.70+8.43</m:t>
                        </m:r>
                      </m:den>
                    </m:f>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=0.581</m:t>
                    </m:r>
                  </m:oMath>
                </a14:m>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49AC48CF-5941-43CF-BE72-D2B58EF02F75}"/>
                  </a:ext>
                </a:extLst>
              </p:cNvPr>
              <p:cNvSpPr txBox="1">
                <a:spLocks noRot="1" noChangeAspect="1" noMove="1" noResize="1" noEditPoints="1" noAdjustHandles="1" noChangeArrowheads="1" noChangeShapeType="1" noTextEdit="1"/>
              </p:cNvSpPr>
              <p:nvPr/>
            </p:nvSpPr>
            <p:spPr>
              <a:xfrm>
                <a:off x="669701" y="1467285"/>
                <a:ext cx="8062174" cy="3305264"/>
              </a:xfrm>
              <a:prstGeom prst="rect">
                <a:avLst/>
              </a:prstGeom>
              <a:blipFill>
                <a:blip r:embed="rId3"/>
                <a:stretch>
                  <a:fillRect l="-681" r="-34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D218DBF-E35A-4527-862E-7BCDE020FB48}"/>
                  </a:ext>
                </a:extLst>
              </p:cNvPr>
              <p:cNvSpPr txBox="1"/>
              <p:nvPr/>
            </p:nvSpPr>
            <p:spPr>
              <a:xfrm>
                <a:off x="669701" y="4612714"/>
                <a:ext cx="8062174" cy="1817421"/>
              </a:xfrm>
              <a:prstGeom prst="rect">
                <a:avLst/>
              </a:prstGeom>
              <a:noFill/>
            </p:spPr>
            <p:txBody>
              <a:bodyPr wrap="square">
                <a:spAutoFit/>
              </a:bodyPr>
              <a:lstStyle/>
              <a:p>
                <a:pPr algn="just">
                  <a:lnSpc>
                    <a:spcPct val="150000"/>
                  </a:lnSpc>
                  <a:spcBef>
                    <a:spcPts val="1200"/>
                  </a:spcBef>
                  <a:spcAft>
                    <a:spcPts val="300"/>
                  </a:spcAft>
                </a:pP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接下来，可在新的概率值基础上继续计算每一轮投掷中选择硬币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或硬币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的概率，进而计算得到五轮中硬币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投掷正面的总次数，从而得到硬币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投掷为正面的更新概率值</a:t>
                </a:r>
                <a14:m>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acc>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p>
                    </m:sSubSup>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acc>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𝐵</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p>
                    </m:sSubSup>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。上述算法不断迭代，直至算法收敛，最终得到硬币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和硬币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投掷为正面的概率</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sub>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𝐴</m:t>
                        </m:r>
                      </m:sub>
                    </m:sSub>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sub>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𝐵</m:t>
                        </m:r>
                      </m:sub>
                    </m:sSub>
                    <m:r>
                      <a:rPr lang="en-US" altLang="zh-CN" sz="1800" i="1" kern="100">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2D218DBF-E35A-4527-862E-7BCDE020FB48}"/>
                  </a:ext>
                </a:extLst>
              </p:cNvPr>
              <p:cNvSpPr txBox="1">
                <a:spLocks noRot="1" noChangeAspect="1" noMove="1" noResize="1" noEditPoints="1" noAdjustHandles="1" noChangeArrowheads="1" noChangeShapeType="1" noTextEdit="1"/>
              </p:cNvSpPr>
              <p:nvPr/>
            </p:nvSpPr>
            <p:spPr>
              <a:xfrm>
                <a:off x="669701" y="4612714"/>
                <a:ext cx="8062174" cy="1817421"/>
              </a:xfrm>
              <a:prstGeom prst="rect">
                <a:avLst/>
              </a:prstGeom>
              <a:blipFill>
                <a:blip r:embed="rId4"/>
                <a:stretch>
                  <a:fillRect l="-681" r="-605" b="-46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669062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zh-CN" altLang="zh-CN" sz="2400" kern="0" dirty="0">
                <a:solidFill>
                  <a:srgbClr val="0070C0"/>
                </a:solidFill>
                <a:latin typeface="Times New Roman" pitchFamily="18" charset="0"/>
                <a:cs typeface="Times New Roman" pitchFamily="18" charset="0"/>
              </a:rPr>
              <a:t>二硬币投掷例子</a:t>
            </a:r>
            <a:endParaRPr lang="zh-CN" altLang="en-US" sz="2400" kern="0" dirty="0">
              <a:solidFill>
                <a:srgbClr val="0070C0"/>
              </a:solidFill>
              <a:latin typeface="Times New Roman" pitchFamily="18" charset="0"/>
              <a:cs typeface="Times New Roman" pitchFamily="18" charset="0"/>
            </a:endParaRPr>
          </a:p>
        </p:txBody>
      </p:sp>
      <p:pic>
        <p:nvPicPr>
          <p:cNvPr id="3" name="图片 2">
            <a:extLst>
              <a:ext uri="{FF2B5EF4-FFF2-40B4-BE49-F238E27FC236}">
                <a16:creationId xmlns:a16="http://schemas.microsoft.com/office/drawing/2014/main" id="{3D056D06-79E9-44FB-96BF-EBEF9A42E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03170" y="-39372"/>
            <a:ext cx="3937659" cy="7490994"/>
          </a:xfrm>
          <a:prstGeom prst="rect">
            <a:avLst/>
          </a:prstGeom>
        </p:spPr>
      </p:pic>
      <p:sp>
        <p:nvSpPr>
          <p:cNvPr id="4" name="文本框 3">
            <a:extLst>
              <a:ext uri="{FF2B5EF4-FFF2-40B4-BE49-F238E27FC236}">
                <a16:creationId xmlns:a16="http://schemas.microsoft.com/office/drawing/2014/main" id="{E2F8DD94-2B28-4F31-8F23-76BF0F45FA43}"/>
              </a:ext>
            </a:extLst>
          </p:cNvPr>
          <p:cNvSpPr txBox="1"/>
          <p:nvPr/>
        </p:nvSpPr>
        <p:spPr>
          <a:xfrm>
            <a:off x="826502" y="1340786"/>
            <a:ext cx="4943982" cy="338554"/>
          </a:xfrm>
          <a:prstGeom prst="rect">
            <a:avLst/>
          </a:prstGeom>
          <a:noFill/>
        </p:spPr>
        <p:txBody>
          <a:bodyPr wrap="none" rtlCol="0">
            <a:spAutoFit/>
          </a:bodyPr>
          <a:lstStyle/>
          <a:p>
            <a:r>
              <a:rPr lang="zh-CN" altLang="en-US" sz="1600" b="1" dirty="0">
                <a:ea typeface="+mj-ea"/>
              </a:rPr>
              <a:t>表</a:t>
            </a:r>
            <a:r>
              <a:rPr lang="en-US" altLang="zh-CN" sz="1600" b="1" dirty="0">
                <a:ea typeface="+mj-ea"/>
              </a:rPr>
              <a:t>5.5 </a:t>
            </a:r>
            <a:r>
              <a:rPr lang="zh-CN" altLang="en-US" sz="1600" b="1" dirty="0">
                <a:ea typeface="+mj-ea"/>
              </a:rPr>
              <a:t>两个硬币投掷结果为正面的概率迭代计算结果</a:t>
            </a:r>
          </a:p>
        </p:txBody>
      </p:sp>
    </p:spTree>
    <p:extLst>
      <p:ext uri="{BB962C8B-B14F-4D97-AF65-F5344CB8AC3E}">
        <p14:creationId xmlns:p14="http://schemas.microsoft.com/office/powerpoint/2010/main" val="228853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zh-CN" altLang="zh-CN" sz="2400" kern="0" dirty="0">
                <a:solidFill>
                  <a:srgbClr val="0070C0"/>
                </a:solidFill>
                <a:latin typeface="Times New Roman" pitchFamily="18" charset="0"/>
                <a:cs typeface="Times New Roman" pitchFamily="18" charset="0"/>
              </a:rPr>
              <a:t>二硬币投掷例子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AF754AAF-195B-4C8E-BECE-F08DD29574D9}"/>
                  </a:ext>
                </a:extLst>
              </p:cNvPr>
              <p:cNvSpPr/>
              <p:nvPr/>
            </p:nvSpPr>
            <p:spPr>
              <a:xfrm>
                <a:off x="136915" y="1105751"/>
                <a:ext cx="8870169" cy="5336525"/>
              </a:xfrm>
              <a:prstGeom prst="rect">
                <a:avLst/>
              </a:prstGeom>
            </p:spPr>
            <p:txBody>
              <a:bodyPr wrap="square">
                <a:spAutoFit/>
              </a:bodyPr>
              <a:lstStyle/>
              <a:p>
                <a:pPr marL="342900" indent="-342900">
                  <a:lnSpc>
                    <a:spcPct val="150000"/>
                  </a:lnSpc>
                  <a:spcBef>
                    <a:spcPts val="1200"/>
                  </a:spcBef>
                  <a:spcAft>
                    <a:spcPts val="300"/>
                  </a:spcAft>
                  <a:buFont typeface="Wingdings" panose="05000000000000000000" pitchFamily="2" charset="2"/>
                  <a:buChar char="l"/>
                </a:pPr>
                <a:r>
                  <a:rPr lang="zh-CN" altLang="zh-CN" sz="2000" dirty="0">
                    <a:solidFill>
                      <a:srgbClr val="C00000"/>
                    </a:solidFill>
                    <a:latin typeface="Times New Roman" panose="02020603050405020304" pitchFamily="18" charset="0"/>
                    <a:ea typeface="+mj-ea"/>
                    <a:cs typeface="Times New Roman" panose="02020603050405020304" pitchFamily="18" charset="0"/>
                  </a:rPr>
                  <a:t>隐变量</a:t>
                </a:r>
                <a:r>
                  <a:rPr lang="zh-CN" altLang="en-US" sz="2000" dirty="0">
                    <a:solidFill>
                      <a:srgbClr val="C00000"/>
                    </a:solidFill>
                    <a:latin typeface="Times New Roman" panose="02020603050405020304" pitchFamily="18" charset="0"/>
                    <a:ea typeface="+mj-ea"/>
                    <a:cs typeface="Times New Roman" panose="02020603050405020304" pitchFamily="18" charset="0"/>
                  </a:rPr>
                  <a:t>：</a:t>
                </a:r>
                <a:endParaRPr lang="en-US" altLang="zh-CN" sz="2000" dirty="0">
                  <a:solidFill>
                    <a:srgbClr val="C00000"/>
                  </a:solidFill>
                  <a:latin typeface="Times New Roman" panose="02020603050405020304" pitchFamily="18" charset="0"/>
                  <a:ea typeface="+mj-ea"/>
                  <a:cs typeface="Times New Roman" panose="02020603050405020304" pitchFamily="18" charset="0"/>
                </a:endParaRPr>
              </a:p>
              <a:p>
                <a:pPr indent="266700">
                  <a:lnSpc>
                    <a:spcPct val="150000"/>
                  </a:lnSpc>
                  <a:spcBef>
                    <a:spcPts val="1200"/>
                  </a:spcBef>
                  <a:spcAft>
                    <a:spcPts val="300"/>
                  </a:spcAft>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每一轮选择硬币</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还是选择硬币</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来完成</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次投掷是一个隐变量，硬币</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和硬币</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投掷结果为正面的概率</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𝛩</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𝛩</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𝐴</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𝛩</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𝐵</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称为模型参数。</a:t>
                </a:r>
              </a:p>
              <a:p>
                <a:pPr marL="342900" indent="-342900">
                  <a:lnSpc>
                    <a:spcPct val="150000"/>
                  </a:lnSpc>
                  <a:spcBef>
                    <a:spcPts val="1200"/>
                  </a:spcBef>
                  <a:spcAft>
                    <a:spcPts val="300"/>
                  </a:spcAft>
                  <a:buFont typeface="Wingdings" panose="05000000000000000000" pitchFamily="2" charset="2"/>
                  <a:buChar char="l"/>
                </a:pPr>
                <a:r>
                  <a:rPr lang="zh-CN" altLang="en-US" sz="2000" dirty="0">
                    <a:solidFill>
                      <a:srgbClr val="C00000"/>
                    </a:solidFill>
                    <a:latin typeface="Times New Roman" panose="02020603050405020304" pitchFamily="18" charset="0"/>
                    <a:ea typeface="+mj-ea"/>
                    <a:cs typeface="Times New Roman" panose="02020603050405020304" pitchFamily="18" charset="0"/>
                  </a:rPr>
                  <a:t>计算隐变量</a:t>
                </a:r>
                <a:r>
                  <a:rPr lang="zh-CN" altLang="zh-CN" sz="2000" dirty="0">
                    <a:solidFill>
                      <a:srgbClr val="C00000"/>
                    </a:solidFill>
                    <a:latin typeface="Times New Roman" panose="02020603050405020304" pitchFamily="18" charset="0"/>
                    <a:ea typeface="+mj-ea"/>
                    <a:cs typeface="Times New Roman" panose="02020603050405020304" pitchFamily="18" charset="0"/>
                  </a:rPr>
                  <a:t>（</a:t>
                </a:r>
                <a:r>
                  <a:rPr lang="en-US" altLang="zh-CN" sz="2000" dirty="0">
                    <a:solidFill>
                      <a:srgbClr val="C00000"/>
                    </a:solidFill>
                    <a:latin typeface="Times New Roman" panose="02020603050405020304" pitchFamily="18" charset="0"/>
                    <a:ea typeface="+mj-ea"/>
                    <a:cs typeface="Times New Roman" panose="02020603050405020304" pitchFamily="18" charset="0"/>
                  </a:rPr>
                  <a:t>EM </a:t>
                </a:r>
                <a:r>
                  <a:rPr lang="zh-CN" altLang="zh-CN" sz="2000" dirty="0">
                    <a:solidFill>
                      <a:srgbClr val="C00000"/>
                    </a:solidFill>
                    <a:latin typeface="Times New Roman" panose="02020603050405020304" pitchFamily="18" charset="0"/>
                    <a:ea typeface="+mj-ea"/>
                    <a:cs typeface="Times New Roman" panose="02020603050405020304" pitchFamily="18" charset="0"/>
                  </a:rPr>
                  <a:t>算法的</a:t>
                </a:r>
                <a:r>
                  <a:rPr lang="en-US" altLang="zh-CN" sz="2000" dirty="0">
                    <a:solidFill>
                      <a:srgbClr val="C00000"/>
                    </a:solidFill>
                    <a:latin typeface="Times New Roman" panose="02020603050405020304" pitchFamily="18" charset="0"/>
                    <a:ea typeface="+mj-ea"/>
                    <a:cs typeface="Times New Roman" panose="02020603050405020304" pitchFamily="18" charset="0"/>
                  </a:rPr>
                  <a:t> E </a:t>
                </a:r>
                <a:r>
                  <a:rPr lang="zh-CN" altLang="zh-CN" sz="2000" dirty="0">
                    <a:solidFill>
                      <a:srgbClr val="C00000"/>
                    </a:solidFill>
                    <a:latin typeface="Times New Roman" panose="02020603050405020304" pitchFamily="18" charset="0"/>
                    <a:ea typeface="+mj-ea"/>
                    <a:cs typeface="Times New Roman" panose="02020603050405020304" pitchFamily="18" charset="0"/>
                  </a:rPr>
                  <a:t>步</a:t>
                </a:r>
                <a:r>
                  <a:rPr lang="zh-CN" altLang="en-US" sz="2000" dirty="0">
                    <a:solidFill>
                      <a:srgbClr val="C00000"/>
                    </a:solidFill>
                    <a:latin typeface="Times New Roman" panose="02020603050405020304" pitchFamily="18" charset="0"/>
                    <a:ea typeface="+mj-ea"/>
                    <a:cs typeface="Times New Roman" panose="02020603050405020304" pitchFamily="18" charset="0"/>
                  </a:rPr>
                  <a:t>）、最大化似然函数和</a:t>
                </a:r>
                <a:r>
                  <a:rPr lang="zh-CN" altLang="zh-CN" sz="2000" dirty="0">
                    <a:solidFill>
                      <a:srgbClr val="C00000"/>
                    </a:solidFill>
                    <a:latin typeface="Times New Roman" panose="02020603050405020304" pitchFamily="18" charset="0"/>
                    <a:ea typeface="+mj-ea"/>
                    <a:cs typeface="Times New Roman" panose="02020603050405020304" pitchFamily="18" charset="0"/>
                  </a:rPr>
                  <a:t>更新模型参数（</a:t>
                </a:r>
                <a:r>
                  <a:rPr lang="en-US" altLang="zh-CN" sz="2000" dirty="0">
                    <a:solidFill>
                      <a:srgbClr val="C00000"/>
                    </a:solidFill>
                    <a:latin typeface="Times New Roman" panose="02020603050405020304" pitchFamily="18" charset="0"/>
                    <a:ea typeface="+mj-ea"/>
                    <a:cs typeface="Times New Roman" panose="02020603050405020304" pitchFamily="18" charset="0"/>
                  </a:rPr>
                  <a:t>EM</a:t>
                </a:r>
                <a:r>
                  <a:rPr lang="zh-CN" altLang="zh-CN" sz="2000" dirty="0">
                    <a:solidFill>
                      <a:srgbClr val="C00000"/>
                    </a:solidFill>
                    <a:latin typeface="Times New Roman" panose="02020603050405020304" pitchFamily="18" charset="0"/>
                    <a:ea typeface="+mj-ea"/>
                    <a:cs typeface="Times New Roman" panose="02020603050405020304" pitchFamily="18" charset="0"/>
                  </a:rPr>
                  <a:t>算法的</a:t>
                </a:r>
                <a:r>
                  <a:rPr lang="en-US" altLang="zh-CN" sz="2000" dirty="0">
                    <a:solidFill>
                      <a:srgbClr val="C00000"/>
                    </a:solidFill>
                    <a:latin typeface="Times New Roman" panose="02020603050405020304" pitchFamily="18" charset="0"/>
                    <a:ea typeface="+mj-ea"/>
                    <a:cs typeface="Times New Roman" panose="02020603050405020304" pitchFamily="18" charset="0"/>
                  </a:rPr>
                  <a:t>M</a:t>
                </a:r>
                <a:r>
                  <a:rPr lang="zh-CN" altLang="zh-CN" sz="2000" dirty="0">
                    <a:solidFill>
                      <a:srgbClr val="C00000"/>
                    </a:solidFill>
                    <a:latin typeface="Times New Roman" panose="02020603050405020304" pitchFamily="18" charset="0"/>
                    <a:ea typeface="+mj-ea"/>
                    <a:cs typeface="Times New Roman" panose="02020603050405020304" pitchFamily="18" charset="0"/>
                  </a:rPr>
                  <a:t>步</a:t>
                </a:r>
                <a:r>
                  <a:rPr lang="en-US" altLang="zh-CN" sz="2000" dirty="0">
                    <a:solidFill>
                      <a:srgbClr val="C00000"/>
                    </a:solidFill>
                    <a:latin typeface="Times New Roman" panose="02020603050405020304" pitchFamily="18" charset="0"/>
                    <a:ea typeface="+mj-ea"/>
                    <a:cs typeface="Times New Roman" panose="02020603050405020304" pitchFamily="18" charset="0"/>
                  </a:rPr>
                  <a:t>) </a:t>
                </a:r>
                <a:r>
                  <a:rPr lang="zh-CN" altLang="en-US" sz="2000" dirty="0">
                    <a:solidFill>
                      <a:srgbClr val="C00000"/>
                    </a:solidFill>
                    <a:latin typeface="Times New Roman" panose="02020603050405020304" pitchFamily="18" charset="0"/>
                    <a:ea typeface="+mj-ea"/>
                    <a:cs typeface="Times New Roman" panose="02020603050405020304" pitchFamily="18" charset="0"/>
                  </a:rPr>
                  <a:t>：</a:t>
                </a:r>
                <a:endParaRPr lang="en-US" altLang="zh-CN" sz="2000" dirty="0">
                  <a:solidFill>
                    <a:srgbClr val="C00000"/>
                  </a:solidFill>
                  <a:latin typeface="Times New Roman" panose="02020603050405020304" pitchFamily="18" charset="0"/>
                  <a:ea typeface="+mj-ea"/>
                  <a:cs typeface="Times New Roman" panose="02020603050405020304" pitchFamily="18" charset="0"/>
                </a:endParaRPr>
              </a:p>
              <a:p>
                <a:pPr indent="266700">
                  <a:lnSpc>
                    <a:spcPct val="150000"/>
                  </a:lnSpc>
                  <a:spcBef>
                    <a:spcPts val="1200"/>
                  </a:spcBef>
                  <a:spcAft>
                    <a:spcPts val="300"/>
                  </a:spcAft>
                </a:pP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EM </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算法使用迭代方法来求解模型参数</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𝛩</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𝛩</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𝐴</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𝛩</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𝐵</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：先初始化模型参数，然后计算得到隐变量（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EM </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算法的</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E </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步），接着基于观测投掷结果和当前隐变量值一起来最大化似然函数（即使得模型参数能够更好拟合观测结果），更新模型参数（</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算法的</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M</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步</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。基于当前得到的模型参数，继续更新隐变量（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算法的</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E </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步），然后继续最大化似然函数，更新模型参数（</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算法的</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M</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步</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。以此类推，不断迭代下去，直到模型参数基本无变化，算法收敛。</a:t>
                </a:r>
              </a:p>
            </p:txBody>
          </p:sp>
        </mc:Choice>
        <mc:Fallback xmlns="">
          <p:sp>
            <p:nvSpPr>
              <p:cNvPr id="2" name="矩形 1">
                <a:extLst>
                  <a:ext uri="{FF2B5EF4-FFF2-40B4-BE49-F238E27FC236}">
                    <a16:creationId xmlns:a16="http://schemas.microsoft.com/office/drawing/2014/main" id="{AF754AAF-195B-4C8E-BECE-F08DD29574D9}"/>
                  </a:ext>
                </a:extLst>
              </p:cNvPr>
              <p:cNvSpPr>
                <a:spLocks noRot="1" noChangeAspect="1" noMove="1" noResize="1" noEditPoints="1" noAdjustHandles="1" noChangeArrowheads="1" noChangeShapeType="1" noTextEdit="1"/>
              </p:cNvSpPr>
              <p:nvPr/>
            </p:nvSpPr>
            <p:spPr>
              <a:xfrm>
                <a:off x="136915" y="1105751"/>
                <a:ext cx="8870169" cy="5336525"/>
              </a:xfrm>
              <a:prstGeom prst="rect">
                <a:avLst/>
              </a:prstGeom>
              <a:blipFill>
                <a:blip r:embed="rId3"/>
                <a:stretch>
                  <a:fillRect l="-618" r="-2404" b="-9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59903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zh-CN" altLang="en-US" sz="2400" kern="0" dirty="0">
                <a:solidFill>
                  <a:srgbClr val="0070C0"/>
                </a:solidFill>
                <a:latin typeface="Times New Roman" pitchFamily="18" charset="0"/>
                <a:cs typeface="Times New Roman" pitchFamily="18" charset="0"/>
              </a:rPr>
              <a:t>三</a:t>
            </a:r>
            <a:r>
              <a:rPr lang="zh-CN" altLang="zh-CN" sz="2400" kern="0" dirty="0">
                <a:solidFill>
                  <a:srgbClr val="0070C0"/>
                </a:solidFill>
                <a:latin typeface="Times New Roman" pitchFamily="18" charset="0"/>
                <a:cs typeface="Times New Roman" pitchFamily="18" charset="0"/>
              </a:rPr>
              <a:t>硬币投掷例子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D9C89D5-B00D-4842-A99F-3A9EF875B5DF}"/>
                  </a:ext>
                </a:extLst>
              </p:cNvPr>
              <p:cNvSpPr txBox="1"/>
              <p:nvPr/>
            </p:nvSpPr>
            <p:spPr>
              <a:xfrm>
                <a:off x="601606" y="1035402"/>
                <a:ext cx="7940787" cy="3693319"/>
              </a:xfrm>
              <a:prstGeom prst="rect">
                <a:avLst/>
              </a:prstGeom>
              <a:noFill/>
            </p:spPr>
            <p:txBody>
              <a:bodyPr wrap="square">
                <a:spAutoFit/>
              </a:bodyPr>
              <a:lstStyle/>
              <a:p>
                <a:pPr marL="285750" indent="-285750" algn="just">
                  <a:buFont typeface="Wingdings" panose="05000000000000000000" pitchFamily="2" charset="2"/>
                  <a:buChar char="l"/>
                </a:pP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假设有三枚质地材料不均匀的硬币（即每枚硬币投掷出现正反两面的概率不一定相等），这三枚硬币分别被标记为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。约定出现正面记为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H</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Head</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，头），出现反面记为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T</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Tail</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，尾），一次试验的过程如下：首先掷硬币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，如果硬币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投掷结果为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H</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，则选择硬币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投掷三次，如果硬币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投掷结果为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T</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，则选择硬币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投掷三次。观测结果中仅记录硬币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和硬币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的投掷结果，不出现硬币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的投掷结果。因为硬币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a:t>
                </a:r>
                <a:r>
                  <a:rPr lang="zh-CN" altLang="en-US"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的投掷结果没有被记录，所以是未观测到的数据（隐变量）。</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未观测数据取值集合记为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𝑍</m:t>
                        </m:r>
                      </m:sub>
                    </m:sSub>
                    <m:r>
                      <a:rPr lang="en-US" altLang="zh-CN" i="1">
                        <a:latin typeface="Cambria Math" panose="02040503050406030204" pitchFamily="18" charset="0"/>
                      </a:rPr>
                      <m:t>={</m:t>
                    </m:r>
                    <m:r>
                      <a:rPr lang="en-US" altLang="zh-CN" i="1">
                        <a:latin typeface="Cambria Math" panose="02040503050406030204" pitchFamily="18" charset="0"/>
                      </a:rPr>
                      <m:t>𝐻</m:t>
                    </m:r>
                    <m:r>
                      <a:rPr lang="en-US" altLang="zh-CN" i="1">
                        <a:latin typeface="Cambria Math" panose="02040503050406030204" pitchFamily="18" charset="0"/>
                      </a:rPr>
                      <m:t>,</m:t>
                    </m:r>
                    <m:r>
                      <a:rPr lang="en-US" altLang="zh-CN" i="1">
                        <a:latin typeface="Cambria Math" panose="02040503050406030204" pitchFamily="18" charset="0"/>
                      </a:rPr>
                      <m:t>𝑇</m:t>
                    </m:r>
                    <m:r>
                      <a:rPr lang="en-US" altLang="zh-CN" i="1">
                        <a:latin typeface="Cambria Math" panose="02040503050406030204" pitchFamily="18" charset="0"/>
                      </a:rPr>
                      <m:t>} </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，观测数据取值集合记为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𝑋</m:t>
                        </m:r>
                      </m:sub>
                    </m:sSub>
                    <m:r>
                      <a:rPr lang="en-US" altLang="zh-CN" i="1">
                        <a:latin typeface="Cambria Math" panose="02040503050406030204" pitchFamily="18" charset="0"/>
                      </a:rPr>
                      <m:t>={</m:t>
                    </m:r>
                    <m:r>
                      <a:rPr lang="en-US" altLang="zh-CN" i="1">
                        <a:latin typeface="Cambria Math" panose="02040503050406030204" pitchFamily="18" charset="0"/>
                      </a:rPr>
                      <m:t>𝐻𝐻𝐻</m:t>
                    </m:r>
                    <m:r>
                      <a:rPr lang="en-US" altLang="zh-CN" i="1">
                        <a:latin typeface="Cambria Math" panose="02040503050406030204" pitchFamily="18" charset="0"/>
                      </a:rPr>
                      <m:t>,</m:t>
                    </m:r>
                    <m:r>
                      <a:rPr lang="en-US" altLang="zh-CN" i="1">
                        <a:latin typeface="Cambria Math" panose="02040503050406030204" pitchFamily="18" charset="0"/>
                      </a:rPr>
                      <m:t>𝑇𝑇𝑇</m:t>
                    </m:r>
                    <m:r>
                      <a:rPr lang="en-US" altLang="zh-CN" i="1">
                        <a:latin typeface="Cambria Math" panose="02040503050406030204" pitchFamily="18" charset="0"/>
                      </a:rPr>
                      <m:t>,</m:t>
                    </m:r>
                    <m:r>
                      <a:rPr lang="en-US" altLang="zh-CN" i="1">
                        <a:latin typeface="Cambria Math" panose="02040503050406030204" pitchFamily="18" charset="0"/>
                      </a:rPr>
                      <m:t>𝐻𝑇𝑇</m:t>
                    </m:r>
                    <m:r>
                      <a:rPr lang="en-US" altLang="zh-CN" i="1">
                        <a:latin typeface="Cambria Math" panose="02040503050406030204" pitchFamily="18" charset="0"/>
                      </a:rPr>
                      <m:t>,</m:t>
                    </m:r>
                    <m:r>
                      <a:rPr lang="en-US" altLang="zh-CN" i="1">
                        <a:latin typeface="Cambria Math" panose="02040503050406030204" pitchFamily="18" charset="0"/>
                      </a:rPr>
                      <m:t>𝑇𝐻𝐻</m:t>
                    </m:r>
                    <m:r>
                      <a:rPr lang="en-US" altLang="zh-CN" i="1">
                        <a:latin typeface="Cambria Math" panose="02040503050406030204" pitchFamily="18" charset="0"/>
                      </a:rPr>
                      <m:t>,</m:t>
                    </m:r>
                    <m:r>
                      <a:rPr lang="en-US" altLang="zh-CN" i="1">
                        <a:latin typeface="Cambria Math" panose="02040503050406030204" pitchFamily="18" charset="0"/>
                      </a:rPr>
                      <m:t>𝐻𝐻𝑇</m:t>
                    </m:r>
                    <m:r>
                      <a:rPr lang="en-US" altLang="zh-CN" i="1">
                        <a:latin typeface="Cambria Math" panose="02040503050406030204" pitchFamily="18" charset="0"/>
                      </a:rPr>
                      <m:t>,</m:t>
                    </m:r>
                    <m:r>
                      <a:rPr lang="en-US" altLang="zh-CN" i="1">
                        <a:latin typeface="Cambria Math" panose="02040503050406030204" pitchFamily="18" charset="0"/>
                      </a:rPr>
                      <m:t>𝑇𝑇𝐻</m:t>
                    </m:r>
                    <m:r>
                      <a:rPr lang="en-US" altLang="zh-CN" i="1">
                        <a:latin typeface="Cambria Math" panose="02040503050406030204" pitchFamily="18" charset="0"/>
                      </a:rPr>
                      <m:t>,</m:t>
                    </m:r>
                    <m:r>
                      <a:rPr lang="en-US" altLang="zh-CN" i="1">
                        <a:latin typeface="Cambria Math" panose="02040503050406030204" pitchFamily="18" charset="0"/>
                      </a:rPr>
                      <m:t>𝐻𝑇𝐻</m:t>
                    </m:r>
                    <m:r>
                      <a:rPr lang="en-US" altLang="zh-CN" i="1">
                        <a:latin typeface="Cambria Math" panose="02040503050406030204" pitchFamily="18" charset="0"/>
                      </a:rPr>
                      <m:t>,</m:t>
                    </m:r>
                    <m:r>
                      <a:rPr lang="en-US" altLang="zh-CN" i="1">
                        <a:latin typeface="Cambria Math" panose="02040503050406030204" pitchFamily="18" charset="0"/>
                      </a:rPr>
                      <m:t>𝑇𝐻𝑇</m:t>
                    </m:r>
                    <m:r>
                      <a:rPr lang="en-US" altLang="zh-CN" i="1">
                        <a:latin typeface="Cambria Math" panose="02040503050406030204" pitchFamily="18" charset="0"/>
                      </a:rPr>
                      <m:t>} </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，模型参数集合（三枚硬币分别出现正面的概率）为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Θ={λ,p</a:t>
                </a:r>
                <a:r>
                  <a:rPr lang="en-US" altLang="zh-CN"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a:t>
                </a:r>
                <a:r>
                  <a:rPr lang="en-US" altLang="zh-CN"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n</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次试验中，未观测到的数据序列记为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z</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，观测到的数据序列记为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，观测到的数据序列中有</a:t>
                </a:r>
                <a:r>
                  <a:rPr lang="en-US" altLang="zh-CN" dirty="0">
                    <a:latin typeface="Times New Roman" panose="02020603050405020304" pitchFamily="18" charset="0"/>
                    <a:ea typeface="楷体" panose="02010609060101010101" pitchFamily="49" charset="-122"/>
                    <a:cs typeface="Times New Roman" panose="02020603050405020304" pitchFamily="18" charset="0"/>
                  </a:rPr>
                  <a:t>h</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次为正面朝上，</a:t>
                </a:r>
                <a:r>
                  <a:rPr lang="en-US" altLang="zh-CN" dirty="0">
                    <a:latin typeface="Times New Roman" panose="02020603050405020304" pitchFamily="18" charset="0"/>
                    <a:ea typeface="楷体" panose="02010609060101010101" pitchFamily="49" charset="-122"/>
                    <a:cs typeface="Times New Roman" panose="02020603050405020304" pitchFamily="18" charset="0"/>
                  </a:rPr>
                  <a:t>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次为反面朝上。</a:t>
                </a:r>
              </a:p>
            </p:txBody>
          </p:sp>
        </mc:Choice>
        <mc:Fallback xmlns="">
          <p:sp>
            <p:nvSpPr>
              <p:cNvPr id="9" name="文本框 8">
                <a:extLst>
                  <a:ext uri="{FF2B5EF4-FFF2-40B4-BE49-F238E27FC236}">
                    <a16:creationId xmlns:a16="http://schemas.microsoft.com/office/drawing/2014/main" id="{0D9C89D5-B00D-4842-A99F-3A9EF875B5DF}"/>
                  </a:ext>
                </a:extLst>
              </p:cNvPr>
              <p:cNvSpPr txBox="1">
                <a:spLocks noRot="1" noChangeAspect="1" noMove="1" noResize="1" noEditPoints="1" noAdjustHandles="1" noChangeArrowheads="1" noChangeShapeType="1" noTextEdit="1"/>
              </p:cNvSpPr>
              <p:nvPr/>
            </p:nvSpPr>
            <p:spPr>
              <a:xfrm>
                <a:off x="601606" y="1035402"/>
                <a:ext cx="7940787" cy="3693319"/>
              </a:xfrm>
              <a:prstGeom prst="rect">
                <a:avLst/>
              </a:prstGeom>
              <a:blipFill>
                <a:blip r:embed="rId3"/>
                <a:stretch>
                  <a:fillRect l="-538" t="-825" r="-614" b="-1815"/>
                </a:stretch>
              </a:blipFill>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D550C23E-82EB-44EA-9066-0DB59C9F32AC}"/>
              </a:ext>
            </a:extLst>
          </p:cNvPr>
          <p:cNvGrpSpPr/>
          <p:nvPr/>
        </p:nvGrpSpPr>
        <p:grpSpPr>
          <a:xfrm>
            <a:off x="354169" y="4858321"/>
            <a:ext cx="7875431" cy="1542478"/>
            <a:chOff x="-399245" y="4793927"/>
            <a:chExt cx="7875431" cy="1542478"/>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A686CB5-B66E-43E7-9FC9-F33A1348167A}"/>
                    </a:ext>
                  </a:extLst>
                </p:cNvPr>
                <p:cNvSpPr txBox="1"/>
                <p:nvPr/>
              </p:nvSpPr>
              <p:spPr>
                <a:xfrm>
                  <a:off x="1777283" y="4926812"/>
                  <a:ext cx="4572000" cy="407804"/>
                </a:xfrm>
                <a:prstGeom prst="rect">
                  <a:avLst/>
                </a:prstGeom>
                <a:noFill/>
              </p:spPr>
              <p:txBody>
                <a:bodyPr wrap="square">
                  <a:spAutoFit/>
                </a:bodyPr>
                <a:lstStyle/>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5A686CB5-B66E-43E7-9FC9-F33A1348167A}"/>
                    </a:ext>
                  </a:extLst>
                </p:cNvPr>
                <p:cNvSpPr txBox="1">
                  <a:spLocks noRot="1" noChangeAspect="1" noMove="1" noResize="1" noEditPoints="1" noAdjustHandles="1" noChangeArrowheads="1" noChangeShapeType="1" noTextEdit="1"/>
                </p:cNvSpPr>
                <p:nvPr/>
              </p:nvSpPr>
              <p:spPr>
                <a:xfrm>
                  <a:off x="1777283" y="4926812"/>
                  <a:ext cx="4572000" cy="407804"/>
                </a:xfrm>
                <a:prstGeom prst="rect">
                  <a:avLst/>
                </a:prstGeom>
                <a:blipFill>
                  <a:blip r:embed="rId4"/>
                  <a:stretch>
                    <a:fillRect b="-2985"/>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D0822D11-9332-4723-83B5-1F1614A1C825}"/>
                </a:ext>
              </a:extLst>
            </p:cNvPr>
            <p:cNvSpPr/>
            <p:nvPr/>
          </p:nvSpPr>
          <p:spPr>
            <a:xfrm>
              <a:off x="347730" y="4793927"/>
              <a:ext cx="7128456" cy="1542478"/>
            </a:xfrm>
            <a:prstGeom prst="rect">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2469CADE-B23B-495B-AE3F-4A668ECBCE1D}"/>
                    </a:ext>
                  </a:extLst>
                </p:cNvPr>
                <p:cNvSpPr txBox="1"/>
                <p:nvPr/>
              </p:nvSpPr>
              <p:spPr>
                <a:xfrm>
                  <a:off x="-399245" y="5467501"/>
                  <a:ext cx="4572000" cy="7101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𝑃</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𝑧</m:t>
                            </m:r>
                          </m:e>
                          <m:e>
                            <m:r>
                              <a:rPr lang="zh-CN" altLang="en-US" i="1">
                                <a:latin typeface="Cambria Math" panose="02040503050406030204" pitchFamily="18" charset="0"/>
                              </a:rPr>
                              <m:t>𝛩</m:t>
                            </m:r>
                          </m:e>
                        </m:d>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eqArr>
                              <m:eqArrPr>
                                <m:ctrlPr>
                                  <a:rPr lang="zh-CN" altLang="en-US" i="1">
                                    <a:solidFill>
                                      <a:srgbClr val="836967"/>
                                    </a:solidFill>
                                    <a:latin typeface="Cambria Math" panose="02040503050406030204" pitchFamily="18" charset="0"/>
                                  </a:rPr>
                                </m:ctrlPr>
                              </m:eqArrPr>
                              <m:e>
                                <m:r>
                                  <a:rPr lang="zh-CN" altLang="en-US" i="0">
                                    <a:latin typeface="Cambria Math" panose="02040503050406030204" pitchFamily="18" charset="0"/>
                                  </a:rPr>
                                  <m:t>&amp;</m:t>
                                </m:r>
                                <m:r>
                                  <a:rPr lang="zh-CN" altLang="en-US" i="1">
                                    <a:latin typeface="Cambria Math" panose="02040503050406030204" pitchFamily="18" charset="0"/>
                                  </a:rPr>
                                  <m:t>𝜆</m:t>
                                </m:r>
                              </m:e>
                              <m:e>
                                <m:r>
                                  <a:rPr lang="zh-CN" altLang="en-US" i="0">
                                    <a:latin typeface="Cambria Math" panose="02040503050406030204" pitchFamily="18" charset="0"/>
                                  </a:rPr>
                                  <m:t>&amp;1−</m:t>
                                </m:r>
                                <m:r>
                                  <a:rPr lang="zh-CN" altLang="en-US" i="1">
                                    <a:latin typeface="Cambria Math" panose="02040503050406030204" pitchFamily="18" charset="0"/>
                                  </a:rPr>
                                  <m:t>𝜆</m:t>
                                </m:r>
                              </m:e>
                            </m:eqArr>
                            <m:r>
                              <a:rPr lang="zh-CN" altLang="en-US" i="0">
                                <a:latin typeface="Cambria Math" panose="02040503050406030204" pitchFamily="18" charset="0"/>
                              </a:rPr>
                              <m:t>  </m:t>
                            </m:r>
                            <m:m>
                              <m:mPr>
                                <m:plcHide m:val="on"/>
                                <m:mcs>
                                  <m:mc>
                                    <m:mcPr>
                                      <m:count m:val="1"/>
                                      <m:mcJc m:val="center"/>
                                    </m:mcPr>
                                  </m:mc>
                                </m:mcs>
                                <m:ctrlPr>
                                  <a:rPr lang="zh-CN" altLang="en-US" i="1">
                                    <a:solidFill>
                                      <a:srgbClr val="836967"/>
                                    </a:solidFill>
                                    <a:latin typeface="Cambria Math" panose="02040503050406030204" pitchFamily="18" charset="0"/>
                                  </a:rPr>
                                </m:ctrlPr>
                              </m:mPr>
                              <m:mr>
                                <m:e>
                                  <m:r>
                                    <a:rPr lang="zh-CN" altLang="en-US" i="1">
                                      <a:latin typeface="Cambria Math" panose="02040503050406030204" pitchFamily="18" charset="0"/>
                                    </a:rPr>
                                    <m:t>𝑖𝑓</m:t>
                                  </m:r>
                                  <m:r>
                                    <a:rPr lang="zh-CN" altLang="en-US" i="0">
                                      <a:latin typeface="Cambria Math" panose="02040503050406030204" pitchFamily="18" charset="0"/>
                                    </a:rPr>
                                    <m:t> </m:t>
                                  </m:r>
                                  <m:r>
                                    <a:rPr lang="zh-CN" altLang="en-US" i="1">
                                      <a:latin typeface="Cambria Math" panose="02040503050406030204" pitchFamily="18" charset="0"/>
                                    </a:rPr>
                                    <m:t>𝑧</m:t>
                                  </m:r>
                                  <m:r>
                                    <a:rPr lang="zh-CN" altLang="en-US" i="0">
                                      <a:latin typeface="Cambria Math" panose="02040503050406030204" pitchFamily="18" charset="0"/>
                                    </a:rPr>
                                    <m:t>=</m:t>
                                  </m:r>
                                  <m:r>
                                    <a:rPr lang="zh-CN" altLang="en-US" i="1">
                                      <a:latin typeface="Cambria Math" panose="02040503050406030204" pitchFamily="18" charset="0"/>
                                    </a:rPr>
                                    <m:t>𝐻</m:t>
                                  </m:r>
                                </m:e>
                              </m:mr>
                              <m:mr>
                                <m:e>
                                  <m:r>
                                    <a:rPr lang="zh-CN" altLang="en-US" i="1">
                                      <a:latin typeface="Cambria Math" panose="02040503050406030204" pitchFamily="18" charset="0"/>
                                    </a:rPr>
                                    <m:t>𝑖𝑓</m:t>
                                  </m:r>
                                  <m:r>
                                    <a:rPr lang="zh-CN" altLang="en-US" i="0">
                                      <a:latin typeface="Cambria Math" panose="02040503050406030204" pitchFamily="18" charset="0"/>
                                    </a:rPr>
                                    <m:t> </m:t>
                                  </m:r>
                                  <m:r>
                                    <a:rPr lang="zh-CN" altLang="en-US" i="1">
                                      <a:latin typeface="Cambria Math" panose="02040503050406030204" pitchFamily="18" charset="0"/>
                                    </a:rPr>
                                    <m:t>𝑧</m:t>
                                  </m:r>
                                  <m:r>
                                    <a:rPr lang="zh-CN" altLang="en-US" i="0">
                                      <a:latin typeface="Cambria Math" panose="02040503050406030204" pitchFamily="18" charset="0"/>
                                    </a:rPr>
                                    <m:t>=</m:t>
                                  </m:r>
                                  <m:r>
                                    <a:rPr lang="zh-CN" altLang="en-US" i="1">
                                      <a:latin typeface="Cambria Math" panose="02040503050406030204" pitchFamily="18" charset="0"/>
                                    </a:rPr>
                                    <m:t>𝑇</m:t>
                                  </m:r>
                                </m:e>
                              </m:mr>
                            </m:m>
                          </m:e>
                        </m:d>
                      </m:oMath>
                    </m:oMathPara>
                  </a14:m>
                  <a:endParaRPr lang="zh-CN" altLang="en-US" dirty="0"/>
                </a:p>
              </p:txBody>
            </p:sp>
          </mc:Choice>
          <mc:Fallback xmlns="">
            <p:sp>
              <p:nvSpPr>
                <p:cNvPr id="13" name="文本框 12">
                  <a:extLst>
                    <a:ext uri="{FF2B5EF4-FFF2-40B4-BE49-F238E27FC236}">
                      <a16:creationId xmlns:a16="http://schemas.microsoft.com/office/drawing/2014/main" id="{2469CADE-B23B-495B-AE3F-4A668ECBCE1D}"/>
                    </a:ext>
                  </a:extLst>
                </p:cNvPr>
                <p:cNvSpPr txBox="1">
                  <a:spLocks noRot="1" noChangeAspect="1" noMove="1" noResize="1" noEditPoints="1" noAdjustHandles="1" noChangeArrowheads="1" noChangeShapeType="1" noTextEdit="1"/>
                </p:cNvSpPr>
                <p:nvPr/>
              </p:nvSpPr>
              <p:spPr>
                <a:xfrm>
                  <a:off x="-399245" y="5467501"/>
                  <a:ext cx="4572000" cy="71019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88B3A30-6D6C-4E7A-A297-3F0B26B37C4C}"/>
                    </a:ext>
                  </a:extLst>
                </p:cNvPr>
                <p:cNvSpPr txBox="1"/>
                <p:nvPr/>
              </p:nvSpPr>
              <p:spPr>
                <a:xfrm>
                  <a:off x="2904186" y="5822598"/>
                  <a:ext cx="4572000" cy="438582"/>
                </a:xfrm>
                <a:prstGeom prst="rect">
                  <a:avLst/>
                </a:prstGeom>
                <a:noFill/>
              </p:spPr>
              <p:txBody>
                <a:bodyPr wrap="square">
                  <a:spAutoFit/>
                </a:bodyPr>
                <a:lstStyle/>
                <a:p>
                  <a:pPr algn="just">
                    <a:lnSpc>
                      <a:spcPts val="1500"/>
                    </a:lnSpc>
                    <a:spcBef>
                      <a:spcPts val="1000"/>
                    </a:spcBef>
                    <a:spcAft>
                      <a:spcPts val="1200"/>
                    </a:spcAft>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sup>
                                </m:sSubSup>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e>
                                    </m:d>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sup>
                                </m:sSup>
                              </m:e>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h</m:t>
                                    </m:r>
                                  </m:sup>
                                </m:sSubSup>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e>
                                    </m:d>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sup>
                                </m:sSup>
                              </m:e>
                            </m:eqAr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m>
                              <m:mPr>
                                <m:mcs>
                                  <m:mc>
                                    <m:mcPr>
                                      <m:count m:val="1"/>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𝑖𝑓</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𝐻</m:t>
                                  </m:r>
                                </m:e>
                              </m:mr>
                              <m:m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𝑖𝑓</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e>
                              </m:mr>
                            </m:m>
                          </m:e>
                        </m:d>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088B3A30-6D6C-4E7A-A297-3F0B26B37C4C}"/>
                    </a:ext>
                  </a:extLst>
                </p:cNvPr>
                <p:cNvSpPr txBox="1">
                  <a:spLocks noRot="1" noChangeAspect="1" noMove="1" noResize="1" noEditPoints="1" noAdjustHandles="1" noChangeArrowheads="1" noChangeShapeType="1" noTextEdit="1"/>
                </p:cNvSpPr>
                <p:nvPr/>
              </p:nvSpPr>
              <p:spPr>
                <a:xfrm>
                  <a:off x="2904186" y="5822598"/>
                  <a:ext cx="4572000" cy="438582"/>
                </a:xfrm>
                <a:prstGeom prst="rect">
                  <a:avLst/>
                </a:prstGeom>
                <a:blipFill>
                  <a:blip r:embed="rId6"/>
                  <a:stretch>
                    <a:fillRect t="-463889" b="-53611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129528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zh-CN" altLang="en-US" sz="2400" kern="0" dirty="0">
                <a:solidFill>
                  <a:srgbClr val="0070C0"/>
                </a:solidFill>
                <a:latin typeface="Times New Roman" pitchFamily="18" charset="0"/>
                <a:cs typeface="Times New Roman" pitchFamily="18" charset="0"/>
              </a:rPr>
              <a:t>三</a:t>
            </a:r>
            <a:r>
              <a:rPr lang="zh-CN" altLang="zh-CN" sz="2400" kern="0" dirty="0">
                <a:solidFill>
                  <a:srgbClr val="0070C0"/>
                </a:solidFill>
                <a:latin typeface="Times New Roman" pitchFamily="18" charset="0"/>
                <a:cs typeface="Times New Roman" pitchFamily="18" charset="0"/>
              </a:rPr>
              <a:t>硬币投掷例子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AF6B70EA-3480-4572-81BC-FE095FFBF37E}"/>
                  </a:ext>
                </a:extLst>
              </p:cNvPr>
              <p:cNvSpPr/>
              <p:nvPr/>
            </p:nvSpPr>
            <p:spPr>
              <a:xfrm>
                <a:off x="117356" y="1031635"/>
                <a:ext cx="8787042" cy="5280292"/>
              </a:xfrm>
              <a:prstGeom prst="rect">
                <a:avLst/>
              </a:prstGeom>
            </p:spPr>
            <p:txBody>
              <a:bodyPr wrap="square">
                <a:spAutoFit/>
              </a:bodyPr>
              <a:lstStyle/>
              <a:p>
                <a:pPr marL="285750" indent="-285750" algn="just">
                  <a:spcBef>
                    <a:spcPts val="1000"/>
                  </a:spcBef>
                  <a:spcAft>
                    <a:spcPts val="3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在硬币</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掷出正面后，选择硬币</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投掷三次所得</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反正反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这一结果的概率如下计算： </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𝑇𝐻𝑇</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e>
                          </m:d>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p>
                      </m:sSup>
                    </m:oMath>
                  </m:oMathPara>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spcBef>
                    <a:spcPts val="1000"/>
                  </a:spcBef>
                  <a:spcAft>
                    <a:spcPts val="3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在硬币</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掷出反面后，选择硬币</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投掷三次所得</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反正反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这一结果的概率如下计算：</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𝑇𝐻𝑇</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e>
                          </m:d>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p>
                      </m:sSup>
                    </m:oMath>
                  </m:oMathPara>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如果某次观测得到</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反正反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这一投掷结果，则该投掷结果发生的概率如下计算：</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𝑇𝐻𝑇</m:t>
                          </m:r>
                        </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𝑇𝐻𝑇</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𝑇𝐻𝑇</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m:t>
                          </m:r>
                        </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oMath>
                  </m:oMathPara>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e>
                          </m:d>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p>
                      </m:s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e>
                          </m:d>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p>
                      </m:sSup>
                    </m:oMath>
                  </m:oMathPara>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如果某次观测得到</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反正反</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这一投掷结果，这一结果是由硬币</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投掷为正面（未观测的数据）所促发的概率计算如下：</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𝑇𝐻𝑇</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𝑇𝐻𝑇</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𝑇𝐻𝑇</m:t>
                              </m:r>
                            </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den>
                      </m:f>
                    </m:oMath>
                  </m:oMathPara>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e>
                              </m:d>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p>
                          </m:sSup>
                        </m:num>
                        <m:den>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e>
                              </m:d>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p>
                          </m:s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e>
                              </m:d>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p>
                          </m:sSup>
                        </m:den>
                      </m:f>
                    </m:oMath>
                  </m:oMathPara>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r>
                  <a:rPr lang="zh-CN" altLang="zh-CN" sz="2000" b="1" kern="100" dirty="0">
                    <a:solidFill>
                      <a:schemeClr val="tx2">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这样，可以从观测数据来推测未观测数据的概率分布，即从硬币正面和反面观测结果来推测硬币</a:t>
                </a:r>
                <a:r>
                  <a:rPr lang="en-US" altLang="zh-CN" sz="2000" b="1" kern="100" dirty="0">
                    <a:solidFill>
                      <a:schemeClr val="tx2">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2000" b="1" kern="100" dirty="0">
                    <a:solidFill>
                      <a:schemeClr val="tx2">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rPr>
                  <a:t>投掷为正面或反面这一隐变量。</a:t>
                </a:r>
                <a:endParaRPr lang="zh-CN" altLang="zh-CN" sz="2000" b="1" dirty="0">
                  <a:solidFill>
                    <a:schemeClr val="tx2">
                      <a:lumMod val="60000"/>
                      <a:lumOff val="40000"/>
                    </a:schemeClr>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AF6B70EA-3480-4572-81BC-FE095FFBF37E}"/>
                  </a:ext>
                </a:extLst>
              </p:cNvPr>
              <p:cNvSpPr>
                <a:spLocks noRot="1" noChangeAspect="1" noMove="1" noResize="1" noEditPoints="1" noAdjustHandles="1" noChangeArrowheads="1" noChangeShapeType="1" noTextEdit="1"/>
              </p:cNvSpPr>
              <p:nvPr/>
            </p:nvSpPr>
            <p:spPr>
              <a:xfrm>
                <a:off x="117356" y="1031635"/>
                <a:ext cx="8787042" cy="5280292"/>
              </a:xfrm>
              <a:prstGeom prst="rect">
                <a:avLst/>
              </a:prstGeom>
              <a:blipFill>
                <a:blip r:embed="rId3"/>
                <a:stretch>
                  <a:fillRect l="-693" t="-693" r="-693" b="-12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95439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zh-CN" altLang="en-US" sz="2400" kern="0" dirty="0">
                <a:solidFill>
                  <a:srgbClr val="0070C0"/>
                </a:solidFill>
                <a:latin typeface="Times New Roman" pitchFamily="18" charset="0"/>
                <a:cs typeface="Times New Roman" pitchFamily="18" charset="0"/>
              </a:rPr>
              <a:t>三</a:t>
            </a:r>
            <a:r>
              <a:rPr lang="zh-CN" altLang="zh-CN" sz="2400" kern="0" dirty="0">
                <a:solidFill>
                  <a:srgbClr val="0070C0"/>
                </a:solidFill>
                <a:latin typeface="Times New Roman" pitchFamily="18" charset="0"/>
                <a:cs typeface="Times New Roman" pitchFamily="18" charset="0"/>
              </a:rPr>
              <a:t>硬币投掷例子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4840338-38DC-4B8C-AAD8-738D0627FC65}"/>
                  </a:ext>
                </a:extLst>
              </p:cNvPr>
              <p:cNvSpPr txBox="1"/>
              <p:nvPr/>
            </p:nvSpPr>
            <p:spPr>
              <a:xfrm>
                <a:off x="373969" y="1314965"/>
                <a:ext cx="8474299" cy="3979872"/>
              </a:xfrm>
              <a:prstGeom prst="rect">
                <a:avLst/>
              </a:prstGeom>
              <a:noFill/>
            </p:spPr>
            <p:txBody>
              <a:bodyPr wrap="square">
                <a:spAutoFit/>
              </a:bodyPr>
              <a:lstStyle/>
              <a:p>
                <a:pPr algn="just">
                  <a:spcBef>
                    <a:spcPts val="1000"/>
                  </a:spcBef>
                  <a:spcAft>
                    <a:spcPts val="300"/>
                  </a:spcAft>
                </a:pP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情况</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1  </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为了了解未观测数据对模型参数求解带来的影响，这里先假设一个简单情况，在知道全部的数据（即包括上述的观测数据和未观测数据）情况下，来计算模型参数。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假设所观测的数据如下：</a:t>
                </a:r>
                <a14:m>
                  <m:oMath xmlns:m="http://schemas.openxmlformats.org/officeDocument/2006/math">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&gt;,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 </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&gt;,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 </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&gt;,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 </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&gt;,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 </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&gt;,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d>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则可如下来估计参数</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取值，其中</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acc>
                        <m:accPr>
                          <m: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𝜆</m:t>
                          </m:r>
                        </m:e>
                      </m:ac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𝑐𝑜𝑢𝑛𝑡</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zh-CN"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硬币</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r>
                                <a:rPr lang="zh-CN"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掷出正面</m:t>
                              </m:r>
                            </m:e>
                          </m:d>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𝑐𝑜𝑢𝑛𝑡</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zh-CN"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试验次数</m:t>
                              </m:r>
                            </m:e>
                          </m:d>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3</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5</m:t>
                          </m:r>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acc>
                        <m:accPr>
                          <m: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𝑐𝑜𝑢𝑛𝑡</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zh-CN"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硬币</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zh-CN"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掷出正面</m:t>
                              </m:r>
                            </m:e>
                          </m:d>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𝑐𝑜𝑢𝑛𝑡</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zh-CN"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硬币</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zh-CN"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掷出次数</m:t>
                              </m:r>
                            </m:e>
                          </m:d>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9</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3∗3</m:t>
                          </m:r>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acc>
                        <m:accPr>
                          <m: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e>
                      </m:ac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𝑐𝑜𝑢𝑛𝑡</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zh-CN"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硬币</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r>
                                <a:rPr lang="zh-CN"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掷出正面</m:t>
                              </m:r>
                            </m:e>
                          </m:d>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𝑐𝑜𝑢𝑛𝑡</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zh-CN"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硬币</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r>
                                <a:rPr lang="zh-CN"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掷出次数</m:t>
                              </m:r>
                            </m:e>
                          </m:d>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2∗3</m:t>
                          </m:r>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14840338-38DC-4B8C-AAD8-738D0627FC65}"/>
                  </a:ext>
                </a:extLst>
              </p:cNvPr>
              <p:cNvSpPr txBox="1">
                <a:spLocks noRot="1" noChangeAspect="1" noMove="1" noResize="1" noEditPoints="1" noAdjustHandles="1" noChangeArrowheads="1" noChangeShapeType="1" noTextEdit="1"/>
              </p:cNvSpPr>
              <p:nvPr/>
            </p:nvSpPr>
            <p:spPr>
              <a:xfrm>
                <a:off x="373969" y="1314965"/>
                <a:ext cx="8474299" cy="3979872"/>
              </a:xfrm>
              <a:prstGeom prst="rect">
                <a:avLst/>
              </a:prstGeom>
              <a:blipFill>
                <a:blip r:embed="rId3"/>
                <a:stretch>
                  <a:fillRect l="-1223" t="-1072" r="-33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333104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zh-CN" altLang="en-US" sz="2400" kern="0" dirty="0">
                <a:solidFill>
                  <a:srgbClr val="0070C0"/>
                </a:solidFill>
                <a:latin typeface="Times New Roman" pitchFamily="18" charset="0"/>
                <a:cs typeface="Times New Roman" pitchFamily="18" charset="0"/>
              </a:rPr>
              <a:t>三</a:t>
            </a:r>
            <a:r>
              <a:rPr lang="zh-CN" altLang="zh-CN" sz="2400" kern="0" dirty="0">
                <a:solidFill>
                  <a:srgbClr val="0070C0"/>
                </a:solidFill>
                <a:latin typeface="Times New Roman" pitchFamily="18" charset="0"/>
                <a:cs typeface="Times New Roman" pitchFamily="18" charset="0"/>
              </a:rPr>
              <a:t>硬币投掷例子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D5EF06E-BAB2-47CC-90BA-8DB498A79FC4}"/>
                  </a:ext>
                </a:extLst>
              </p:cNvPr>
              <p:cNvSpPr txBox="1"/>
              <p:nvPr/>
            </p:nvSpPr>
            <p:spPr>
              <a:xfrm>
                <a:off x="167426" y="956204"/>
                <a:ext cx="8809148" cy="5636351"/>
              </a:xfrm>
              <a:prstGeom prst="rect">
                <a:avLst/>
              </a:prstGeom>
              <a:noFill/>
            </p:spPr>
            <p:txBody>
              <a:bodyPr wrap="square">
                <a:spAutoFit/>
              </a:bodyPr>
              <a:lstStyle/>
              <a:p>
                <a:pPr algn="just">
                  <a:spcBef>
                    <a:spcPts val="1000"/>
                  </a:spcBef>
                  <a:spcAft>
                    <a:spcPts val="300"/>
                  </a:spcAft>
                </a:pPr>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情况</a:t>
                </a:r>
                <a:r>
                  <a:rPr lang="en-US"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2  </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所掷出结果无法观测情况下，假设得到了如下部分不完全观测数据：</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&gt;,__</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 </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,__&gt;</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 </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&gt;,__</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 </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&gt;,__</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 </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&gt;,__</m:t>
                          </m:r>
                        </m:e>
                      </m:d>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与前面的推导类似，如下计算这一观测结果是由硬币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投掷为正面或反面所引起的概率（求取期望步骤）。这一过程也就是计算隐变量取值（硬币</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所投掷的结果）。</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sSubSup>
                            <m:sSub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p>
                          </m:sSubSup>
                        </m:num>
                        <m:den>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sSubSup>
                            <m:sSub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p>
                          </m:sSub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e>
                          </m:d>
                          <m:sSubSup>
                            <m:sSub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p>
                          </m:sSubSup>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e>
                              </m:d>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p>
                          </m:sSup>
                        </m:num>
                        <m:den>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e>
                              </m:d>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p>
                          </m:s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𝜆</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e>
                              </m:d>
                            </m:e>
                            <m:sup>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p>
                          </m:sSup>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在上述对隐变量概率估计基础上，则可估计参数</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的更新值（</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期望最大化</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步骤）：</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acc>
                        <m:accPr>
                          <m: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a:solidFill>
                                <a:srgbClr val="000000"/>
                              </a:solidFill>
                              <a:effectLst/>
                              <a:latin typeface="Cambria Math" panose="02040503050406030204" pitchFamily="18" charset="0"/>
                              <a:ea typeface="Kaiti TC"/>
                              <a:cs typeface="Times New Roman" panose="02020603050405020304" pitchFamily="18" charset="0"/>
                            </a:rPr>
                            <m:t>𝜆</m:t>
                          </m:r>
                        </m:e>
                      </m:acc>
                      <m:r>
                        <a:rPr lang="en-US" altLang="zh-CN" sz="1800" i="1">
                          <a:solidFill>
                            <a:srgbClr val="000000"/>
                          </a:solidFill>
                          <a:effectLst/>
                          <a:latin typeface="Cambria Math" panose="02040503050406030204" pitchFamily="18" charset="0"/>
                          <a:ea typeface="Kaiti TC"/>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Kaiti TC"/>
                              <a:cs typeface="Times New Roman" panose="02020603050405020304" pitchFamily="18" charset="0"/>
                            </a:rPr>
                            <m:t>3∗</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num>
                        <m:den>
                          <m:r>
                            <a:rPr lang="en-US" altLang="zh-CN" sz="1800" i="1">
                              <a:solidFill>
                                <a:srgbClr val="000000"/>
                              </a:solidFill>
                              <a:effectLst/>
                              <a:latin typeface="Cambria Math" panose="02040503050406030204" pitchFamily="18" charset="0"/>
                              <a:ea typeface="Kaiti TC"/>
                              <a:cs typeface="Times New Roman" panose="02020603050405020304" pitchFamily="18" charset="0"/>
                            </a:rPr>
                            <m:t>5</m:t>
                          </m:r>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acc>
                        <m:accPr>
                          <m: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Kaiti TC"/>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Kaiti TC"/>
                                  <a:cs typeface="Times New Roman" panose="02020603050405020304" pitchFamily="18" charset="0"/>
                                </a:rPr>
                                <m:t>1</m:t>
                              </m:r>
                            </m:sub>
                          </m:sSub>
                        </m:e>
                      </m:acc>
                      <m:r>
                        <a:rPr lang="en-US" altLang="zh-CN" sz="1800" i="1">
                          <a:solidFill>
                            <a:srgbClr val="000000"/>
                          </a:solidFill>
                          <a:effectLst/>
                          <a:latin typeface="Cambria Math" panose="02040503050406030204" pitchFamily="18" charset="0"/>
                          <a:ea typeface="Kaiti TC"/>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Kaiti TC"/>
                              <a:cs typeface="Times New Roman" panose="02020603050405020304" pitchFamily="18" charset="0"/>
                            </a:rPr>
                            <m:t>3∗3∗</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+0∗2∗</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num>
                        <m:den>
                          <m:r>
                            <a:rPr lang="en-US" altLang="zh-CN" sz="1800" i="1">
                              <a:solidFill>
                                <a:srgbClr val="000000"/>
                              </a:solidFill>
                              <a:effectLst/>
                              <a:latin typeface="Cambria Math" panose="02040503050406030204" pitchFamily="18" charset="0"/>
                              <a:ea typeface="Kaiti TC"/>
                              <a:cs typeface="Times New Roman" panose="02020603050405020304" pitchFamily="18" charset="0"/>
                            </a:rPr>
                            <m:t>3∗3∗</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+3∗2∗</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acc>
                        <m:accPr>
                          <m: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Kaiti TC"/>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Kaiti TC"/>
                                  <a:cs typeface="Times New Roman" panose="02020603050405020304" pitchFamily="18" charset="0"/>
                                </a:rPr>
                                <m:t>2</m:t>
                              </m:r>
                            </m:sub>
                          </m:sSub>
                        </m:e>
                      </m:acc>
                      <m:r>
                        <a:rPr lang="en-US" altLang="zh-CN" sz="1800" i="1">
                          <a:solidFill>
                            <a:srgbClr val="000000"/>
                          </a:solidFill>
                          <a:effectLst/>
                          <a:latin typeface="Cambria Math" panose="02040503050406030204" pitchFamily="18" charset="0"/>
                          <a:ea typeface="Kaiti TC"/>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Kaiti TC"/>
                              <a:cs typeface="Times New Roman" panose="02020603050405020304" pitchFamily="18" charset="0"/>
                            </a:rPr>
                            <m:t>3∗3∗</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+0∗2∗</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num>
                        <m:den>
                          <m:r>
                            <a:rPr lang="en-US" altLang="zh-CN" sz="1800" i="1">
                              <a:solidFill>
                                <a:srgbClr val="000000"/>
                              </a:solidFill>
                              <a:effectLst/>
                              <a:latin typeface="Cambria Math" panose="02040503050406030204" pitchFamily="18" charset="0"/>
                              <a:ea typeface="Kaiti TC"/>
                              <a:cs typeface="Times New Roman" panose="02020603050405020304" pitchFamily="18" charset="0"/>
                            </a:rPr>
                            <m:t>3∗3∗</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𝐻𝐻𝐻</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+3∗2∗</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𝑇𝑇𝑇</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e>
                          </m:d>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4D5EF06E-BAB2-47CC-90BA-8DB498A79FC4}"/>
                  </a:ext>
                </a:extLst>
              </p:cNvPr>
              <p:cNvSpPr txBox="1">
                <a:spLocks noRot="1" noChangeAspect="1" noMove="1" noResize="1" noEditPoints="1" noAdjustHandles="1" noChangeArrowheads="1" noChangeShapeType="1" noTextEdit="1"/>
              </p:cNvSpPr>
              <p:nvPr/>
            </p:nvSpPr>
            <p:spPr>
              <a:xfrm>
                <a:off x="167426" y="956204"/>
                <a:ext cx="8809148" cy="5636351"/>
              </a:xfrm>
              <a:prstGeom prst="rect">
                <a:avLst/>
              </a:prstGeom>
              <a:blipFill>
                <a:blip r:embed="rId3"/>
                <a:stretch>
                  <a:fillRect l="-553" t="-758" r="-5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59987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zh-CN" altLang="en-US" sz="2400" kern="0" dirty="0">
                <a:solidFill>
                  <a:srgbClr val="0070C0"/>
                </a:solidFill>
                <a:latin typeface="Times New Roman" pitchFamily="18" charset="0"/>
                <a:cs typeface="Times New Roman" pitchFamily="18" charset="0"/>
              </a:rPr>
              <a:t>三</a:t>
            </a:r>
            <a:r>
              <a:rPr lang="zh-CN" altLang="zh-CN" sz="2400" kern="0" dirty="0">
                <a:solidFill>
                  <a:srgbClr val="0070C0"/>
                </a:solidFill>
                <a:latin typeface="Times New Roman" pitchFamily="18" charset="0"/>
                <a:cs typeface="Times New Roman" pitchFamily="18" charset="0"/>
              </a:rPr>
              <a:t>硬币投掷例子</a:t>
            </a:r>
            <a:endParaRPr lang="zh-CN" altLang="en-US" sz="2400" kern="0" dirty="0">
              <a:solidFill>
                <a:srgbClr val="0070C0"/>
              </a:solidFill>
              <a:latin typeface="Times New Roman" pitchFamily="18" charset="0"/>
              <a:cs typeface="Times New Roman" pitchFamily="18" charset="0"/>
            </a:endParaRPr>
          </a:p>
        </p:txBody>
      </p:sp>
      <p:pic>
        <p:nvPicPr>
          <p:cNvPr id="3" name="图片 2">
            <a:extLst>
              <a:ext uri="{FF2B5EF4-FFF2-40B4-BE49-F238E27FC236}">
                <a16:creationId xmlns:a16="http://schemas.microsoft.com/office/drawing/2014/main" id="{02E441FA-CC02-47D8-8BB8-20DDB0EA72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395726" y="-991682"/>
            <a:ext cx="2170163" cy="6030550"/>
          </a:xfrm>
          <a:prstGeom prst="rect">
            <a:avLst/>
          </a:prstGeom>
        </p:spPr>
      </p:pic>
      <p:pic>
        <p:nvPicPr>
          <p:cNvPr id="6" name="图片 5">
            <a:extLst>
              <a:ext uri="{FF2B5EF4-FFF2-40B4-BE49-F238E27FC236}">
                <a16:creationId xmlns:a16="http://schemas.microsoft.com/office/drawing/2014/main" id="{1E069939-893B-4901-A845-389239B708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860252" y="1886173"/>
            <a:ext cx="3241110" cy="6030552"/>
          </a:xfrm>
          <a:prstGeom prst="rect">
            <a:avLst/>
          </a:prstGeom>
        </p:spPr>
      </p:pic>
      <p:sp>
        <p:nvSpPr>
          <p:cNvPr id="5" name="文本框 4">
            <a:extLst>
              <a:ext uri="{FF2B5EF4-FFF2-40B4-BE49-F238E27FC236}">
                <a16:creationId xmlns:a16="http://schemas.microsoft.com/office/drawing/2014/main" id="{57A940E5-56CA-4F53-A553-B2B4CE641F7D}"/>
              </a:ext>
            </a:extLst>
          </p:cNvPr>
          <p:cNvSpPr txBox="1"/>
          <p:nvPr/>
        </p:nvSpPr>
        <p:spPr>
          <a:xfrm>
            <a:off x="200047" y="938511"/>
            <a:ext cx="2079514" cy="584775"/>
          </a:xfrm>
          <a:prstGeom prst="rect">
            <a:avLst/>
          </a:prstGeom>
          <a:noFill/>
        </p:spPr>
        <p:txBody>
          <a:bodyPr wrap="square" rtlCol="0">
            <a:spAutoFit/>
          </a:bodyPr>
          <a:lstStyle/>
          <a:p>
            <a:r>
              <a:rPr lang="zh-CN" altLang="en-US" sz="1600" b="1" dirty="0">
                <a:ea typeface="+mj-ea"/>
              </a:rPr>
              <a:t>表</a:t>
            </a:r>
            <a:r>
              <a:rPr lang="en-US" altLang="zh-CN" sz="1600" b="1" dirty="0">
                <a:ea typeface="+mj-ea"/>
              </a:rPr>
              <a:t>5.6 </a:t>
            </a:r>
            <a:r>
              <a:rPr lang="zh-CN" altLang="en-US" sz="1600" b="1" dirty="0">
                <a:ea typeface="+mj-ea"/>
              </a:rPr>
              <a:t>三个硬币投掷中参数迭代更新过程</a:t>
            </a:r>
          </a:p>
        </p:txBody>
      </p:sp>
      <p:sp>
        <p:nvSpPr>
          <p:cNvPr id="8" name="文本框 7">
            <a:extLst>
              <a:ext uri="{FF2B5EF4-FFF2-40B4-BE49-F238E27FC236}">
                <a16:creationId xmlns:a16="http://schemas.microsoft.com/office/drawing/2014/main" id="{D8031CDA-C72B-4C5D-8A94-B097B0B1AD82}"/>
              </a:ext>
            </a:extLst>
          </p:cNvPr>
          <p:cNvSpPr txBox="1"/>
          <p:nvPr/>
        </p:nvSpPr>
        <p:spPr>
          <a:xfrm>
            <a:off x="200047" y="3280893"/>
            <a:ext cx="2079514" cy="830997"/>
          </a:xfrm>
          <a:prstGeom prst="rect">
            <a:avLst/>
          </a:prstGeom>
          <a:noFill/>
        </p:spPr>
        <p:txBody>
          <a:bodyPr wrap="square" rtlCol="0">
            <a:spAutoFit/>
          </a:bodyPr>
          <a:lstStyle/>
          <a:p>
            <a:r>
              <a:rPr lang="zh-CN" altLang="en-US" sz="1600" b="1" dirty="0">
                <a:ea typeface="+mj-ea"/>
              </a:rPr>
              <a:t>表</a:t>
            </a:r>
            <a:r>
              <a:rPr lang="en-US" altLang="zh-CN" sz="1600" b="1" dirty="0">
                <a:ea typeface="+mj-ea"/>
              </a:rPr>
              <a:t>5.7 </a:t>
            </a:r>
            <a:r>
              <a:rPr lang="zh-CN" altLang="en-US" sz="1600" b="1" dirty="0">
                <a:ea typeface="+mj-ea"/>
              </a:rPr>
              <a:t>三个硬币投掷中参数初始值被更改后的迭代更新过程</a:t>
            </a:r>
          </a:p>
        </p:txBody>
      </p:sp>
    </p:spTree>
    <p:extLst>
      <p:ext uri="{BB962C8B-B14F-4D97-AF65-F5344CB8AC3E}">
        <p14:creationId xmlns:p14="http://schemas.microsoft.com/office/powerpoint/2010/main" val="20579107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en-US" altLang="zh-CN" sz="2400" kern="0" dirty="0">
                <a:solidFill>
                  <a:srgbClr val="0070C0"/>
                </a:solidFill>
                <a:latin typeface="Times New Roman" pitchFamily="18" charset="0"/>
                <a:cs typeface="Times New Roman" pitchFamily="18" charset="0"/>
              </a:rPr>
              <a:t>EM</a:t>
            </a:r>
            <a:r>
              <a:rPr lang="zh-CN" altLang="en-US" sz="2400" kern="0" dirty="0">
                <a:solidFill>
                  <a:srgbClr val="0070C0"/>
                </a:solidFill>
                <a:latin typeface="Times New Roman" pitchFamily="18" charset="0"/>
                <a:cs typeface="Times New Roman" pitchFamily="18" charset="0"/>
              </a:rPr>
              <a:t>算法一般形式</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F50D051-2535-48A3-8885-553E4C1FCA16}"/>
                  </a:ext>
                </a:extLst>
              </p:cNvPr>
              <p:cNvSpPr txBox="1"/>
              <p:nvPr/>
            </p:nvSpPr>
            <p:spPr>
              <a:xfrm>
                <a:off x="317840" y="955981"/>
                <a:ext cx="8713694" cy="5163721"/>
              </a:xfrm>
              <a:prstGeom prst="rect">
                <a:avLst/>
              </a:prstGeom>
              <a:noFill/>
            </p:spPr>
            <p:txBody>
              <a:bodyPr wrap="square">
                <a:spAutoFit/>
              </a:bodyPr>
              <a:lstStyle/>
              <a:p>
                <a:pPr indent="266700" algn="just">
                  <a:lnSpc>
                    <a:spcPct val="150000"/>
                  </a:lnSpc>
                  <a:spcBef>
                    <a:spcPts val="1000"/>
                  </a:spcBef>
                  <a:spcAft>
                    <a:spcPts val="300"/>
                  </a:spcAft>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对于</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个相互独立的样本</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𝑛</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及其对应的隐变量</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𝑍</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𝑛</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，在假设样本的模型参数为</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前提下，观测数据</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的概率为</a:t>
                </a:r>
                <a14:m>
                  <m:oMath xmlns:m="http://schemas.openxmlformats.org/officeDocument/2006/math">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P</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，完全数据</a:t>
                </a:r>
                <a14:m>
                  <m:oMath xmlns:m="http://schemas.openxmlformats.org/officeDocument/2006/math">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的</a:t>
                </a:r>
                <a:r>
                  <a:rPr lang="zh-CN" altLang="zh-CN" sz="1800" b="1" kern="100" dirty="0">
                    <a:solidFill>
                      <a:srgbClr val="C00000"/>
                    </a:solidFill>
                    <a:effectLst/>
                    <a:latin typeface="Times New Roman" panose="02020603050405020304" pitchFamily="18" charset="0"/>
                    <a:ea typeface="华文楷体" panose="02010600040101010101" pitchFamily="2" charset="-122"/>
                    <a:cs typeface="Times New Roman" panose="02020603050405020304" pitchFamily="18" charset="0"/>
                  </a:rPr>
                  <a:t>似然函数</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为</a:t>
                </a:r>
                <a14:m>
                  <m:oMath xmlns:m="http://schemas.openxmlformats.org/officeDocument/2006/math">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P</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endPar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zh-CN" dirty="0"/>
                  <a:t>在上面的表示基础上，优化目标为求解合适的</a:t>
                </a:r>
                <a14:m>
                  <m:oMath xmlns:m="http://schemas.openxmlformats.org/officeDocument/2006/math">
                    <m:r>
                      <a:rPr lang="en-US" altLang="zh-CN" i="1">
                        <a:latin typeface="Cambria Math" panose="02040503050406030204" pitchFamily="18" charset="0"/>
                      </a:rPr>
                      <m:t>𝛩</m:t>
                    </m:r>
                  </m:oMath>
                </a14:m>
                <a:r>
                  <a:rPr lang="zh-CN" altLang="zh-CN" dirty="0"/>
                  <a:t>和</a:t>
                </a:r>
                <a14:m>
                  <m:oMath xmlns:m="http://schemas.openxmlformats.org/officeDocument/2006/math">
                    <m:r>
                      <a:rPr lang="en-US" altLang="zh-CN" i="1">
                        <a:latin typeface="Cambria Math" panose="02040503050406030204" pitchFamily="18" charset="0"/>
                      </a:rPr>
                      <m:t>𝑍</m:t>
                    </m:r>
                  </m:oMath>
                </a14:m>
                <a:r>
                  <a:rPr lang="zh-CN" altLang="zh-CN" dirty="0"/>
                  <a:t>使得</a:t>
                </a:r>
                <a:r>
                  <a:rPr lang="zh-CN" altLang="zh-CN" b="1"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对数似然函数</a:t>
                </a:r>
                <a:r>
                  <a:rPr lang="zh-CN" altLang="zh-CN" dirty="0"/>
                  <a:t>最大：</a:t>
                </a:r>
              </a:p>
              <a:p>
                <a:pPr>
                  <a:lnSpc>
                    <a:spcPct val="150000"/>
                  </a:lnSpc>
                </a:pPr>
                <a14:m>
                  <m:oMathPara xmlns:m="http://schemas.openxmlformats.org/officeDocument/2006/math">
                    <m:oMathParaPr>
                      <m:jc m:val="centerGroup"/>
                    </m:oMathParaPr>
                    <m:oMath xmlns:m="http://schemas.openxmlformats.org/officeDocument/2006/math">
                      <m:d>
                        <m:dPr>
                          <m:ctrlPr>
                            <a:rPr lang="zh-CN" altLang="zh-CN" i="1">
                              <a:latin typeface="Cambria Math" panose="02040503050406030204" pitchFamily="18" charset="0"/>
                            </a:rPr>
                          </m:ctrlPr>
                        </m:dPr>
                        <m:e>
                          <m:r>
                            <a:rPr lang="en-US" altLang="zh-CN" i="1">
                              <a:latin typeface="Cambria Math" panose="02040503050406030204" pitchFamily="18" charset="0"/>
                            </a:rPr>
                            <m:t>𝛩</m:t>
                          </m:r>
                          <m:r>
                            <a:rPr lang="en-US" altLang="zh-CN">
                              <a:latin typeface="Cambria Math" panose="02040503050406030204" pitchFamily="18" charset="0"/>
                            </a:rPr>
                            <m:t>,</m:t>
                          </m:r>
                          <m:r>
                            <m:rPr>
                              <m:sty m:val="p"/>
                            </m:rPr>
                            <a:rPr lang="en-US" altLang="zh-CN">
                              <a:latin typeface="Cambria Math" panose="02040503050406030204" pitchFamily="18" charset="0"/>
                            </a:rPr>
                            <m:t>Z</m:t>
                          </m:r>
                        </m:e>
                      </m:d>
                      <m:r>
                        <a:rPr lang="en-US" altLang="zh-CN">
                          <a:latin typeface="Cambria Math" panose="02040503050406030204" pitchFamily="18" charset="0"/>
                        </a:rPr>
                        <m:t>=</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argmax</m:t>
                              </m:r>
                            </m:e>
                            <m:lim>
                              <m:r>
                                <a:rPr lang="en-US" altLang="zh-CN" i="1">
                                  <a:latin typeface="Cambria Math" panose="02040503050406030204" pitchFamily="18" charset="0"/>
                                </a:rPr>
                                <m:t>𝛩</m:t>
                              </m:r>
                              <m:r>
                                <a:rPr lang="en-US" altLang="zh-CN">
                                  <a:latin typeface="Cambria Math" panose="02040503050406030204" pitchFamily="18" charset="0"/>
                                </a:rPr>
                                <m:t>,</m:t>
                              </m:r>
                              <m:r>
                                <m:rPr>
                                  <m:sty m:val="p"/>
                                </m:rPr>
                                <a:rPr lang="en-US" altLang="zh-CN">
                                  <a:latin typeface="Cambria Math" panose="02040503050406030204" pitchFamily="18" charset="0"/>
                                </a:rPr>
                                <m:t>Z</m:t>
                              </m:r>
                            </m:lim>
                          </m:limLow>
                        </m:fName>
                        <m:e>
                          <m:r>
                            <a:rPr lang="en-US" altLang="zh-CN" i="1">
                              <a:latin typeface="Cambria Math" panose="02040503050406030204" pitchFamily="18" charset="0"/>
                            </a:rPr>
                            <m:t>𝐿</m:t>
                          </m:r>
                          <m:d>
                            <m:dPr>
                              <m:ctrlPr>
                                <a:rPr lang="zh-CN" altLang="zh-CN" i="1">
                                  <a:latin typeface="Cambria Math" panose="02040503050406030204" pitchFamily="18" charset="0"/>
                                </a:rPr>
                              </m:ctrlPr>
                            </m:dPr>
                            <m:e>
                              <m:r>
                                <a:rPr lang="en-US" altLang="zh-CN" i="1">
                                  <a:latin typeface="Cambria Math" panose="02040503050406030204" pitchFamily="18" charset="0"/>
                                </a:rPr>
                                <m:t>𝛩</m:t>
                              </m:r>
                              <m:r>
                                <a:rPr lang="en-US" altLang="zh-CN">
                                  <a:latin typeface="Cambria Math" panose="02040503050406030204" pitchFamily="18" charset="0"/>
                                </a:rPr>
                                <m:t>,</m:t>
                              </m:r>
                              <m:r>
                                <m:rPr>
                                  <m:sty m:val="p"/>
                                </m:rPr>
                                <a:rPr lang="en-US" altLang="zh-CN">
                                  <a:latin typeface="Cambria Math" panose="02040503050406030204" pitchFamily="18" charset="0"/>
                                </a:rPr>
                                <m:t>Z</m:t>
                              </m:r>
                            </m:e>
                          </m:d>
                          <m:r>
                            <a:rPr lang="en-US" altLang="zh-CN" i="1">
                              <a:latin typeface="Cambria Math" panose="02040503050406030204" pitchFamily="18" charset="0"/>
                            </a:rPr>
                            <m:t>=</m:t>
                          </m:r>
                        </m:e>
                      </m:func>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m:rPr>
                                  <m:sty m:val="p"/>
                                </m:rPr>
                                <a:rPr lang="en-US" altLang="zh-CN">
                                  <a:latin typeface="Cambria Math" panose="02040503050406030204" pitchFamily="18" charset="0"/>
                                </a:rPr>
                                <m:t>argmax</m:t>
                              </m:r>
                            </m:e>
                            <m:lim>
                              <m:r>
                                <a:rPr lang="en-US" altLang="zh-CN" i="1">
                                  <a:latin typeface="Cambria Math" panose="02040503050406030204" pitchFamily="18" charset="0"/>
                                </a:rPr>
                                <m:t>𝛩</m:t>
                              </m:r>
                              <m:r>
                                <a:rPr lang="en-US" altLang="zh-CN">
                                  <a:latin typeface="Cambria Math" panose="02040503050406030204" pitchFamily="18" charset="0"/>
                                </a:rPr>
                                <m:t>,</m:t>
                              </m:r>
                              <m:r>
                                <m:rPr>
                                  <m:sty m:val="p"/>
                                </m:rPr>
                                <a:rPr lang="en-US" altLang="zh-CN">
                                  <a:latin typeface="Cambria Math" panose="02040503050406030204" pitchFamily="18" charset="0"/>
                                </a:rPr>
                                <m:t>Z</m:t>
                              </m:r>
                            </m:lim>
                          </m:limLow>
                        </m:fName>
                        <m:e>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r>
                                <a:rPr lang="en-US" altLang="zh-CN" i="1">
                                  <a:latin typeface="Cambria Math" panose="02040503050406030204" pitchFamily="18" charset="0"/>
                                </a:rPr>
                                <m:t>𝑙𝑜𝑔</m:t>
                              </m:r>
                              <m:nary>
                                <m:naryPr>
                                  <m:chr m:val="∑"/>
                                  <m:limLoc m:val="undOvr"/>
                                  <m:supHide m:val="on"/>
                                  <m:ctrlPr>
                                    <a:rPr lang="zh-CN" altLang="zh-CN" i="1">
                                      <a:latin typeface="Cambria Math" panose="02040503050406030204" pitchFamily="18" charset="0"/>
                                    </a:rPr>
                                  </m:ctrlPr>
                                </m:naryPr>
                                <m:sub>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sub>
                                <m:sup/>
                                <m:e>
                                  <m:r>
                                    <a:rPr lang="en-US" altLang="zh-CN" i="1">
                                      <a:latin typeface="Cambria Math" panose="02040503050406030204" pitchFamily="18" charset="0"/>
                                    </a:rPr>
                                    <m:t>𝑃</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𝛩</m:t>
                                  </m:r>
                                  <m:r>
                                    <a:rPr lang="en-US" altLang="zh-CN" i="1">
                                      <a:latin typeface="Cambria Math" panose="02040503050406030204" pitchFamily="18" charset="0"/>
                                    </a:rPr>
                                    <m:t>)</m:t>
                                  </m:r>
                                </m:e>
                              </m:nary>
                            </m:e>
                          </m:nary>
                        </m:e>
                      </m:func>
                    </m:oMath>
                  </m:oMathPara>
                </a14:m>
                <a:endParaRPr lang="zh-CN" altLang="zh-CN" dirty="0"/>
              </a:p>
              <a:p>
                <a:pPr>
                  <a:lnSpc>
                    <a:spcPct val="150000"/>
                  </a:lnSpc>
                </a:pPr>
                <a:r>
                  <a:rPr lang="en-US" altLang="zh-CN" dirty="0"/>
                  <a:t> </a:t>
                </a:r>
                <a:endParaRPr lang="zh-CN" altLang="zh-CN" dirty="0"/>
              </a:p>
              <a:p>
                <a:pPr>
                  <a:lnSpc>
                    <a:spcPct val="150000"/>
                  </a:lnSpc>
                </a:pPr>
                <a:r>
                  <a:rPr lang="zh-CN" altLang="zh-CN" dirty="0"/>
                  <a:t>但是，优化求解含有未观测数据</a:t>
                </a:r>
                <a14:m>
                  <m:oMath xmlns:m="http://schemas.openxmlformats.org/officeDocument/2006/math">
                    <m:r>
                      <m:rPr>
                        <m:sty m:val="p"/>
                      </m:rPr>
                      <a:rPr lang="en-US" altLang="zh-CN">
                        <a:latin typeface="Cambria Math" panose="02040503050406030204" pitchFamily="18" charset="0"/>
                      </a:rPr>
                      <m:t>Z</m:t>
                    </m:r>
                  </m:oMath>
                </a14:m>
                <a:r>
                  <a:rPr lang="zh-CN" altLang="zh-CN" dirty="0"/>
                  <a:t>的对数似然函数</a:t>
                </a:r>
                <a14:m>
                  <m:oMath xmlns:m="http://schemas.openxmlformats.org/officeDocument/2006/math">
                    <m:r>
                      <a:rPr lang="en-US" altLang="zh-CN" i="1">
                        <a:latin typeface="Cambria Math" panose="02040503050406030204" pitchFamily="18" charset="0"/>
                      </a:rPr>
                      <m:t>𝐿</m:t>
                    </m:r>
                    <m:d>
                      <m:dPr>
                        <m:ctrlPr>
                          <a:rPr lang="zh-CN" altLang="zh-CN" i="1">
                            <a:latin typeface="Cambria Math" panose="02040503050406030204" pitchFamily="18" charset="0"/>
                          </a:rPr>
                        </m:ctrlPr>
                      </m:dPr>
                      <m:e>
                        <m:r>
                          <a:rPr lang="en-US" altLang="zh-CN" i="1">
                            <a:latin typeface="Cambria Math" panose="02040503050406030204" pitchFamily="18" charset="0"/>
                          </a:rPr>
                          <m:t>𝛩</m:t>
                        </m:r>
                        <m:r>
                          <a:rPr lang="en-US" altLang="zh-CN">
                            <a:latin typeface="Cambria Math" panose="02040503050406030204" pitchFamily="18" charset="0"/>
                          </a:rPr>
                          <m:t>,</m:t>
                        </m:r>
                        <m:r>
                          <m:rPr>
                            <m:sty m:val="p"/>
                          </m:rPr>
                          <a:rPr lang="en-US" altLang="zh-CN">
                            <a:latin typeface="Cambria Math" panose="02040503050406030204" pitchFamily="18" charset="0"/>
                          </a:rPr>
                          <m:t>Z</m:t>
                        </m:r>
                      </m:e>
                    </m:d>
                  </m:oMath>
                </a14:m>
                <a:r>
                  <a:rPr lang="zh-CN" altLang="zh-CN" dirty="0"/>
                  <a:t>十分困难，</a:t>
                </a:r>
                <a:r>
                  <a:rPr lang="en-US" altLang="zh-CN" dirty="0"/>
                  <a:t>EM</a:t>
                </a:r>
                <a:r>
                  <a:rPr lang="zh-CN" altLang="zh-CN" dirty="0"/>
                  <a:t>算法不断构造对数似然函数</a:t>
                </a:r>
                <a14:m>
                  <m:oMath xmlns:m="http://schemas.openxmlformats.org/officeDocument/2006/math">
                    <m:r>
                      <a:rPr lang="en-US" altLang="zh-CN" i="1">
                        <a:latin typeface="Cambria Math" panose="02040503050406030204" pitchFamily="18" charset="0"/>
                      </a:rPr>
                      <m:t>𝐿</m:t>
                    </m:r>
                    <m:d>
                      <m:dPr>
                        <m:ctrlPr>
                          <a:rPr lang="zh-CN" altLang="zh-CN" i="1">
                            <a:latin typeface="Cambria Math" panose="02040503050406030204" pitchFamily="18" charset="0"/>
                          </a:rPr>
                        </m:ctrlPr>
                      </m:dPr>
                      <m:e>
                        <m:r>
                          <a:rPr lang="en-US" altLang="zh-CN" i="1">
                            <a:latin typeface="Cambria Math" panose="02040503050406030204" pitchFamily="18" charset="0"/>
                          </a:rPr>
                          <m:t>𝛩</m:t>
                        </m:r>
                        <m:r>
                          <a:rPr lang="en-US" altLang="zh-CN">
                            <a:latin typeface="Cambria Math" panose="02040503050406030204" pitchFamily="18" charset="0"/>
                          </a:rPr>
                          <m:t>,</m:t>
                        </m:r>
                        <m:r>
                          <m:rPr>
                            <m:sty m:val="p"/>
                          </m:rPr>
                          <a:rPr lang="en-US" altLang="zh-CN">
                            <a:latin typeface="Cambria Math" panose="02040503050406030204" pitchFamily="18" charset="0"/>
                          </a:rPr>
                          <m:t>Z</m:t>
                        </m:r>
                      </m:e>
                    </m:d>
                  </m:oMath>
                </a14:m>
                <a:r>
                  <a:rPr lang="zh-CN" altLang="zh-CN" dirty="0"/>
                  <a:t>的一个下界（</a:t>
                </a:r>
                <a:r>
                  <a:rPr lang="en-US" altLang="zh-CN" dirty="0"/>
                  <a:t>E</a:t>
                </a:r>
                <a:r>
                  <a:rPr lang="zh-CN" altLang="zh-CN" dirty="0"/>
                  <a:t>步骤），然后最大化这个下界（</a:t>
                </a:r>
                <a:r>
                  <a:rPr lang="en-US" altLang="zh-CN" dirty="0"/>
                  <a:t>M</a:t>
                </a:r>
                <a:r>
                  <a:rPr lang="zh-CN" altLang="zh-CN" dirty="0"/>
                  <a:t>步骤），以迭代方式逼近模型参数所能取得极大似然值。</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5F50D051-2535-48A3-8885-553E4C1FCA16}"/>
                  </a:ext>
                </a:extLst>
              </p:cNvPr>
              <p:cNvSpPr txBox="1">
                <a:spLocks noRot="1" noChangeAspect="1" noMove="1" noResize="1" noEditPoints="1" noAdjustHandles="1" noChangeArrowheads="1" noChangeShapeType="1" noTextEdit="1"/>
              </p:cNvSpPr>
              <p:nvPr/>
            </p:nvSpPr>
            <p:spPr>
              <a:xfrm>
                <a:off x="317840" y="955981"/>
                <a:ext cx="8713694" cy="5163721"/>
              </a:xfrm>
              <a:prstGeom prst="rect">
                <a:avLst/>
              </a:prstGeom>
              <a:blipFill>
                <a:blip r:embed="rId3"/>
                <a:stretch>
                  <a:fillRect l="-559" r="-559" b="-8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7133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bwMode="auto">
          <a:xfrm>
            <a:off x="336667" y="1429016"/>
            <a:ext cx="6835658"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2913" fontAlgn="base">
              <a:lnSpc>
                <a:spcPct val="150000"/>
              </a:lnSpc>
              <a:spcBef>
                <a:spcPct val="0"/>
              </a:spcBef>
              <a:spcAft>
                <a:spcPct val="0"/>
              </a:spcAft>
              <a:buClr>
                <a:srgbClr val="FF0000"/>
              </a:buClr>
              <a:buFont typeface="Wingdings" pitchFamily="2" charset="2"/>
              <a:buChar char="n"/>
              <a:defRPr/>
            </a:pPr>
            <a:r>
              <a:rPr lang="zh-CN" altLang="en-US" sz="20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第三步：根据聚类结果、更新聚类质心</a:t>
            </a:r>
            <a:endParaRPr lang="en-US" altLang="zh-CN" sz="20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2" name="标题 1"/>
          <p:cNvSpPr>
            <a:spLocks noGrp="1"/>
          </p:cNvSpPr>
          <p:nvPr>
            <p:ph type="title"/>
          </p:nvPr>
        </p:nvSpPr>
        <p:spPr>
          <a:xfrm>
            <a:off x="488833" y="155010"/>
            <a:ext cx="7507706" cy="657727"/>
          </a:xfrm>
        </p:spPr>
        <p:txBody>
          <a:bodyPr/>
          <a:lstStyle/>
          <a:p>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均值聚类算法：</a:t>
            </a:r>
            <a:r>
              <a:rPr lang="zh-CN" altLang="en-US" sz="2400" kern="0" dirty="0">
                <a:solidFill>
                  <a:srgbClr val="0070C0"/>
                </a:solidFill>
                <a:latin typeface="Times New Roman" pitchFamily="18" charset="0"/>
                <a:cs typeface="Times New Roman" pitchFamily="18" charset="0"/>
              </a:rPr>
              <a:t>更新聚类质心</a:t>
            </a:r>
            <a:endParaRPr lang="zh-CN" alt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36667" y="2444568"/>
                <a:ext cx="8597783" cy="1559466"/>
              </a:xfrm>
              <a:prstGeom prst="rect">
                <a:avLst/>
              </a:prstGeom>
            </p:spPr>
            <p:txBody>
              <a:bodyPr wrap="square">
                <a:spAutoFit/>
              </a:bodyPr>
              <a:lstStyle/>
              <a:p>
                <a:pPr marL="742950" lvl="1" indent="-285750">
                  <a:lnSpc>
                    <a:spcPct val="150000"/>
                  </a:lnSpc>
                  <a:buFont typeface="Wingdings" panose="05000000000000000000" pitchFamily="2" charset="2"/>
                  <a:buChar char="l"/>
                </a:pPr>
                <a:r>
                  <a:rPr lang="zh-CN" altLang="en-US" sz="2400" dirty="0">
                    <a:latin typeface="楷体" panose="02010609060101010101" pitchFamily="49" charset="-122"/>
                    <a:ea typeface="楷体" panose="02010609060101010101" pitchFamily="49" charset="-122"/>
                  </a:rPr>
                  <a:t>根据每个聚类集合中所包含的数据，更新该聚类集合质心值，</a:t>
                </a:r>
                <a:r>
                  <a:rPr lang="zh-CN" altLang="en-US" sz="2400" dirty="0">
                    <a:latin typeface="楷体" panose="02010609060101010101" pitchFamily="49" charset="-122"/>
                    <a:ea typeface="楷体" panose="02010609060101010101" pitchFamily="49" charset="-122"/>
                    <a:cs typeface="Times New Roman" panose="02020603050405020304" pitchFamily="18" charset="0"/>
                  </a:rPr>
                  <a:t>即：</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a:ea typeface="黑体" panose="02010609060101010101" pitchFamily="49" charset="-122"/>
                          </a:rPr>
                          <m:t>𝑐</m:t>
                        </m:r>
                      </m:e>
                      <m:sub>
                        <m:r>
                          <a:rPr lang="en-US" altLang="zh-CN" sz="2400" i="1">
                            <a:latin typeface="Cambria Math"/>
                            <a:ea typeface="黑体" panose="02010609060101010101" pitchFamily="49" charset="-122"/>
                          </a:rPr>
                          <m:t>𝑗</m:t>
                        </m:r>
                      </m:sub>
                    </m:sSub>
                    <m:r>
                      <a:rPr lang="en-US" altLang="zh-CN" sz="2400" b="0" i="1" smtClean="0">
                        <a:latin typeface="Cambria Math"/>
                        <a:ea typeface="黑体" panose="02010609060101010101" pitchFamily="49" charset="-122"/>
                      </a:rPr>
                      <m:t>=</m:t>
                    </m:r>
                    <m:f>
                      <m:fPr>
                        <m:ctrlPr>
                          <a:rPr lang="en-US" altLang="zh-CN" sz="2400" b="0" i="1" smtClean="0">
                            <a:latin typeface="Cambria Math" panose="02040503050406030204" pitchFamily="18" charset="0"/>
                            <a:ea typeface="黑体" panose="02010609060101010101" pitchFamily="49" charset="-122"/>
                          </a:rPr>
                        </m:ctrlPr>
                      </m:fPr>
                      <m:num>
                        <m:r>
                          <a:rPr lang="en-US" altLang="zh-CN" sz="2400" b="0" i="1" smtClean="0">
                            <a:latin typeface="Cambria Math"/>
                            <a:ea typeface="黑体" panose="02010609060101010101" pitchFamily="49" charset="-122"/>
                          </a:rPr>
                          <m:t>1</m:t>
                        </m:r>
                      </m:num>
                      <m:den>
                        <m:r>
                          <a:rPr lang="en-US" altLang="zh-CN" sz="2400" b="0" i="1" smtClean="0">
                            <a:latin typeface="Cambria Math"/>
                            <a:ea typeface="黑体" panose="02010609060101010101" pitchFamily="49" charset="-122"/>
                          </a:rPr>
                          <m:t>|</m:t>
                        </m:r>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a:ea typeface="黑体" panose="02010609060101010101" pitchFamily="49" charset="-122"/>
                              </a:rPr>
                              <m:t>𝐺</m:t>
                            </m:r>
                          </m:e>
                          <m:sub>
                            <m:r>
                              <a:rPr lang="en-US" altLang="zh-CN" sz="2400" b="0" i="1" smtClean="0">
                                <a:latin typeface="Cambria Math"/>
                                <a:ea typeface="黑体" panose="02010609060101010101" pitchFamily="49" charset="-122"/>
                              </a:rPr>
                              <m:t>𝑗</m:t>
                            </m:r>
                          </m:sub>
                        </m:sSub>
                        <m:r>
                          <a:rPr lang="en-US" altLang="zh-CN" sz="2400" b="0" i="1" smtClean="0">
                            <a:latin typeface="Cambria Math"/>
                            <a:ea typeface="黑体" panose="02010609060101010101" pitchFamily="49" charset="-122"/>
                          </a:rPr>
                          <m:t>|</m:t>
                        </m:r>
                      </m:den>
                    </m:f>
                    <m:nary>
                      <m:naryPr>
                        <m:chr m:val="∑"/>
                        <m:supHide m:val="on"/>
                        <m:ctrlPr>
                          <a:rPr lang="en-US" altLang="zh-CN" sz="2400" b="0" i="1" smtClean="0">
                            <a:latin typeface="Cambria Math" panose="02040503050406030204" pitchFamily="18" charset="0"/>
                            <a:ea typeface="黑体" panose="02010609060101010101" pitchFamily="49" charset="-122"/>
                          </a:rPr>
                        </m:ctrlPr>
                      </m:naryPr>
                      <m:sub>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a:ea typeface="黑体" panose="02010609060101010101" pitchFamily="49" charset="-122"/>
                              </a:rPr>
                              <m:t>𝑥</m:t>
                            </m:r>
                          </m:e>
                          <m:sub>
                            <m:r>
                              <a:rPr lang="en-US" altLang="zh-CN" sz="2400" b="0" i="1" smtClean="0">
                                <a:latin typeface="Cambria Math"/>
                                <a:ea typeface="黑体" panose="02010609060101010101" pitchFamily="49" charset="-122"/>
                              </a:rPr>
                              <m:t>𝑖</m:t>
                            </m:r>
                          </m:sub>
                        </m:sSub>
                        <m:r>
                          <m:rPr>
                            <m:brk m:alnAt="7"/>
                          </m:rPr>
                          <a:rPr lang="en-US" altLang="zh-CN" sz="2400" b="0" i="1" smtClean="0">
                            <a:latin typeface="Cambria Math"/>
                            <a:ea typeface="Cambria Math"/>
                          </a:rPr>
                          <m:t>∈</m:t>
                        </m:r>
                        <m:sSub>
                          <m:sSubPr>
                            <m:ctrlPr>
                              <a:rPr lang="en-US" altLang="zh-CN" sz="2400" b="0" i="1" smtClean="0">
                                <a:latin typeface="Cambria Math" panose="02040503050406030204" pitchFamily="18" charset="0"/>
                                <a:ea typeface="Cambria Math"/>
                              </a:rPr>
                            </m:ctrlPr>
                          </m:sSubPr>
                          <m:e>
                            <m:r>
                              <a:rPr lang="en-US" altLang="zh-CN" sz="2400" b="0" i="1" smtClean="0">
                                <a:latin typeface="Cambria Math"/>
                                <a:ea typeface="Cambria Math"/>
                              </a:rPr>
                              <m:t>𝐺</m:t>
                            </m:r>
                          </m:e>
                          <m:sub>
                            <m:r>
                              <a:rPr lang="en-US" altLang="zh-CN" sz="2400" b="0" i="1" smtClean="0">
                                <a:latin typeface="Cambria Math"/>
                                <a:ea typeface="Cambria Math"/>
                              </a:rPr>
                              <m:t>𝑗</m:t>
                            </m:r>
                          </m:sub>
                        </m:sSub>
                      </m:sub>
                      <m:sup/>
                      <m:e>
                        <m:sSub>
                          <m:sSubPr>
                            <m:ctrlPr>
                              <a:rPr lang="en-US" altLang="zh-CN" sz="2400" b="0" i="1" smtClean="0">
                                <a:latin typeface="Cambria Math" panose="02040503050406030204" pitchFamily="18" charset="0"/>
                                <a:ea typeface="黑体" panose="02010609060101010101" pitchFamily="49" charset="-122"/>
                              </a:rPr>
                            </m:ctrlPr>
                          </m:sSubPr>
                          <m:e>
                            <m:r>
                              <a:rPr lang="en-US" altLang="zh-CN" sz="2400" b="0" i="1" smtClean="0">
                                <a:latin typeface="Cambria Math"/>
                                <a:ea typeface="黑体" panose="02010609060101010101" pitchFamily="49" charset="-122"/>
                              </a:rPr>
                              <m:t>𝑥</m:t>
                            </m:r>
                          </m:e>
                          <m:sub>
                            <m:r>
                              <a:rPr lang="en-US" altLang="zh-CN" sz="2400" b="0" i="1" smtClean="0">
                                <a:latin typeface="Cambria Math"/>
                                <a:ea typeface="黑体" panose="02010609060101010101" pitchFamily="49" charset="-122"/>
                              </a:rPr>
                              <m:t>𝑖</m:t>
                            </m:r>
                          </m:sub>
                        </m:sSub>
                      </m:e>
                    </m:nary>
                  </m:oMath>
                </a14:m>
                <a:endParaRPr lang="en-US" altLang="zh-CN" sz="2400"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36667" y="2444568"/>
                <a:ext cx="8597783" cy="1559466"/>
              </a:xfrm>
              <a:prstGeom prst="rect">
                <a:avLst/>
              </a:prstGeom>
              <a:blipFill>
                <a:blip r:embed="rId2"/>
                <a:stretch>
                  <a:fillRect r="-4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23839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en-US" altLang="zh-CN" sz="2400" kern="0" dirty="0">
                <a:solidFill>
                  <a:srgbClr val="0070C0"/>
                </a:solidFill>
                <a:latin typeface="Times New Roman" pitchFamily="18" charset="0"/>
                <a:cs typeface="Times New Roman" pitchFamily="18" charset="0"/>
              </a:rPr>
              <a:t>EM</a:t>
            </a:r>
            <a:r>
              <a:rPr lang="zh-CN" altLang="en-US" sz="2400" kern="0" dirty="0">
                <a:solidFill>
                  <a:srgbClr val="0070C0"/>
                </a:solidFill>
                <a:latin typeface="Times New Roman" pitchFamily="18" charset="0"/>
                <a:cs typeface="Times New Roman" pitchFamily="18" charset="0"/>
              </a:rPr>
              <a:t>算法一般形式</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B63AE24-1621-4467-9D36-F4DE33897FE3}"/>
                  </a:ext>
                </a:extLst>
              </p:cNvPr>
              <p:cNvSpPr/>
              <p:nvPr/>
            </p:nvSpPr>
            <p:spPr>
              <a:xfrm>
                <a:off x="264052" y="939857"/>
                <a:ext cx="8879948" cy="4978286"/>
              </a:xfrm>
              <a:prstGeom prst="rect">
                <a:avLst/>
              </a:prstGeom>
            </p:spPr>
            <p:txBody>
              <a:bodyPr wrap="square">
                <a:spAutoFit/>
              </a:bodyPr>
              <a:lstStyle/>
              <a:p>
                <a:pPr indent="266700" algn="just">
                  <a:spcBef>
                    <a:spcPts val="1000"/>
                  </a:spcBef>
                  <a:spcAft>
                    <a:spcPts val="300"/>
                  </a:spcAft>
                </a:pPr>
                <a:r>
                  <a:rPr lang="zh-CN" altLang="en-US" sz="1600" b="1" dirty="0">
                    <a:solidFill>
                      <a:srgbClr val="C00000"/>
                    </a:solidFill>
                    <a:cs typeface="Times New Roman" panose="02020603050405020304" pitchFamily="18" charset="0"/>
                  </a:rPr>
                  <a:t>求解</a:t>
                </a:r>
                <a14:m>
                  <m:oMath xmlns:m="http://schemas.openxmlformats.org/officeDocument/2006/math">
                    <m:r>
                      <a:rPr lang="zh-CN" altLang="en-US" sz="1600" b="1" i="1" dirty="0" smtClean="0">
                        <a:solidFill>
                          <a:srgbClr val="C00000"/>
                        </a:solidFill>
                        <a:latin typeface="Cambria Math" panose="02040503050406030204" pitchFamily="18" charset="0"/>
                        <a:cs typeface="Times New Roman" panose="02020603050405020304" pitchFamily="18" charset="0"/>
                      </a:rPr>
                      <m:t>目标</m:t>
                    </m:r>
                    <m:r>
                      <a:rPr lang="zh-CN" altLang="en-US" sz="1600" i="1" dirty="0">
                        <a:solidFill>
                          <a:srgbClr val="C00000"/>
                        </a:solidFill>
                        <a:latin typeface="Cambria Math" panose="02040503050406030204" pitchFamily="18" charset="0"/>
                        <a:cs typeface="Times New Roman" panose="02020603050405020304" pitchFamily="18" charset="0"/>
                      </a:rPr>
                      <m:t>：</m:t>
                    </m:r>
                    <m:d>
                      <m:dPr>
                        <m:ctrlPr>
                          <a:rPr lang="zh-CN" altLang="zh-CN" sz="1600" i="1">
                            <a:solidFill>
                              <a:srgbClr val="000000"/>
                            </a:solidFill>
                            <a:latin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e>
                    </m:d>
                    <m:r>
                      <a:rPr lang="en-US" altLang="zh-CN" sz="1600">
                        <a:solidFill>
                          <a:srgbClr val="000000"/>
                        </a:solidFill>
                        <a:latin typeface="Cambria Math" panose="02040503050406030204" pitchFamily="18" charset="0"/>
                        <a:cs typeface="Times New Roman" panose="02020603050405020304" pitchFamily="18" charset="0"/>
                      </a:rPr>
                      <m:t>=</m:t>
                    </m:r>
                    <m:func>
                      <m:funcPr>
                        <m:ctrlPr>
                          <a:rPr lang="zh-CN" altLang="zh-CN" sz="1600" i="1">
                            <a:solidFill>
                              <a:srgbClr val="000000"/>
                            </a:solidFill>
                            <a:latin typeface="Cambria Math" panose="02040503050406030204" pitchFamily="18" charset="0"/>
                            <a:cs typeface="Times New Roman" panose="02020603050405020304" pitchFamily="18" charset="0"/>
                          </a:rPr>
                        </m:ctrlPr>
                      </m:funcPr>
                      <m:fName>
                        <m:limLow>
                          <m:limLowPr>
                            <m:ctrlPr>
                              <a:rPr lang="zh-CN" altLang="zh-CN" sz="1600" i="1">
                                <a:solidFill>
                                  <a:srgbClr val="000000"/>
                                </a:solidFill>
                                <a:latin typeface="Cambria Math" panose="02040503050406030204" pitchFamily="18" charset="0"/>
                                <a:cs typeface="Times New Roman" panose="02020603050405020304" pitchFamily="18" charset="0"/>
                              </a:rPr>
                            </m:ctrlPr>
                          </m:limLowPr>
                          <m:e>
                            <m:r>
                              <m:rPr>
                                <m:sty m:val="p"/>
                              </m:rPr>
                              <a:rPr lang="en-US" altLang="zh-CN" sz="1600">
                                <a:solidFill>
                                  <a:srgbClr val="000000"/>
                                </a:solidFill>
                                <a:latin typeface="Cambria Math" panose="02040503050406030204" pitchFamily="18" charset="0"/>
                                <a:cs typeface="Times New Roman" panose="02020603050405020304" pitchFamily="18" charset="0"/>
                              </a:rPr>
                              <m:t>argmax</m:t>
                            </m:r>
                          </m:e>
                          <m:lim>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lim>
                        </m:limLow>
                      </m:fName>
                      <m:e>
                        <m:r>
                          <a:rPr lang="en-US" altLang="zh-CN" sz="1600" i="1">
                            <a:solidFill>
                              <a:srgbClr val="000000"/>
                            </a:solidFill>
                            <a:latin typeface="Cambria Math" panose="02040503050406030204" pitchFamily="18" charset="0"/>
                            <a:cs typeface="Times New Roman" panose="02020603050405020304" pitchFamily="18" charset="0"/>
                          </a:rPr>
                          <m:t>𝐿</m:t>
                        </m:r>
                        <m:d>
                          <m:dPr>
                            <m:ctrlPr>
                              <a:rPr lang="zh-CN" altLang="zh-CN" sz="1600" i="1">
                                <a:solidFill>
                                  <a:srgbClr val="000000"/>
                                </a:solidFill>
                                <a:latin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e>
                        </m:d>
                        <m:r>
                          <a:rPr lang="en-US" altLang="zh-CN" sz="1600" i="1">
                            <a:solidFill>
                              <a:srgbClr val="000000"/>
                            </a:solidFill>
                            <a:latin typeface="Cambria Math" panose="02040503050406030204" pitchFamily="18" charset="0"/>
                            <a:cs typeface="Times New Roman" panose="02020603050405020304" pitchFamily="18" charset="0"/>
                          </a:rPr>
                          <m:t>=</m:t>
                        </m:r>
                      </m:e>
                    </m:func>
                    <m:func>
                      <m:funcPr>
                        <m:ctrlPr>
                          <a:rPr lang="zh-CN" altLang="zh-CN" sz="1600" i="1">
                            <a:solidFill>
                              <a:srgbClr val="000000"/>
                            </a:solidFill>
                            <a:latin typeface="Cambria Math" panose="02040503050406030204" pitchFamily="18" charset="0"/>
                            <a:cs typeface="Times New Roman" panose="02020603050405020304" pitchFamily="18" charset="0"/>
                          </a:rPr>
                        </m:ctrlPr>
                      </m:funcPr>
                      <m:fName>
                        <m:limLow>
                          <m:limLowPr>
                            <m:ctrlPr>
                              <a:rPr lang="zh-CN" altLang="zh-CN" sz="1600" i="1">
                                <a:solidFill>
                                  <a:srgbClr val="000000"/>
                                </a:solidFill>
                                <a:latin typeface="Cambria Math" panose="02040503050406030204" pitchFamily="18" charset="0"/>
                                <a:cs typeface="Times New Roman" panose="02020603050405020304" pitchFamily="18" charset="0"/>
                              </a:rPr>
                            </m:ctrlPr>
                          </m:limLowPr>
                          <m:e>
                            <m:r>
                              <m:rPr>
                                <m:sty m:val="p"/>
                              </m:rPr>
                              <a:rPr lang="en-US" altLang="zh-CN" sz="1600">
                                <a:solidFill>
                                  <a:srgbClr val="000000"/>
                                </a:solidFill>
                                <a:latin typeface="Cambria Math" panose="02040503050406030204" pitchFamily="18" charset="0"/>
                                <a:cs typeface="Times New Roman" panose="02020603050405020304" pitchFamily="18" charset="0"/>
                              </a:rPr>
                              <m:t>argmax</m:t>
                            </m:r>
                          </m:e>
                          <m:lim>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lim>
                        </m:limLow>
                      </m:fName>
                      <m:e>
                        <m:nary>
                          <m:naryPr>
                            <m:chr m:val="∑"/>
                            <m:limLoc m:val="undOvr"/>
                            <m:ctrlPr>
                              <a:rPr lang="zh-CN" altLang="zh-CN" sz="1600" i="1">
                                <a:solidFill>
                                  <a:srgbClr val="000000"/>
                                </a:solidFill>
                                <a:latin typeface="Cambria Math" panose="02040503050406030204" pitchFamily="18" charset="0"/>
                                <a:cs typeface="Times New Roman" panose="02020603050405020304" pitchFamily="18" charset="0"/>
                              </a:rPr>
                            </m:ctrlPr>
                          </m:naryPr>
                          <m:sub>
                            <m:r>
                              <a:rPr lang="en-US" altLang="zh-CN" sz="1600" i="1">
                                <a:solidFill>
                                  <a:srgbClr val="000000"/>
                                </a:solidFill>
                                <a:latin typeface="Cambria Math" panose="02040503050406030204" pitchFamily="18" charset="0"/>
                                <a:cs typeface="Times New Roman" panose="02020603050405020304" pitchFamily="18" charset="0"/>
                              </a:rPr>
                              <m:t>𝑖</m:t>
                            </m:r>
                            <m:r>
                              <a:rPr lang="en-US" altLang="zh-CN" sz="1600" i="1">
                                <a:solidFill>
                                  <a:srgbClr val="000000"/>
                                </a:solidFill>
                                <a:latin typeface="Cambria Math" panose="02040503050406030204" pitchFamily="18" charset="0"/>
                                <a:cs typeface="Times New Roman" panose="02020603050405020304" pitchFamily="18" charset="0"/>
                              </a:rPr>
                              <m:t>=1</m:t>
                            </m:r>
                          </m:sub>
                          <m:sup>
                            <m:r>
                              <a:rPr lang="en-US" altLang="zh-CN" sz="1600" i="1">
                                <a:solidFill>
                                  <a:srgbClr val="000000"/>
                                </a:solidFill>
                                <a:latin typeface="Cambria Math" panose="02040503050406030204" pitchFamily="18" charset="0"/>
                                <a:cs typeface="Times New Roman" panose="02020603050405020304" pitchFamily="18" charset="0"/>
                              </a:rPr>
                              <m:t>𝑛</m:t>
                            </m:r>
                          </m:sup>
                          <m:e>
                            <m:r>
                              <a:rPr lang="en-US" altLang="zh-CN" sz="1600" i="1">
                                <a:solidFill>
                                  <a:srgbClr val="000000"/>
                                </a:solidFill>
                                <a:latin typeface="Cambria Math" panose="02040503050406030204" pitchFamily="18" charset="0"/>
                                <a:cs typeface="Times New Roman" panose="02020603050405020304" pitchFamily="18" charset="0"/>
                              </a:rPr>
                              <m:t>𝑙𝑜𝑔</m:t>
                            </m:r>
                            <m:nary>
                              <m:naryPr>
                                <m:chr m:val="∑"/>
                                <m:limLoc m:val="undOvr"/>
                                <m:supHide m:val="on"/>
                                <m:ctrlPr>
                                  <a:rPr lang="zh-CN" altLang="zh-CN" sz="1600" i="1">
                                    <a:solidFill>
                                      <a:srgbClr val="000000"/>
                                    </a:solidFill>
                                    <a:latin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sub>
                              <m:sup/>
                              <m:e>
                                <m:r>
                                  <a:rPr lang="en-US" altLang="zh-CN" sz="1600" i="1">
                                    <a:solidFill>
                                      <a:srgbClr val="000000"/>
                                    </a:solidFill>
                                    <a:latin typeface="Cambria Math" panose="02040503050406030204" pitchFamily="18" charset="0"/>
                                    <a:cs typeface="Times New Roman" panose="02020603050405020304" pitchFamily="18" charset="0"/>
                                  </a:rPr>
                                  <m:t>𝑃</m:t>
                                </m:r>
                                <m:r>
                                  <a:rPr lang="en-US" altLang="zh-CN" sz="1600" i="1">
                                    <a:solidFill>
                                      <a:srgbClr val="000000"/>
                                    </a:solidFill>
                                    <a:latin typeface="Cambria Math" panose="02040503050406030204" pitchFamily="18" charset="0"/>
                                    <a:cs typeface="Times New Roman" panose="02020603050405020304" pitchFamily="18" charset="0"/>
                                  </a:rPr>
                                  <m:t>(</m:t>
                                </m:r>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𝑥</m:t>
                                    </m:r>
                                  </m:e>
                                  <m:sub>
                                    <m:r>
                                      <a:rPr lang="en-US" altLang="zh-CN" sz="1600" i="1">
                                        <a:solidFill>
                                          <a:srgbClr val="000000"/>
                                        </a:solidFill>
                                        <a:latin typeface="Cambria Math" panose="02040503050406030204" pitchFamily="18" charset="0"/>
                                        <a:cs typeface="Times New Roman" panose="02020603050405020304" pitchFamily="18" charset="0"/>
                                      </a:rPr>
                                      <m:t>𝑖</m:t>
                                    </m:r>
                                  </m:sub>
                                </m:sSub>
                                <m:r>
                                  <a:rPr lang="en-US" altLang="zh-CN" sz="1600" i="1">
                                    <a:solidFill>
                                      <a:srgbClr val="000000"/>
                                    </a:solidFill>
                                    <a:latin typeface="Cambria Math" panose="02040503050406030204" pitchFamily="18" charset="0"/>
                                    <a:cs typeface="Times New Roman" panose="02020603050405020304" pitchFamily="18" charset="0"/>
                                  </a:rPr>
                                  <m:t>,</m:t>
                                </m:r>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r>
                                  <a:rPr lang="en-US" altLang="zh-CN" sz="1600" i="1">
                                    <a:solidFill>
                                      <a:srgbClr val="000000"/>
                                    </a:solidFill>
                                    <a:latin typeface="Cambria Math" panose="02040503050406030204" pitchFamily="18" charset="0"/>
                                    <a:cs typeface="Times New Roman" panose="02020603050405020304" pitchFamily="18" charset="0"/>
                                  </a:rPr>
                                  <m:t>|</m:t>
                                </m:r>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i="1">
                                    <a:solidFill>
                                      <a:srgbClr val="000000"/>
                                    </a:solidFill>
                                    <a:latin typeface="Cambria Math" panose="02040503050406030204" pitchFamily="18" charset="0"/>
                                    <a:cs typeface="Times New Roman" panose="02020603050405020304" pitchFamily="18" charset="0"/>
                                  </a:rPr>
                                  <m:t>)</m:t>
                                </m:r>
                              </m:e>
                            </m:nary>
                          </m:e>
                        </m:nary>
                      </m:e>
                    </m:func>
                  </m:oMath>
                </a14:m>
                <a:endParaRPr lang="zh-CN" altLang="zh-CN" sz="1600" dirty="0">
                  <a:latin typeface="+mn-ea"/>
                  <a:cs typeface="Times New Roman" panose="02020603050405020304" pitchFamily="18" charset="0"/>
                </a:endParaRPr>
              </a:p>
              <a:p>
                <a:pPr indent="266700" algn="just">
                  <a:spcBef>
                    <a:spcPts val="1000"/>
                  </a:spcBef>
                  <a:spcAft>
                    <a:spcPts val="300"/>
                  </a:spcAft>
                </a:pPr>
                <a:r>
                  <a:rPr lang="en-US" altLang="zh-CN" sz="1600" kern="100" dirty="0">
                    <a:latin typeface="+mn-ea"/>
                    <a:cs typeface="Times New Roman" panose="02020603050405020304" pitchFamily="18" charset="0"/>
                  </a:rPr>
                  <a:t> </a:t>
                </a:r>
                <a:endParaRPr lang="zh-CN" altLang="zh-CN" sz="1600" dirty="0">
                  <a:latin typeface="+mn-ea"/>
                  <a:cs typeface="Times New Roman" panose="02020603050405020304" pitchFamily="18" charset="0"/>
                </a:endParaRPr>
              </a:p>
              <a:p>
                <a:pPr indent="266700" algn="just">
                  <a:spcBef>
                    <a:spcPts val="1000"/>
                  </a:spcBef>
                  <a:spcAft>
                    <a:spcPts val="300"/>
                  </a:spcAft>
                </a:pPr>
                <a14:m>
                  <m:oMathPara xmlns:m="http://schemas.openxmlformats.org/officeDocument/2006/math">
                    <m:oMathParaPr>
                      <m:jc m:val="centerGroup"/>
                    </m:oMathParaPr>
                    <m:oMath xmlns:m="http://schemas.openxmlformats.org/officeDocument/2006/math">
                      <m:nary>
                        <m:naryPr>
                          <m:chr m:val="∑"/>
                          <m:limLoc m:val="undOvr"/>
                          <m:ctrlPr>
                            <a:rPr lang="zh-CN" altLang="zh-CN" sz="1600" b="1" i="1">
                              <a:solidFill>
                                <a:srgbClr val="C00000"/>
                              </a:solidFill>
                              <a:latin typeface="Cambria Math" panose="02040503050406030204" pitchFamily="18" charset="0"/>
                              <a:cs typeface="Times New Roman" panose="02020603050405020304" pitchFamily="18" charset="0"/>
                            </a:rPr>
                          </m:ctrlPr>
                        </m:naryPr>
                        <m:sub>
                          <m:r>
                            <a:rPr lang="en-US" altLang="zh-CN" sz="1600" b="1">
                              <a:solidFill>
                                <a:srgbClr val="C00000"/>
                              </a:solidFill>
                              <a:latin typeface="Cambria Math" panose="02040503050406030204" pitchFamily="18" charset="0"/>
                              <a:cs typeface="Times New Roman" panose="02020603050405020304" pitchFamily="18" charset="0"/>
                            </a:rPr>
                            <m:t>𝑖</m:t>
                          </m:r>
                          <m:r>
                            <a:rPr lang="en-US" altLang="zh-CN" sz="1600" b="1">
                              <a:solidFill>
                                <a:srgbClr val="C00000"/>
                              </a:solidFill>
                              <a:latin typeface="Cambria Math" panose="02040503050406030204" pitchFamily="18" charset="0"/>
                              <a:cs typeface="Times New Roman" panose="02020603050405020304" pitchFamily="18" charset="0"/>
                            </a:rPr>
                            <m:t>=1</m:t>
                          </m:r>
                        </m:sub>
                        <m:sup>
                          <m:r>
                            <a:rPr lang="en-US" altLang="zh-CN" sz="1600" b="1">
                              <a:solidFill>
                                <a:srgbClr val="C00000"/>
                              </a:solidFill>
                              <a:latin typeface="Cambria Math" panose="02040503050406030204" pitchFamily="18" charset="0"/>
                              <a:cs typeface="Times New Roman" panose="02020603050405020304" pitchFamily="18" charset="0"/>
                            </a:rPr>
                            <m:t>𝑛</m:t>
                          </m:r>
                        </m:sup>
                        <m:e>
                          <m:r>
                            <a:rPr lang="en-US" altLang="zh-CN" sz="1600" b="1">
                              <a:solidFill>
                                <a:srgbClr val="C00000"/>
                              </a:solidFill>
                              <a:latin typeface="Cambria Math" panose="02040503050406030204" pitchFamily="18" charset="0"/>
                              <a:cs typeface="Times New Roman" panose="02020603050405020304" pitchFamily="18" charset="0"/>
                            </a:rPr>
                            <m:t>𝑙𝑜𝑔</m:t>
                          </m:r>
                          <m:nary>
                            <m:naryPr>
                              <m:chr m:val="∑"/>
                              <m:limLoc m:val="undOvr"/>
                              <m:supHide m:val="on"/>
                              <m:ctrlPr>
                                <a:rPr lang="zh-CN" altLang="zh-CN" sz="1600" b="1" i="1">
                                  <a:solidFill>
                                    <a:srgbClr val="C00000"/>
                                  </a:solidFill>
                                  <a:latin typeface="Cambria Math" panose="02040503050406030204" pitchFamily="18" charset="0"/>
                                  <a:cs typeface="Times New Roman" panose="02020603050405020304" pitchFamily="18" charset="0"/>
                                </a:rPr>
                              </m:ctrlPr>
                            </m:naryPr>
                            <m:sub>
                              <m:sSub>
                                <m:sSubPr>
                                  <m:ctrlPr>
                                    <a:rPr lang="zh-CN" altLang="zh-CN" sz="1600" b="1" i="1">
                                      <a:solidFill>
                                        <a:srgbClr val="C00000"/>
                                      </a:solidFill>
                                      <a:latin typeface="Cambria Math" panose="02040503050406030204" pitchFamily="18" charset="0"/>
                                      <a:cs typeface="Times New Roman" panose="02020603050405020304" pitchFamily="18" charset="0"/>
                                    </a:rPr>
                                  </m:ctrlPr>
                                </m:sSubPr>
                                <m:e>
                                  <m:r>
                                    <a:rPr lang="en-US" altLang="zh-CN" sz="1600" b="1">
                                      <a:solidFill>
                                        <a:srgbClr val="C00000"/>
                                      </a:solidFill>
                                      <a:latin typeface="Cambria Math" panose="02040503050406030204" pitchFamily="18" charset="0"/>
                                      <a:cs typeface="Times New Roman" panose="02020603050405020304" pitchFamily="18" charset="0"/>
                                    </a:rPr>
                                    <m:t>𝑧</m:t>
                                  </m:r>
                                </m:e>
                                <m:sub>
                                  <m:r>
                                    <a:rPr lang="en-US" altLang="zh-CN" sz="1600" b="1">
                                      <a:solidFill>
                                        <a:srgbClr val="C00000"/>
                                      </a:solidFill>
                                      <a:latin typeface="Cambria Math" panose="02040503050406030204" pitchFamily="18" charset="0"/>
                                      <a:cs typeface="Times New Roman" panose="02020603050405020304" pitchFamily="18" charset="0"/>
                                    </a:rPr>
                                    <m:t>𝑖</m:t>
                                  </m:r>
                                </m:sub>
                              </m:sSub>
                            </m:sub>
                            <m:sup/>
                            <m:e>
                              <m:r>
                                <a:rPr lang="en-US" altLang="zh-CN" sz="1600" b="1">
                                  <a:solidFill>
                                    <a:srgbClr val="C00000"/>
                                  </a:solidFill>
                                  <a:latin typeface="Cambria Math" panose="02040503050406030204" pitchFamily="18" charset="0"/>
                                  <a:cs typeface="Times New Roman" panose="02020603050405020304" pitchFamily="18" charset="0"/>
                                </a:rPr>
                                <m:t>𝑃</m:t>
                              </m:r>
                              <m:d>
                                <m:dPr>
                                  <m:ctrlPr>
                                    <a:rPr lang="zh-CN" altLang="zh-CN" sz="1600" b="1" i="1">
                                      <a:solidFill>
                                        <a:srgbClr val="C00000"/>
                                      </a:solidFill>
                                      <a:latin typeface="Cambria Math" panose="02040503050406030204" pitchFamily="18" charset="0"/>
                                      <a:cs typeface="Times New Roman" panose="02020603050405020304" pitchFamily="18" charset="0"/>
                                    </a:rPr>
                                  </m:ctrlPr>
                                </m:dPr>
                                <m:e>
                                  <m:sSub>
                                    <m:sSubPr>
                                      <m:ctrlPr>
                                        <a:rPr lang="zh-CN" altLang="zh-CN" sz="1600" b="1" i="1">
                                          <a:solidFill>
                                            <a:srgbClr val="C00000"/>
                                          </a:solidFill>
                                          <a:latin typeface="Cambria Math" panose="02040503050406030204" pitchFamily="18" charset="0"/>
                                          <a:cs typeface="Times New Roman" panose="02020603050405020304" pitchFamily="18" charset="0"/>
                                        </a:rPr>
                                      </m:ctrlPr>
                                    </m:sSubPr>
                                    <m:e>
                                      <m:r>
                                        <a:rPr lang="en-US" altLang="zh-CN" sz="1600" b="1">
                                          <a:solidFill>
                                            <a:srgbClr val="C00000"/>
                                          </a:solidFill>
                                          <a:latin typeface="Cambria Math" panose="02040503050406030204" pitchFamily="18" charset="0"/>
                                          <a:cs typeface="Times New Roman" panose="02020603050405020304" pitchFamily="18" charset="0"/>
                                        </a:rPr>
                                        <m:t>𝑥</m:t>
                                      </m:r>
                                    </m:e>
                                    <m:sub>
                                      <m:r>
                                        <a:rPr lang="en-US" altLang="zh-CN" sz="1600" b="1">
                                          <a:solidFill>
                                            <a:srgbClr val="C00000"/>
                                          </a:solidFill>
                                          <a:latin typeface="Cambria Math" panose="02040503050406030204" pitchFamily="18" charset="0"/>
                                          <a:cs typeface="Times New Roman" panose="02020603050405020304" pitchFamily="18" charset="0"/>
                                        </a:rPr>
                                        <m:t>𝑖</m:t>
                                      </m:r>
                                    </m:sub>
                                  </m:sSub>
                                  <m:r>
                                    <a:rPr lang="en-US" altLang="zh-CN" sz="1600" b="1">
                                      <a:solidFill>
                                        <a:srgbClr val="C00000"/>
                                      </a:solidFill>
                                      <a:latin typeface="Cambria Math" panose="02040503050406030204" pitchFamily="18" charset="0"/>
                                      <a:cs typeface="Times New Roman" panose="02020603050405020304" pitchFamily="18" charset="0"/>
                                    </a:rPr>
                                    <m:t>,</m:t>
                                  </m:r>
                                  <m:sSub>
                                    <m:sSubPr>
                                      <m:ctrlPr>
                                        <a:rPr lang="zh-CN" altLang="zh-CN" sz="1600" b="1" i="1">
                                          <a:solidFill>
                                            <a:srgbClr val="C00000"/>
                                          </a:solidFill>
                                          <a:latin typeface="Cambria Math" panose="02040503050406030204" pitchFamily="18" charset="0"/>
                                          <a:cs typeface="Times New Roman" panose="02020603050405020304" pitchFamily="18" charset="0"/>
                                        </a:rPr>
                                      </m:ctrlPr>
                                    </m:sSubPr>
                                    <m:e>
                                      <m:r>
                                        <a:rPr lang="en-US" altLang="zh-CN" sz="1600" b="1">
                                          <a:solidFill>
                                            <a:srgbClr val="C00000"/>
                                          </a:solidFill>
                                          <a:latin typeface="Cambria Math" panose="02040503050406030204" pitchFamily="18" charset="0"/>
                                          <a:cs typeface="Times New Roman" panose="02020603050405020304" pitchFamily="18" charset="0"/>
                                        </a:rPr>
                                        <m:t>𝑧</m:t>
                                      </m:r>
                                    </m:e>
                                    <m:sub>
                                      <m:r>
                                        <a:rPr lang="en-US" altLang="zh-CN" sz="1600" b="1">
                                          <a:solidFill>
                                            <a:srgbClr val="C00000"/>
                                          </a:solidFill>
                                          <a:latin typeface="Cambria Math" panose="02040503050406030204" pitchFamily="18" charset="0"/>
                                          <a:cs typeface="Times New Roman" panose="02020603050405020304" pitchFamily="18" charset="0"/>
                                        </a:rPr>
                                        <m:t>𝑖</m:t>
                                      </m:r>
                                    </m:sub>
                                  </m:sSub>
                                </m:e>
                                <m:e>
                                  <m:r>
                                    <a:rPr lang="en-US" altLang="zh-CN" sz="1600" b="1">
                                      <a:solidFill>
                                        <a:srgbClr val="C00000"/>
                                      </a:solidFill>
                                      <a:latin typeface="Cambria Math" panose="02040503050406030204" pitchFamily="18" charset="0"/>
                                      <a:cs typeface="Times New Roman" panose="02020603050405020304" pitchFamily="18" charset="0"/>
                                    </a:rPr>
                                    <m:t>𝛩</m:t>
                                  </m:r>
                                </m:e>
                              </m:d>
                            </m:e>
                          </m:nary>
                        </m:e>
                      </m:nary>
                      <m:r>
                        <a:rPr lang="en-US" altLang="zh-CN" sz="1600" b="1">
                          <a:solidFill>
                            <a:srgbClr val="C00000"/>
                          </a:solidFill>
                          <a:latin typeface="Cambria Math" panose="02040503050406030204" pitchFamily="18" charset="0"/>
                          <a:cs typeface="Times New Roman" panose="02020603050405020304" pitchFamily="18" charset="0"/>
                        </a:rPr>
                        <m:t>=</m:t>
                      </m:r>
                      <m:nary>
                        <m:naryPr>
                          <m:chr m:val="∑"/>
                          <m:limLoc m:val="undOvr"/>
                          <m:ctrlPr>
                            <a:rPr lang="zh-CN" altLang="zh-CN" sz="1600" b="1" i="1">
                              <a:solidFill>
                                <a:srgbClr val="C00000"/>
                              </a:solidFill>
                              <a:latin typeface="Cambria Math" panose="02040503050406030204" pitchFamily="18" charset="0"/>
                              <a:cs typeface="Times New Roman" panose="02020603050405020304" pitchFamily="18" charset="0"/>
                            </a:rPr>
                          </m:ctrlPr>
                        </m:naryPr>
                        <m:sub>
                          <m:r>
                            <a:rPr lang="en-US" altLang="zh-CN" sz="1600" b="1">
                              <a:solidFill>
                                <a:srgbClr val="C00000"/>
                              </a:solidFill>
                              <a:latin typeface="Cambria Math" panose="02040503050406030204" pitchFamily="18" charset="0"/>
                              <a:cs typeface="Times New Roman" panose="02020603050405020304" pitchFamily="18" charset="0"/>
                            </a:rPr>
                            <m:t>𝑖</m:t>
                          </m:r>
                          <m:r>
                            <a:rPr lang="en-US" altLang="zh-CN" sz="1600" b="1">
                              <a:solidFill>
                                <a:srgbClr val="C00000"/>
                              </a:solidFill>
                              <a:latin typeface="Cambria Math" panose="02040503050406030204" pitchFamily="18" charset="0"/>
                              <a:cs typeface="Times New Roman" panose="02020603050405020304" pitchFamily="18" charset="0"/>
                            </a:rPr>
                            <m:t>=1</m:t>
                          </m:r>
                        </m:sub>
                        <m:sup>
                          <m:r>
                            <a:rPr lang="en-US" altLang="zh-CN" sz="1600" b="1">
                              <a:solidFill>
                                <a:srgbClr val="C00000"/>
                              </a:solidFill>
                              <a:latin typeface="Cambria Math" panose="02040503050406030204" pitchFamily="18" charset="0"/>
                              <a:cs typeface="Times New Roman" panose="02020603050405020304" pitchFamily="18" charset="0"/>
                            </a:rPr>
                            <m:t>𝑛</m:t>
                          </m:r>
                        </m:sup>
                        <m:e>
                          <m:r>
                            <a:rPr lang="en-US" altLang="zh-CN" sz="1600" b="1">
                              <a:solidFill>
                                <a:srgbClr val="C00000"/>
                              </a:solidFill>
                              <a:latin typeface="Cambria Math" panose="02040503050406030204" pitchFamily="18" charset="0"/>
                              <a:cs typeface="Times New Roman" panose="02020603050405020304" pitchFamily="18" charset="0"/>
                            </a:rPr>
                            <m:t>𝑙𝑜𝑔</m:t>
                          </m:r>
                          <m:nary>
                            <m:naryPr>
                              <m:chr m:val="∑"/>
                              <m:limLoc m:val="undOvr"/>
                              <m:supHide m:val="on"/>
                              <m:ctrlPr>
                                <a:rPr lang="zh-CN" altLang="zh-CN" sz="1600" b="1" i="1">
                                  <a:solidFill>
                                    <a:srgbClr val="C00000"/>
                                  </a:solidFill>
                                  <a:latin typeface="Cambria Math" panose="02040503050406030204" pitchFamily="18" charset="0"/>
                                  <a:cs typeface="Times New Roman" panose="02020603050405020304" pitchFamily="18" charset="0"/>
                                </a:rPr>
                              </m:ctrlPr>
                            </m:naryPr>
                            <m:sub>
                              <m:sSub>
                                <m:sSubPr>
                                  <m:ctrlPr>
                                    <a:rPr lang="zh-CN" altLang="zh-CN" sz="1600" b="1" i="1">
                                      <a:solidFill>
                                        <a:srgbClr val="C00000"/>
                                      </a:solidFill>
                                      <a:latin typeface="Cambria Math" panose="02040503050406030204" pitchFamily="18" charset="0"/>
                                      <a:cs typeface="Times New Roman" panose="02020603050405020304" pitchFamily="18" charset="0"/>
                                    </a:rPr>
                                  </m:ctrlPr>
                                </m:sSubPr>
                                <m:e>
                                  <m:r>
                                    <a:rPr lang="en-US" altLang="zh-CN" sz="1600" b="1">
                                      <a:solidFill>
                                        <a:srgbClr val="C00000"/>
                                      </a:solidFill>
                                      <a:latin typeface="Cambria Math" panose="02040503050406030204" pitchFamily="18" charset="0"/>
                                      <a:cs typeface="Times New Roman" panose="02020603050405020304" pitchFamily="18" charset="0"/>
                                    </a:rPr>
                                    <m:t>𝑧</m:t>
                                  </m:r>
                                </m:e>
                                <m:sub>
                                  <m:r>
                                    <a:rPr lang="en-US" altLang="zh-CN" sz="1600" b="1">
                                      <a:solidFill>
                                        <a:srgbClr val="C00000"/>
                                      </a:solidFill>
                                      <a:latin typeface="Cambria Math" panose="02040503050406030204" pitchFamily="18" charset="0"/>
                                      <a:cs typeface="Times New Roman" panose="02020603050405020304" pitchFamily="18" charset="0"/>
                                    </a:rPr>
                                    <m:t>𝑖</m:t>
                                  </m:r>
                                </m:sub>
                              </m:sSub>
                            </m:sub>
                            <m:sup/>
                            <m:e>
                              <m:sSub>
                                <m:sSubPr>
                                  <m:ctrlPr>
                                    <a:rPr lang="zh-CN" altLang="zh-CN" sz="1600" b="1" i="1">
                                      <a:solidFill>
                                        <a:srgbClr val="C00000"/>
                                      </a:solidFill>
                                      <a:latin typeface="Cambria Math" panose="02040503050406030204" pitchFamily="18" charset="0"/>
                                      <a:cs typeface="Times New Roman" panose="02020603050405020304" pitchFamily="18" charset="0"/>
                                    </a:rPr>
                                  </m:ctrlPr>
                                </m:sSubPr>
                                <m:e>
                                  <m:r>
                                    <a:rPr lang="en-US" altLang="zh-CN" sz="1600" b="1">
                                      <a:solidFill>
                                        <a:srgbClr val="C00000"/>
                                      </a:solidFill>
                                      <a:latin typeface="Cambria Math" panose="02040503050406030204" pitchFamily="18" charset="0"/>
                                      <a:cs typeface="Times New Roman" panose="02020603050405020304" pitchFamily="18" charset="0"/>
                                    </a:rPr>
                                    <m:t>𝑄</m:t>
                                  </m:r>
                                </m:e>
                                <m:sub>
                                  <m:r>
                                    <a:rPr lang="en-US" altLang="zh-CN" sz="1600" b="1">
                                      <a:solidFill>
                                        <a:srgbClr val="C00000"/>
                                      </a:solidFill>
                                      <a:latin typeface="Cambria Math" panose="02040503050406030204" pitchFamily="18" charset="0"/>
                                      <a:cs typeface="Times New Roman" panose="02020603050405020304" pitchFamily="18" charset="0"/>
                                    </a:rPr>
                                    <m:t>𝑖</m:t>
                                  </m:r>
                                </m:sub>
                              </m:sSub>
                              <m:d>
                                <m:dPr>
                                  <m:ctrlPr>
                                    <a:rPr lang="zh-CN" altLang="zh-CN" sz="1600" b="1" i="1">
                                      <a:solidFill>
                                        <a:srgbClr val="C00000"/>
                                      </a:solidFill>
                                      <a:latin typeface="Cambria Math" panose="02040503050406030204" pitchFamily="18" charset="0"/>
                                      <a:cs typeface="Times New Roman" panose="02020603050405020304" pitchFamily="18" charset="0"/>
                                    </a:rPr>
                                  </m:ctrlPr>
                                </m:dPr>
                                <m:e>
                                  <m:sSub>
                                    <m:sSubPr>
                                      <m:ctrlPr>
                                        <a:rPr lang="zh-CN" altLang="zh-CN" sz="1600" b="1" i="1">
                                          <a:solidFill>
                                            <a:srgbClr val="C00000"/>
                                          </a:solidFill>
                                          <a:latin typeface="Cambria Math" panose="02040503050406030204" pitchFamily="18" charset="0"/>
                                          <a:cs typeface="Times New Roman" panose="02020603050405020304" pitchFamily="18" charset="0"/>
                                        </a:rPr>
                                      </m:ctrlPr>
                                    </m:sSubPr>
                                    <m:e>
                                      <m:r>
                                        <a:rPr lang="en-US" altLang="zh-CN" sz="1600" b="1">
                                          <a:solidFill>
                                            <a:srgbClr val="C00000"/>
                                          </a:solidFill>
                                          <a:latin typeface="Cambria Math" panose="02040503050406030204" pitchFamily="18" charset="0"/>
                                          <a:cs typeface="Times New Roman" panose="02020603050405020304" pitchFamily="18" charset="0"/>
                                        </a:rPr>
                                        <m:t>𝑧</m:t>
                                      </m:r>
                                    </m:e>
                                    <m:sub>
                                      <m:r>
                                        <a:rPr lang="en-US" altLang="zh-CN" sz="1600" b="1">
                                          <a:solidFill>
                                            <a:srgbClr val="C00000"/>
                                          </a:solidFill>
                                          <a:latin typeface="Cambria Math" panose="02040503050406030204" pitchFamily="18" charset="0"/>
                                          <a:cs typeface="Times New Roman" panose="02020603050405020304" pitchFamily="18" charset="0"/>
                                        </a:rPr>
                                        <m:t>𝑖</m:t>
                                      </m:r>
                                    </m:sub>
                                  </m:sSub>
                                </m:e>
                              </m:d>
                              <m:f>
                                <m:fPr>
                                  <m:ctrlPr>
                                    <a:rPr lang="zh-CN" altLang="zh-CN" sz="1600" b="1" i="1">
                                      <a:solidFill>
                                        <a:srgbClr val="C00000"/>
                                      </a:solidFill>
                                      <a:latin typeface="Cambria Math" panose="02040503050406030204" pitchFamily="18" charset="0"/>
                                      <a:cs typeface="Times New Roman" panose="02020603050405020304" pitchFamily="18" charset="0"/>
                                    </a:rPr>
                                  </m:ctrlPr>
                                </m:fPr>
                                <m:num>
                                  <m:r>
                                    <a:rPr lang="en-US" altLang="zh-CN" sz="1600" b="1">
                                      <a:solidFill>
                                        <a:srgbClr val="C00000"/>
                                      </a:solidFill>
                                      <a:latin typeface="Cambria Math" panose="02040503050406030204" pitchFamily="18" charset="0"/>
                                      <a:cs typeface="Times New Roman" panose="02020603050405020304" pitchFamily="18" charset="0"/>
                                    </a:rPr>
                                    <m:t>𝑃</m:t>
                                  </m:r>
                                  <m:d>
                                    <m:dPr>
                                      <m:ctrlPr>
                                        <a:rPr lang="zh-CN" altLang="zh-CN" sz="1600" b="1" i="1">
                                          <a:solidFill>
                                            <a:srgbClr val="C00000"/>
                                          </a:solidFill>
                                          <a:latin typeface="Cambria Math" panose="02040503050406030204" pitchFamily="18" charset="0"/>
                                          <a:cs typeface="Times New Roman" panose="02020603050405020304" pitchFamily="18" charset="0"/>
                                        </a:rPr>
                                      </m:ctrlPr>
                                    </m:dPr>
                                    <m:e>
                                      <m:sSub>
                                        <m:sSubPr>
                                          <m:ctrlPr>
                                            <a:rPr lang="zh-CN" altLang="zh-CN" sz="1600" b="1" i="1">
                                              <a:solidFill>
                                                <a:srgbClr val="C00000"/>
                                              </a:solidFill>
                                              <a:latin typeface="Cambria Math" panose="02040503050406030204" pitchFamily="18" charset="0"/>
                                              <a:cs typeface="Times New Roman" panose="02020603050405020304" pitchFamily="18" charset="0"/>
                                            </a:rPr>
                                          </m:ctrlPr>
                                        </m:sSubPr>
                                        <m:e>
                                          <m:r>
                                            <a:rPr lang="en-US" altLang="zh-CN" sz="1600" b="1">
                                              <a:solidFill>
                                                <a:srgbClr val="C00000"/>
                                              </a:solidFill>
                                              <a:latin typeface="Cambria Math" panose="02040503050406030204" pitchFamily="18" charset="0"/>
                                              <a:cs typeface="Times New Roman" panose="02020603050405020304" pitchFamily="18" charset="0"/>
                                            </a:rPr>
                                            <m:t>𝑥</m:t>
                                          </m:r>
                                        </m:e>
                                        <m:sub>
                                          <m:r>
                                            <a:rPr lang="en-US" altLang="zh-CN" sz="1600" b="1">
                                              <a:solidFill>
                                                <a:srgbClr val="C00000"/>
                                              </a:solidFill>
                                              <a:latin typeface="Cambria Math" panose="02040503050406030204" pitchFamily="18" charset="0"/>
                                              <a:cs typeface="Times New Roman" panose="02020603050405020304" pitchFamily="18" charset="0"/>
                                            </a:rPr>
                                            <m:t>𝑖</m:t>
                                          </m:r>
                                        </m:sub>
                                      </m:sSub>
                                      <m:r>
                                        <a:rPr lang="en-US" altLang="zh-CN" sz="1600" b="1">
                                          <a:solidFill>
                                            <a:srgbClr val="C00000"/>
                                          </a:solidFill>
                                          <a:latin typeface="Cambria Math" panose="02040503050406030204" pitchFamily="18" charset="0"/>
                                          <a:cs typeface="Times New Roman" panose="02020603050405020304" pitchFamily="18" charset="0"/>
                                        </a:rPr>
                                        <m:t>,</m:t>
                                      </m:r>
                                      <m:sSub>
                                        <m:sSubPr>
                                          <m:ctrlPr>
                                            <a:rPr lang="zh-CN" altLang="zh-CN" sz="1600" b="1" i="1">
                                              <a:solidFill>
                                                <a:srgbClr val="C00000"/>
                                              </a:solidFill>
                                              <a:latin typeface="Cambria Math" panose="02040503050406030204" pitchFamily="18" charset="0"/>
                                              <a:cs typeface="Times New Roman" panose="02020603050405020304" pitchFamily="18" charset="0"/>
                                            </a:rPr>
                                          </m:ctrlPr>
                                        </m:sSubPr>
                                        <m:e>
                                          <m:r>
                                            <a:rPr lang="en-US" altLang="zh-CN" sz="1600" b="1">
                                              <a:solidFill>
                                                <a:srgbClr val="C00000"/>
                                              </a:solidFill>
                                              <a:latin typeface="Cambria Math" panose="02040503050406030204" pitchFamily="18" charset="0"/>
                                              <a:cs typeface="Times New Roman" panose="02020603050405020304" pitchFamily="18" charset="0"/>
                                            </a:rPr>
                                            <m:t>𝑧</m:t>
                                          </m:r>
                                        </m:e>
                                        <m:sub>
                                          <m:r>
                                            <a:rPr lang="en-US" altLang="zh-CN" sz="1600" b="1">
                                              <a:solidFill>
                                                <a:srgbClr val="C00000"/>
                                              </a:solidFill>
                                              <a:latin typeface="Cambria Math" panose="02040503050406030204" pitchFamily="18" charset="0"/>
                                              <a:cs typeface="Times New Roman" panose="02020603050405020304" pitchFamily="18" charset="0"/>
                                            </a:rPr>
                                            <m:t>𝑖</m:t>
                                          </m:r>
                                        </m:sub>
                                      </m:sSub>
                                    </m:e>
                                    <m:e>
                                      <m:r>
                                        <a:rPr lang="en-US" altLang="zh-CN" sz="1600" b="1">
                                          <a:solidFill>
                                            <a:srgbClr val="C00000"/>
                                          </a:solidFill>
                                          <a:latin typeface="Cambria Math" panose="02040503050406030204" pitchFamily="18" charset="0"/>
                                          <a:cs typeface="Times New Roman" panose="02020603050405020304" pitchFamily="18" charset="0"/>
                                        </a:rPr>
                                        <m:t>𝛩</m:t>
                                      </m:r>
                                    </m:e>
                                  </m:d>
                                </m:num>
                                <m:den>
                                  <m:sSub>
                                    <m:sSubPr>
                                      <m:ctrlPr>
                                        <a:rPr lang="zh-CN" altLang="zh-CN" sz="1600" b="1" i="1">
                                          <a:solidFill>
                                            <a:srgbClr val="C00000"/>
                                          </a:solidFill>
                                          <a:latin typeface="Cambria Math" panose="02040503050406030204" pitchFamily="18" charset="0"/>
                                          <a:cs typeface="Times New Roman" panose="02020603050405020304" pitchFamily="18" charset="0"/>
                                        </a:rPr>
                                      </m:ctrlPr>
                                    </m:sSubPr>
                                    <m:e>
                                      <m:r>
                                        <a:rPr lang="en-US" altLang="zh-CN" sz="1600" b="1">
                                          <a:solidFill>
                                            <a:srgbClr val="C00000"/>
                                          </a:solidFill>
                                          <a:latin typeface="Cambria Math" panose="02040503050406030204" pitchFamily="18" charset="0"/>
                                          <a:cs typeface="Times New Roman" panose="02020603050405020304" pitchFamily="18" charset="0"/>
                                        </a:rPr>
                                        <m:t>𝑄</m:t>
                                      </m:r>
                                    </m:e>
                                    <m:sub>
                                      <m:r>
                                        <a:rPr lang="en-US" altLang="zh-CN" sz="1600" b="1">
                                          <a:solidFill>
                                            <a:srgbClr val="C00000"/>
                                          </a:solidFill>
                                          <a:latin typeface="Cambria Math" panose="02040503050406030204" pitchFamily="18" charset="0"/>
                                          <a:cs typeface="Times New Roman" panose="02020603050405020304" pitchFamily="18" charset="0"/>
                                        </a:rPr>
                                        <m:t>𝑖</m:t>
                                      </m:r>
                                    </m:sub>
                                  </m:sSub>
                                  <m:d>
                                    <m:dPr>
                                      <m:ctrlPr>
                                        <a:rPr lang="zh-CN" altLang="zh-CN" sz="1600" b="1" i="1">
                                          <a:solidFill>
                                            <a:srgbClr val="C00000"/>
                                          </a:solidFill>
                                          <a:latin typeface="Cambria Math" panose="02040503050406030204" pitchFamily="18" charset="0"/>
                                          <a:cs typeface="Times New Roman" panose="02020603050405020304" pitchFamily="18" charset="0"/>
                                        </a:rPr>
                                      </m:ctrlPr>
                                    </m:dPr>
                                    <m:e>
                                      <m:sSub>
                                        <m:sSubPr>
                                          <m:ctrlPr>
                                            <a:rPr lang="zh-CN" altLang="zh-CN" sz="1600" b="1" i="1">
                                              <a:solidFill>
                                                <a:srgbClr val="C00000"/>
                                              </a:solidFill>
                                              <a:latin typeface="Cambria Math" panose="02040503050406030204" pitchFamily="18" charset="0"/>
                                              <a:cs typeface="Times New Roman" panose="02020603050405020304" pitchFamily="18" charset="0"/>
                                            </a:rPr>
                                          </m:ctrlPr>
                                        </m:sSubPr>
                                        <m:e>
                                          <m:r>
                                            <a:rPr lang="en-US" altLang="zh-CN" sz="1600" b="1">
                                              <a:solidFill>
                                                <a:srgbClr val="C00000"/>
                                              </a:solidFill>
                                              <a:latin typeface="Cambria Math" panose="02040503050406030204" pitchFamily="18" charset="0"/>
                                              <a:cs typeface="Times New Roman" panose="02020603050405020304" pitchFamily="18" charset="0"/>
                                            </a:rPr>
                                            <m:t>𝑧</m:t>
                                          </m:r>
                                        </m:e>
                                        <m:sub>
                                          <m:r>
                                            <a:rPr lang="en-US" altLang="zh-CN" sz="1600" b="1">
                                              <a:solidFill>
                                                <a:srgbClr val="C00000"/>
                                              </a:solidFill>
                                              <a:latin typeface="Cambria Math" panose="02040503050406030204" pitchFamily="18" charset="0"/>
                                              <a:cs typeface="Times New Roman" panose="02020603050405020304" pitchFamily="18" charset="0"/>
                                            </a:rPr>
                                            <m:t>𝑖</m:t>
                                          </m:r>
                                        </m:sub>
                                      </m:sSub>
                                    </m:e>
                                  </m:d>
                                </m:den>
                              </m:f>
                            </m:e>
                          </m:nary>
                        </m:e>
                      </m:nary>
                    </m:oMath>
                  </m:oMathPara>
                </a14:m>
                <a:endParaRPr lang="zh-CN" altLang="zh-CN" sz="1600" b="1" dirty="0">
                  <a:solidFill>
                    <a:srgbClr val="C00000"/>
                  </a:solidFill>
                  <a:cs typeface="Times New Roman" panose="02020603050405020304" pitchFamily="18" charset="0"/>
                </a:endParaRPr>
              </a:p>
              <a:p>
                <a:pPr indent="266700" algn="just">
                  <a:spcBef>
                    <a:spcPts val="1000"/>
                  </a:spcBef>
                  <a:spcAft>
                    <a:spcPts val="300"/>
                  </a:spcAft>
                </a:pPr>
                <a:r>
                  <a:rPr lang="en-US" altLang="zh-CN" sz="1600" dirty="0">
                    <a:solidFill>
                      <a:srgbClr val="000000"/>
                    </a:solidFill>
                    <a:latin typeface="+mn-ea"/>
                    <a:cs typeface="Times New Roman" panose="02020603050405020304" pitchFamily="18" charset="0"/>
                  </a:rPr>
                  <a:t> </a:t>
                </a:r>
                <a:endParaRPr lang="zh-CN" altLang="zh-CN" sz="1600" dirty="0">
                  <a:latin typeface="+mn-ea"/>
                  <a:cs typeface="Times New Roman" panose="02020603050405020304" pitchFamily="18" charset="0"/>
                </a:endParaRPr>
              </a:p>
              <a:p>
                <a:pPr indent="266700"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600" i="1">
                          <a:solidFill>
                            <a:srgbClr val="000000"/>
                          </a:solidFill>
                          <a:latin typeface="Cambria Math" panose="02040503050406030204" pitchFamily="18" charset="0"/>
                          <a:cs typeface="Times New Roman" panose="02020603050405020304" pitchFamily="18" charset="0"/>
                        </a:rPr>
                        <m:t>≥</m:t>
                      </m:r>
                      <m:limLow>
                        <m:limLowPr>
                          <m:ctrlPr>
                            <a:rPr lang="zh-CN" altLang="zh-CN" sz="1600" i="1">
                              <a:solidFill>
                                <a:srgbClr val="000000"/>
                              </a:solidFill>
                              <a:latin typeface="Cambria Math" panose="02040503050406030204" pitchFamily="18" charset="0"/>
                              <a:cs typeface="Times New Roman" panose="02020603050405020304" pitchFamily="18" charset="0"/>
                            </a:rPr>
                          </m:ctrlPr>
                        </m:limLowPr>
                        <m:e>
                          <m:groupChr>
                            <m:groupChrPr>
                              <m:chr m:val="⏟"/>
                              <m:ctrlPr>
                                <a:rPr lang="zh-CN" altLang="zh-CN" sz="1600" i="1">
                                  <a:solidFill>
                                    <a:srgbClr val="000000"/>
                                  </a:solidFill>
                                  <a:latin typeface="Cambria Math" panose="02040503050406030204" pitchFamily="18" charset="0"/>
                                  <a:cs typeface="Times New Roman" panose="02020603050405020304" pitchFamily="18" charset="0"/>
                                </a:rPr>
                              </m:ctrlPr>
                            </m:groupChrPr>
                            <m:e>
                              <m:nary>
                                <m:naryPr>
                                  <m:chr m:val="∑"/>
                                  <m:limLoc m:val="undOvr"/>
                                  <m:ctrlPr>
                                    <a:rPr lang="zh-CN" altLang="zh-CN" sz="1600" i="1">
                                      <a:solidFill>
                                        <a:srgbClr val="000000"/>
                                      </a:solidFill>
                                      <a:latin typeface="Cambria Math" panose="02040503050406030204" pitchFamily="18" charset="0"/>
                                      <a:cs typeface="Times New Roman" panose="02020603050405020304" pitchFamily="18" charset="0"/>
                                    </a:rPr>
                                  </m:ctrlPr>
                                </m:naryPr>
                                <m:sub>
                                  <m:r>
                                    <a:rPr lang="en-US" altLang="zh-CN" sz="1600" i="1">
                                      <a:solidFill>
                                        <a:srgbClr val="000000"/>
                                      </a:solidFill>
                                      <a:latin typeface="Cambria Math" panose="02040503050406030204" pitchFamily="18" charset="0"/>
                                      <a:cs typeface="Times New Roman" panose="02020603050405020304" pitchFamily="18" charset="0"/>
                                    </a:rPr>
                                    <m:t>𝑖</m:t>
                                  </m:r>
                                  <m:r>
                                    <a:rPr lang="en-US" altLang="zh-CN" sz="1600" i="1">
                                      <a:solidFill>
                                        <a:srgbClr val="000000"/>
                                      </a:solidFill>
                                      <a:latin typeface="Cambria Math" panose="02040503050406030204" pitchFamily="18" charset="0"/>
                                      <a:cs typeface="Times New Roman" panose="02020603050405020304" pitchFamily="18" charset="0"/>
                                    </a:rPr>
                                    <m:t>=1</m:t>
                                  </m:r>
                                </m:sub>
                                <m:sup>
                                  <m:r>
                                    <a:rPr lang="en-US" altLang="zh-CN" sz="1600" i="1">
                                      <a:solidFill>
                                        <a:srgbClr val="000000"/>
                                      </a:solidFill>
                                      <a:latin typeface="Cambria Math" panose="02040503050406030204" pitchFamily="18" charset="0"/>
                                      <a:cs typeface="Times New Roman" panose="02020603050405020304" pitchFamily="18" charset="0"/>
                                    </a:rPr>
                                    <m:t>𝑛</m:t>
                                  </m:r>
                                </m:sup>
                                <m:e>
                                  <m:nary>
                                    <m:naryPr>
                                      <m:chr m:val="∑"/>
                                      <m:limLoc m:val="undOvr"/>
                                      <m:supHide m:val="on"/>
                                      <m:ctrlPr>
                                        <a:rPr lang="zh-CN" altLang="zh-CN" sz="1600" i="1">
                                          <a:solidFill>
                                            <a:srgbClr val="000000"/>
                                          </a:solidFill>
                                          <a:latin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sub>
                                    <m:sup/>
                                    <m:e>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𝑄</m:t>
                                          </m:r>
                                        </m:e>
                                        <m:sub>
                                          <m:r>
                                            <a:rPr lang="en-US" altLang="zh-CN" sz="1600" i="1">
                                              <a:solidFill>
                                                <a:srgbClr val="000000"/>
                                              </a:solidFill>
                                              <a:latin typeface="Cambria Math" panose="02040503050406030204" pitchFamily="18" charset="0"/>
                                              <a:cs typeface="Times New Roman" panose="02020603050405020304" pitchFamily="18" charset="0"/>
                                            </a:rPr>
                                            <m:t>𝑖</m:t>
                                          </m:r>
                                        </m:sub>
                                      </m:sSub>
                                      <m:d>
                                        <m:dPr>
                                          <m:ctrlPr>
                                            <a:rPr lang="zh-CN" altLang="zh-CN" sz="1600" i="1">
                                              <a:solidFill>
                                                <a:srgbClr val="000000"/>
                                              </a:solidFill>
                                              <a:latin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e>
                                      </m:d>
                                      <m:r>
                                        <a:rPr lang="en-US" altLang="zh-CN" sz="1600" i="1">
                                          <a:solidFill>
                                            <a:srgbClr val="000000"/>
                                          </a:solidFill>
                                          <a:latin typeface="Cambria Math" panose="02040503050406030204" pitchFamily="18" charset="0"/>
                                          <a:cs typeface="Times New Roman" panose="02020603050405020304" pitchFamily="18" charset="0"/>
                                        </a:rPr>
                                        <m:t>𝑙𝑜𝑔</m:t>
                                      </m:r>
                                      <m:f>
                                        <m:fPr>
                                          <m:ctrlPr>
                                            <a:rPr lang="zh-CN" altLang="zh-CN" sz="1600" i="1">
                                              <a:solidFill>
                                                <a:srgbClr val="000000"/>
                                              </a:solidFill>
                                              <a:latin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cs typeface="Times New Roman" panose="02020603050405020304" pitchFamily="18" charset="0"/>
                                            </a:rPr>
                                            <m:t>𝑃</m:t>
                                          </m:r>
                                          <m:d>
                                            <m:dPr>
                                              <m:ctrlPr>
                                                <a:rPr lang="zh-CN" altLang="zh-CN" sz="1600" i="1">
                                                  <a:solidFill>
                                                    <a:srgbClr val="000000"/>
                                                  </a:solidFill>
                                                  <a:latin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𝑥</m:t>
                                                  </m:r>
                                                </m:e>
                                                <m:sub>
                                                  <m:r>
                                                    <a:rPr lang="en-US" altLang="zh-CN" sz="1600" i="1">
                                                      <a:solidFill>
                                                        <a:srgbClr val="000000"/>
                                                      </a:solidFill>
                                                      <a:latin typeface="Cambria Math" panose="02040503050406030204" pitchFamily="18" charset="0"/>
                                                      <a:cs typeface="Times New Roman" panose="02020603050405020304" pitchFamily="18" charset="0"/>
                                                    </a:rPr>
                                                    <m:t>𝑖</m:t>
                                                  </m:r>
                                                </m:sub>
                                              </m:sSub>
                                              <m:r>
                                                <a:rPr lang="en-US" altLang="zh-CN" sz="1600" i="1">
                                                  <a:solidFill>
                                                    <a:srgbClr val="000000"/>
                                                  </a:solidFill>
                                                  <a:latin typeface="Cambria Math" panose="02040503050406030204" pitchFamily="18" charset="0"/>
                                                  <a:cs typeface="Times New Roman" panose="02020603050405020304" pitchFamily="18" charset="0"/>
                                                </a:rPr>
                                                <m:t>,</m:t>
                                              </m:r>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e>
                                            <m:e>
                                              <m:r>
                                                <a:rPr lang="en-US" altLang="zh-CN" sz="1600" i="1">
                                                  <a:solidFill>
                                                    <a:srgbClr val="000000"/>
                                                  </a:solidFill>
                                                  <a:latin typeface="Cambria Math" panose="02040503050406030204" pitchFamily="18" charset="0"/>
                                                  <a:cs typeface="Times New Roman" panose="02020603050405020304" pitchFamily="18" charset="0"/>
                                                </a:rPr>
                                                <m:t>𝛩</m:t>
                                              </m:r>
                                            </m:e>
                                          </m:d>
                                        </m:num>
                                        <m:den>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𝑄</m:t>
                                              </m:r>
                                            </m:e>
                                            <m:sub>
                                              <m:r>
                                                <a:rPr lang="en-US" altLang="zh-CN" sz="1600" i="1">
                                                  <a:solidFill>
                                                    <a:srgbClr val="000000"/>
                                                  </a:solidFill>
                                                  <a:latin typeface="Cambria Math" panose="02040503050406030204" pitchFamily="18" charset="0"/>
                                                  <a:cs typeface="Times New Roman" panose="02020603050405020304" pitchFamily="18" charset="0"/>
                                                </a:rPr>
                                                <m:t>𝑖</m:t>
                                              </m:r>
                                            </m:sub>
                                          </m:sSub>
                                          <m:d>
                                            <m:dPr>
                                              <m:ctrlPr>
                                                <a:rPr lang="zh-CN" altLang="zh-CN" sz="1600" i="1">
                                                  <a:solidFill>
                                                    <a:srgbClr val="000000"/>
                                                  </a:solidFill>
                                                  <a:latin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e>
                                          </m:d>
                                        </m:den>
                                      </m:f>
                                    </m:e>
                                  </m:nary>
                                </m:e>
                              </m:nary>
                            </m:e>
                          </m:groupChr>
                        </m:e>
                        <m:lim>
                          <m:r>
                            <a:rPr lang="zh-CN" altLang="zh-CN" sz="1600">
                              <a:solidFill>
                                <a:srgbClr val="000000"/>
                              </a:solidFill>
                              <a:latin typeface="Cambria Math" panose="02040503050406030204" pitchFamily="18" charset="0"/>
                              <a:cs typeface="Times New Roman" panose="02020603050405020304" pitchFamily="18" charset="0"/>
                            </a:rPr>
                            <m:t>对数似然函数下界</m:t>
                          </m:r>
                        </m:lim>
                      </m:limLow>
                    </m:oMath>
                  </m:oMathPara>
                </a14:m>
                <a:endParaRPr lang="zh-CN" altLang="zh-CN" sz="1600" dirty="0">
                  <a:latin typeface="+mn-ea"/>
                  <a:cs typeface="Times New Roman" panose="02020603050405020304" pitchFamily="18" charset="0"/>
                </a:endParaRPr>
              </a:p>
              <a:p>
                <a:pPr indent="266700" algn="just">
                  <a:spcBef>
                    <a:spcPts val="1000"/>
                  </a:spcBef>
                  <a:spcAft>
                    <a:spcPts val="300"/>
                  </a:spcAft>
                </a:pPr>
                <a:r>
                  <a:rPr lang="en-US" altLang="zh-CN" sz="1600" dirty="0">
                    <a:solidFill>
                      <a:srgbClr val="000000"/>
                    </a:solidFill>
                    <a:latin typeface="+mn-ea"/>
                    <a:cs typeface="Times New Roman" panose="02020603050405020304" pitchFamily="18" charset="0"/>
                  </a:rPr>
                  <a:t> </a:t>
                </a:r>
                <a:endParaRPr lang="zh-CN" altLang="zh-CN" sz="1600" dirty="0">
                  <a:latin typeface="+mn-ea"/>
                  <a:cs typeface="Times New Roman" panose="02020603050405020304" pitchFamily="18" charset="0"/>
                </a:endParaRPr>
              </a:p>
              <a:p>
                <a:pPr indent="266700" algn="just">
                  <a:spcBef>
                    <a:spcPts val="1000"/>
                  </a:spcBef>
                  <a:spcAft>
                    <a:spcPts val="300"/>
                  </a:spcAft>
                </a:pPr>
                <a:r>
                  <a:rPr lang="zh-CN" altLang="zh-CN" sz="1600" dirty="0">
                    <a:solidFill>
                      <a:srgbClr val="000000"/>
                    </a:solidFill>
                    <a:latin typeface="+mn-ea"/>
                    <a:cs typeface="Times New Roman" panose="02020603050405020304" pitchFamily="18" charset="0"/>
                  </a:rPr>
                  <a:t>在上式中，</a:t>
                </a:r>
                <a14:m>
                  <m:oMath xmlns:m="http://schemas.openxmlformats.org/officeDocument/2006/math">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𝑄</m:t>
                        </m:r>
                      </m:e>
                      <m:sub>
                        <m:r>
                          <a:rPr lang="en-US" altLang="zh-CN" sz="1600" i="1">
                            <a:solidFill>
                              <a:srgbClr val="000000"/>
                            </a:solidFill>
                            <a:latin typeface="Cambria Math" panose="02040503050406030204" pitchFamily="18" charset="0"/>
                            <a:cs typeface="Times New Roman" panose="02020603050405020304" pitchFamily="18" charset="0"/>
                          </a:rPr>
                          <m:t>𝑖</m:t>
                        </m:r>
                      </m:sub>
                    </m:sSub>
                    <m:d>
                      <m:dPr>
                        <m:ctrlPr>
                          <a:rPr lang="zh-CN" altLang="zh-CN" sz="1600" i="1">
                            <a:solidFill>
                              <a:srgbClr val="000000"/>
                            </a:solidFill>
                            <a:latin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e>
                    </m:d>
                  </m:oMath>
                </a14:m>
                <a:r>
                  <a:rPr lang="zh-CN" altLang="zh-CN" sz="1600" dirty="0">
                    <a:solidFill>
                      <a:srgbClr val="000000"/>
                    </a:solidFill>
                    <a:latin typeface="+mn-ea"/>
                    <a:cs typeface="Times New Roman" panose="02020603050405020304" pitchFamily="18" charset="0"/>
                  </a:rPr>
                  <a:t>是隐变量分布，满足：</a:t>
                </a:r>
                <a14:m>
                  <m:oMath xmlns:m="http://schemas.openxmlformats.org/officeDocument/2006/math">
                    <m:nary>
                      <m:naryPr>
                        <m:chr m:val="∑"/>
                        <m:limLoc m:val="undOvr"/>
                        <m:supHide m:val="on"/>
                        <m:ctrlPr>
                          <a:rPr lang="zh-CN" altLang="zh-CN" sz="1600" i="1">
                            <a:solidFill>
                              <a:srgbClr val="000000"/>
                            </a:solidFill>
                            <a:latin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sub>
                      <m:sup/>
                      <m:e>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𝑄</m:t>
                            </m:r>
                          </m:e>
                          <m:sub>
                            <m:r>
                              <a:rPr lang="en-US" altLang="zh-CN" sz="1600" i="1">
                                <a:solidFill>
                                  <a:srgbClr val="000000"/>
                                </a:solidFill>
                                <a:latin typeface="Cambria Math" panose="02040503050406030204" pitchFamily="18" charset="0"/>
                                <a:cs typeface="Times New Roman" panose="02020603050405020304" pitchFamily="18" charset="0"/>
                              </a:rPr>
                              <m:t>𝑖</m:t>
                            </m:r>
                          </m:sub>
                        </m:sSub>
                        <m:d>
                          <m:dPr>
                            <m:ctrlPr>
                              <a:rPr lang="zh-CN" altLang="zh-CN" sz="1600" i="1">
                                <a:solidFill>
                                  <a:srgbClr val="000000"/>
                                </a:solidFill>
                                <a:latin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e>
                        </m:d>
                        <m:r>
                          <a:rPr lang="en-US" altLang="zh-CN" sz="1600" i="1">
                            <a:solidFill>
                              <a:srgbClr val="000000"/>
                            </a:solidFill>
                            <a:latin typeface="Cambria Math" panose="02040503050406030204" pitchFamily="18" charset="0"/>
                            <a:cs typeface="Times New Roman" panose="02020603050405020304" pitchFamily="18" charset="0"/>
                          </a:rPr>
                          <m:t>=1 (</m:t>
                        </m:r>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0≤</m:t>
                            </m:r>
                            <m:r>
                              <a:rPr lang="en-US" altLang="zh-CN" sz="1600" i="1">
                                <a:solidFill>
                                  <a:srgbClr val="000000"/>
                                </a:solidFill>
                                <a:latin typeface="Cambria Math" panose="02040503050406030204" pitchFamily="18" charset="0"/>
                                <a:cs typeface="Times New Roman" panose="02020603050405020304" pitchFamily="18" charset="0"/>
                              </a:rPr>
                              <m:t>𝑄</m:t>
                            </m:r>
                          </m:e>
                          <m:sub>
                            <m:r>
                              <a:rPr lang="en-US" altLang="zh-CN" sz="1600" i="1">
                                <a:solidFill>
                                  <a:srgbClr val="000000"/>
                                </a:solidFill>
                                <a:latin typeface="Cambria Math" panose="02040503050406030204" pitchFamily="18" charset="0"/>
                                <a:cs typeface="Times New Roman" panose="02020603050405020304" pitchFamily="18" charset="0"/>
                              </a:rPr>
                              <m:t>𝑖</m:t>
                            </m:r>
                          </m:sub>
                        </m:sSub>
                        <m:d>
                          <m:dPr>
                            <m:ctrlPr>
                              <a:rPr lang="zh-CN" altLang="zh-CN" sz="1600" i="1">
                                <a:solidFill>
                                  <a:srgbClr val="000000"/>
                                </a:solidFill>
                                <a:latin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e>
                        </m:d>
                        <m:r>
                          <a:rPr lang="en-US" altLang="zh-CN" sz="1600" i="1">
                            <a:solidFill>
                              <a:srgbClr val="000000"/>
                            </a:solidFill>
                            <a:latin typeface="Cambria Math" panose="02040503050406030204" pitchFamily="18" charset="0"/>
                            <a:cs typeface="Times New Roman" panose="02020603050405020304" pitchFamily="18" charset="0"/>
                          </a:rPr>
                          <m:t>)</m:t>
                        </m:r>
                      </m:e>
                    </m:nary>
                  </m:oMath>
                </a14:m>
                <a:r>
                  <a:rPr lang="zh-CN" altLang="zh-CN" sz="1600" dirty="0">
                    <a:solidFill>
                      <a:srgbClr val="000000"/>
                    </a:solidFill>
                    <a:latin typeface="+mn-ea"/>
                    <a:cs typeface="Times New Roman" panose="02020603050405020304" pitchFamily="18" charset="0"/>
                  </a:rPr>
                  <a:t>。</a:t>
                </a:r>
                <a:endParaRPr lang="zh-CN" altLang="zh-CN" sz="1600" dirty="0">
                  <a:latin typeface="+mn-ea"/>
                  <a:cs typeface="Times New Roman" panose="02020603050405020304" pitchFamily="18" charset="0"/>
                </a:endParaRPr>
              </a:p>
              <a:p>
                <a:pPr indent="266700" algn="just">
                  <a:spcBef>
                    <a:spcPts val="1000"/>
                  </a:spcBef>
                  <a:spcAft>
                    <a:spcPts val="300"/>
                  </a:spcAft>
                </a:pPr>
                <a:r>
                  <a:rPr lang="zh-CN" altLang="zh-CN" sz="1600" kern="100" dirty="0">
                    <a:cs typeface="Times New Roman" panose="02020603050405020304" pitchFamily="18" charset="0"/>
                  </a:rPr>
                  <a:t>上述不等式中使用了</a:t>
                </a:r>
                <a:r>
                  <a:rPr lang="en-US" altLang="zh-CN" sz="1600" kern="100" dirty="0">
                    <a:cs typeface="Times New Roman" panose="02020603050405020304" pitchFamily="18" charset="0"/>
                  </a:rPr>
                  <a:t>Jensen </a:t>
                </a:r>
                <a:r>
                  <a:rPr lang="zh-CN" altLang="zh-CN" sz="1600" kern="100" dirty="0">
                    <a:cs typeface="Times New Roman" panose="02020603050405020304" pitchFamily="18" charset="0"/>
                  </a:rPr>
                  <a:t>不等式 </a:t>
                </a:r>
                <a:r>
                  <a:rPr lang="en-US" altLang="zh-CN" sz="1600" kern="100" dirty="0">
                    <a:cs typeface="Times New Roman" panose="02020603050405020304" pitchFamily="18" charset="0"/>
                  </a:rPr>
                  <a:t>(Jensen's inequality)</a:t>
                </a:r>
                <a:r>
                  <a:rPr lang="zh-CN" altLang="zh-CN" sz="1600" kern="100" dirty="0">
                    <a:cs typeface="Times New Roman" panose="02020603050405020304" pitchFamily="18" charset="0"/>
                  </a:rPr>
                  <a:t>。对于凹函数</a:t>
                </a:r>
                <a14:m>
                  <m:oMath xmlns:m="http://schemas.openxmlformats.org/officeDocument/2006/math">
                    <m:r>
                      <a:rPr lang="en-US" altLang="zh-CN" sz="1600" i="1" kern="100">
                        <a:latin typeface="Cambria Math" panose="02040503050406030204" pitchFamily="18" charset="0"/>
                        <a:cs typeface="Times New Roman" panose="02020603050405020304" pitchFamily="18" charset="0"/>
                      </a:rPr>
                      <m:t>𝑓</m:t>
                    </m:r>
                  </m:oMath>
                </a14:m>
                <a:r>
                  <a:rPr lang="zh-CN" altLang="zh-CN" sz="1600" kern="100" dirty="0">
                    <a:cs typeface="Times New Roman" panose="02020603050405020304" pitchFamily="18" charset="0"/>
                  </a:rPr>
                  <a:t>，</a:t>
                </a:r>
                <a:r>
                  <a:rPr lang="en-US" altLang="zh-CN" sz="1600" kern="100" dirty="0">
                    <a:cs typeface="Times New Roman" panose="02020603050405020304" pitchFamily="18" charset="0"/>
                  </a:rPr>
                  <a:t>Jensen </a:t>
                </a:r>
                <a:r>
                  <a:rPr lang="zh-CN" altLang="zh-CN" sz="1600" kern="100" dirty="0">
                    <a:cs typeface="Times New Roman" panose="02020603050405020304" pitchFamily="18" charset="0"/>
                  </a:rPr>
                  <a:t>不等式使得下面不等式成立：</a:t>
                </a:r>
                <a:endParaRPr lang="zh-CN" altLang="zh-CN" sz="1600" dirty="0">
                  <a:cs typeface="Times New Roman" panose="02020603050405020304" pitchFamily="18" charset="0"/>
                </a:endParaRPr>
              </a:p>
              <a:p>
                <a:pPr indent="266700" algn="ctr">
                  <a:spcBef>
                    <a:spcPts val="1000"/>
                  </a:spcBef>
                  <a:spcAft>
                    <a:spcPts val="300"/>
                  </a:spcAft>
                </a:pPr>
                <a14:m>
                  <m:oMath xmlns:m="http://schemas.openxmlformats.org/officeDocument/2006/math">
                    <m:r>
                      <m:rPr>
                        <m:sty m:val="p"/>
                      </m:rPr>
                      <a:rPr lang="en-US" altLang="zh-CN" sz="1600" kern="100">
                        <a:latin typeface="Cambria Math" panose="02040503050406030204" pitchFamily="18" charset="0"/>
                        <a:cs typeface="Times New Roman" panose="02020603050405020304" pitchFamily="18" charset="0"/>
                      </a:rPr>
                      <m:t>log</m:t>
                    </m:r>
                    <m:r>
                      <a:rPr lang="en-US" altLang="zh-CN" sz="1600" i="1" kern="100">
                        <a:latin typeface="Cambria Math" panose="02040503050406030204" pitchFamily="18" charset="0"/>
                        <a:cs typeface="Times New Roman" panose="02020603050405020304" pitchFamily="18" charset="0"/>
                      </a:rPr>
                      <m:t>(</m:t>
                    </m:r>
                    <m:r>
                      <m:rPr>
                        <m:sty m:val="p"/>
                      </m:rPr>
                      <a:rPr lang="en-US" altLang="zh-CN" sz="1600" kern="100">
                        <a:latin typeface="Cambria Math" panose="02040503050406030204" pitchFamily="18" charset="0"/>
                        <a:cs typeface="Times New Roman" panose="02020603050405020304" pitchFamily="18" charset="0"/>
                      </a:rPr>
                      <m:t>E</m:t>
                    </m:r>
                    <m:d>
                      <m:dPr>
                        <m:ctrlPr>
                          <a:rPr lang="zh-CN" altLang="zh-CN" sz="1600" i="1" kern="100">
                            <a:latin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cs typeface="Times New Roman" panose="02020603050405020304" pitchFamily="18" charset="0"/>
                          </a:rPr>
                          <m:t>𝑓</m:t>
                        </m:r>
                      </m:e>
                    </m:d>
                    <m:r>
                      <a:rPr lang="en-US" altLang="zh-CN" sz="1600" i="1" kern="100">
                        <a:latin typeface="Cambria Math" panose="02040503050406030204" pitchFamily="18" charset="0"/>
                        <a:cs typeface="Times New Roman" panose="02020603050405020304" pitchFamily="18" charset="0"/>
                      </a:rPr>
                      <m:t>)≥</m:t>
                    </m:r>
                    <m:r>
                      <m:rPr>
                        <m:sty m:val="p"/>
                      </m:rPr>
                      <a:rPr lang="en-US" altLang="zh-CN" sz="1600" kern="100">
                        <a:latin typeface="Cambria Math" panose="02040503050406030204" pitchFamily="18" charset="0"/>
                        <a:cs typeface="Times New Roman" panose="02020603050405020304" pitchFamily="18" charset="0"/>
                      </a:rPr>
                      <m:t>E</m:t>
                    </m:r>
                    <m:r>
                      <a:rPr lang="en-US" altLang="zh-CN" sz="1600" i="1" kern="100">
                        <a:latin typeface="Cambria Math" panose="02040503050406030204" pitchFamily="18" charset="0"/>
                        <a:cs typeface="Times New Roman" panose="02020603050405020304" pitchFamily="18" charset="0"/>
                      </a:rPr>
                      <m:t>(</m:t>
                    </m:r>
                    <m:func>
                      <m:funcPr>
                        <m:ctrlPr>
                          <a:rPr lang="zh-CN" altLang="zh-CN" sz="1600" i="1" kern="100">
                            <a:latin typeface="Cambria Math" panose="02040503050406030204" pitchFamily="18" charset="0"/>
                            <a:cs typeface="Times New Roman" panose="02020603050405020304" pitchFamily="18" charset="0"/>
                          </a:rPr>
                        </m:ctrlPr>
                      </m:funcPr>
                      <m:fName>
                        <m:r>
                          <m:rPr>
                            <m:sty m:val="p"/>
                          </m:rPr>
                          <a:rPr lang="en-US" altLang="zh-CN" sz="1600" kern="100">
                            <a:latin typeface="Cambria Math" panose="02040503050406030204" pitchFamily="18" charset="0"/>
                            <a:cs typeface="Times New Roman" panose="02020603050405020304" pitchFamily="18" charset="0"/>
                          </a:rPr>
                          <m:t>log</m:t>
                        </m:r>
                      </m:fName>
                      <m:e>
                        <m:d>
                          <m:dPr>
                            <m:ctrlPr>
                              <a:rPr lang="zh-CN" altLang="zh-CN" sz="1600" i="1" kern="100">
                                <a:latin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cs typeface="Times New Roman" panose="02020603050405020304" pitchFamily="18" charset="0"/>
                              </a:rPr>
                              <m:t>𝑓</m:t>
                            </m:r>
                          </m:e>
                        </m:d>
                      </m:e>
                    </m:func>
                    <m:r>
                      <a:rPr lang="en-US" altLang="zh-CN" sz="1600" i="1" kern="100">
                        <a:latin typeface="Cambria Math" panose="02040503050406030204" pitchFamily="18" charset="0"/>
                        <a:cs typeface="Times New Roman" panose="02020603050405020304" pitchFamily="18" charset="0"/>
                      </a:rPr>
                      <m:t>)</m:t>
                    </m:r>
                  </m:oMath>
                </a14:m>
                <a:r>
                  <a:rPr lang="en-US" altLang="zh-CN" sz="1600" kern="100" dirty="0">
                    <a:latin typeface="+mn-ea"/>
                    <a:cs typeface="Times New Roman" panose="02020603050405020304" pitchFamily="18" charset="0"/>
                  </a:rPr>
                  <a:t>,</a:t>
                </a:r>
                <a:r>
                  <a:rPr lang="zh-CN" altLang="zh-CN" sz="1600" kern="100" dirty="0">
                    <a:latin typeface="+mn-ea"/>
                    <a:cs typeface="Times New Roman" panose="02020603050405020304" pitchFamily="18" charset="0"/>
                  </a:rPr>
                  <a:t>其中</a:t>
                </a:r>
                <a14:m>
                  <m:oMath xmlns:m="http://schemas.openxmlformats.org/officeDocument/2006/math">
                    <m:r>
                      <m:rPr>
                        <m:sty m:val="p"/>
                      </m:rPr>
                      <a:rPr lang="en-US" altLang="zh-CN" sz="1600" kern="100">
                        <a:latin typeface="Cambria Math" panose="02040503050406030204" pitchFamily="18" charset="0"/>
                        <a:cs typeface="Times New Roman" panose="02020603050405020304" pitchFamily="18" charset="0"/>
                      </a:rPr>
                      <m:t>E</m:t>
                    </m:r>
                    <m:d>
                      <m:dPr>
                        <m:ctrlPr>
                          <a:rPr lang="zh-CN" altLang="zh-CN" sz="1600" i="1" kern="100">
                            <a:latin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cs typeface="Times New Roman" panose="02020603050405020304" pitchFamily="18" charset="0"/>
                          </a:rPr>
                          <m:t>𝑓</m:t>
                        </m:r>
                      </m:e>
                    </m:d>
                    <m:r>
                      <a:rPr lang="en-US" altLang="zh-CN" sz="1600" i="1" kern="100">
                        <a:latin typeface="Cambria Math" panose="02040503050406030204" pitchFamily="18" charset="0"/>
                        <a:cs typeface="Times New Roman" panose="02020603050405020304" pitchFamily="18" charset="0"/>
                      </a:rPr>
                      <m:t>=</m:t>
                    </m:r>
                    <m:nary>
                      <m:naryPr>
                        <m:chr m:val="∑"/>
                        <m:limLoc m:val="undOvr"/>
                        <m:supHide m:val="on"/>
                        <m:ctrlPr>
                          <a:rPr lang="zh-CN" altLang="zh-CN" sz="1600" i="1" kern="100">
                            <a:latin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cs typeface="Times New Roman" panose="02020603050405020304" pitchFamily="18" charset="0"/>
                          </a:rPr>
                          <m:t>𝑖</m:t>
                        </m:r>
                      </m:sub>
                      <m:sup/>
                      <m:e>
                        <m:sSub>
                          <m:sSubPr>
                            <m:ctrlPr>
                              <a:rPr lang="zh-CN" altLang="zh-CN" sz="1600" i="1" kern="100">
                                <a:latin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cs typeface="Times New Roman" panose="02020603050405020304" pitchFamily="18" charset="0"/>
                              </a:rPr>
                              <m:t>𝜆</m:t>
                            </m:r>
                          </m:e>
                          <m:sub>
                            <m:r>
                              <a:rPr lang="en-US" altLang="zh-CN" sz="1600" i="1" kern="100">
                                <a:latin typeface="Cambria Math" panose="02040503050406030204" pitchFamily="18" charset="0"/>
                                <a:cs typeface="Times New Roman" panose="02020603050405020304" pitchFamily="18" charset="0"/>
                              </a:rPr>
                              <m:t>𝑖</m:t>
                            </m:r>
                          </m:sub>
                        </m:sSub>
                        <m:sSub>
                          <m:sSubPr>
                            <m:ctrlPr>
                              <a:rPr lang="zh-CN" altLang="zh-CN" sz="1600" i="1" kern="100">
                                <a:latin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cs typeface="Times New Roman" panose="02020603050405020304" pitchFamily="18" charset="0"/>
                              </a:rPr>
                              <m:t>𝑓</m:t>
                            </m:r>
                          </m:e>
                          <m:sub>
                            <m:r>
                              <a:rPr lang="en-US" altLang="zh-CN" sz="1600" i="1" kern="100">
                                <a:latin typeface="Cambria Math" panose="02040503050406030204" pitchFamily="18" charset="0"/>
                                <a:cs typeface="Times New Roman" panose="02020603050405020304" pitchFamily="18" charset="0"/>
                              </a:rPr>
                              <m:t>𝑖</m:t>
                            </m:r>
                          </m:sub>
                        </m:sSub>
                        <m:r>
                          <a:rPr lang="en-US" altLang="zh-CN" sz="1600" i="1" kern="100">
                            <a:latin typeface="Cambria Math" panose="02040503050406030204" pitchFamily="18" charset="0"/>
                            <a:cs typeface="Times New Roman" panose="02020603050405020304" pitchFamily="18" charset="0"/>
                          </a:rPr>
                          <m:t>,</m:t>
                        </m:r>
                        <m:sSub>
                          <m:sSubPr>
                            <m:ctrlPr>
                              <a:rPr lang="zh-CN" altLang="zh-CN" sz="1600" i="1" kern="100">
                                <a:latin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cs typeface="Times New Roman" panose="02020603050405020304" pitchFamily="18" charset="0"/>
                              </a:rPr>
                              <m:t>𝜆</m:t>
                            </m:r>
                          </m:e>
                          <m:sub>
                            <m:r>
                              <a:rPr lang="en-US" altLang="zh-CN" sz="1600" i="1" kern="100">
                                <a:latin typeface="Cambria Math" panose="02040503050406030204" pitchFamily="18" charset="0"/>
                                <a:cs typeface="Times New Roman" panose="02020603050405020304" pitchFamily="18" charset="0"/>
                              </a:rPr>
                              <m:t>𝑖</m:t>
                            </m:r>
                          </m:sub>
                        </m:sSub>
                        <m:r>
                          <a:rPr lang="en-US" altLang="zh-CN" sz="1600" i="1" kern="100">
                            <a:latin typeface="Cambria Math" panose="02040503050406030204" pitchFamily="18" charset="0"/>
                            <a:cs typeface="Times New Roman" panose="02020603050405020304" pitchFamily="18" charset="0"/>
                          </a:rPr>
                          <m:t>≥0,</m:t>
                        </m:r>
                        <m:r>
                          <a:rPr lang="en-US" altLang="zh-CN" sz="1600" b="0" i="1" kern="100" smtClean="0">
                            <a:latin typeface="Cambria Math" panose="02040503050406030204" pitchFamily="18" charset="0"/>
                            <a:cs typeface="Times New Roman" panose="02020603050405020304" pitchFamily="18" charset="0"/>
                          </a:rPr>
                          <m:t>    </m:t>
                        </m:r>
                        <m:nary>
                          <m:naryPr>
                            <m:chr m:val="∑"/>
                            <m:limLoc m:val="undOvr"/>
                            <m:supHide m:val="on"/>
                            <m:ctrlPr>
                              <a:rPr lang="zh-CN" altLang="zh-CN" sz="1600" i="1" kern="100">
                                <a:latin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cs typeface="Times New Roman" panose="02020603050405020304" pitchFamily="18" charset="0"/>
                              </a:rPr>
                              <m:t>𝑖</m:t>
                            </m:r>
                          </m:sub>
                          <m:sup/>
                          <m:e>
                            <m:sSub>
                              <m:sSubPr>
                                <m:ctrlPr>
                                  <a:rPr lang="zh-CN" altLang="zh-CN" sz="1600" i="1" kern="100">
                                    <a:latin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cs typeface="Times New Roman" panose="02020603050405020304" pitchFamily="18" charset="0"/>
                                  </a:rPr>
                                  <m:t>𝜆</m:t>
                                </m:r>
                              </m:e>
                              <m:sub>
                                <m:r>
                                  <a:rPr lang="en-US" altLang="zh-CN" sz="1600" i="1" kern="100">
                                    <a:latin typeface="Cambria Math" panose="02040503050406030204" pitchFamily="18" charset="0"/>
                                    <a:cs typeface="Times New Roman" panose="02020603050405020304" pitchFamily="18" charset="0"/>
                                  </a:rPr>
                                  <m:t>𝑖</m:t>
                                </m:r>
                              </m:sub>
                            </m:sSub>
                          </m:e>
                        </m:nary>
                        <m:r>
                          <a:rPr lang="en-US" altLang="zh-CN" sz="1600" i="1" kern="100">
                            <a:latin typeface="Cambria Math" panose="02040503050406030204" pitchFamily="18" charset="0"/>
                            <a:cs typeface="Times New Roman" panose="02020603050405020304" pitchFamily="18" charset="0"/>
                          </a:rPr>
                          <m:t>=1</m:t>
                        </m:r>
                      </m:e>
                    </m:nary>
                  </m:oMath>
                </a14:m>
                <a:endParaRPr lang="zh-CN" altLang="zh-CN" sz="1600" dirty="0">
                  <a:latin typeface="+mn-ea"/>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CB63AE24-1621-4467-9D36-F4DE33897FE3}"/>
                  </a:ext>
                </a:extLst>
              </p:cNvPr>
              <p:cNvSpPr>
                <a:spLocks noRot="1" noChangeAspect="1" noMove="1" noResize="1" noEditPoints="1" noAdjustHandles="1" noChangeArrowheads="1" noChangeShapeType="1" noTextEdit="1"/>
              </p:cNvSpPr>
              <p:nvPr/>
            </p:nvSpPr>
            <p:spPr>
              <a:xfrm>
                <a:off x="264052" y="939857"/>
                <a:ext cx="8879948" cy="4978286"/>
              </a:xfrm>
              <a:prstGeom prst="rect">
                <a:avLst/>
              </a:prstGeom>
              <a:blipFill>
                <a:blip r:embed="rId3"/>
                <a:stretch>
                  <a:fillRect l="-343" t="-7222" r="-412" b="-110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982298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en-US" altLang="zh-CN" sz="2400" kern="0" dirty="0">
                <a:solidFill>
                  <a:srgbClr val="0070C0"/>
                </a:solidFill>
                <a:latin typeface="Times New Roman" pitchFamily="18" charset="0"/>
                <a:cs typeface="Times New Roman" pitchFamily="18" charset="0"/>
              </a:rPr>
              <a:t>EM</a:t>
            </a:r>
            <a:r>
              <a:rPr lang="zh-CN" altLang="en-US" sz="2400" kern="0" dirty="0">
                <a:solidFill>
                  <a:srgbClr val="0070C0"/>
                </a:solidFill>
                <a:latin typeface="Times New Roman" pitchFamily="18" charset="0"/>
                <a:cs typeface="Times New Roman" pitchFamily="18" charset="0"/>
              </a:rPr>
              <a:t>算法一般形式</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B63AE24-1621-4467-9D36-F4DE33897FE3}"/>
                  </a:ext>
                </a:extLst>
              </p:cNvPr>
              <p:cNvSpPr/>
              <p:nvPr/>
            </p:nvSpPr>
            <p:spPr>
              <a:xfrm>
                <a:off x="264052" y="939857"/>
                <a:ext cx="8879948" cy="477567"/>
              </a:xfrm>
              <a:prstGeom prst="rect">
                <a:avLst/>
              </a:prstGeom>
            </p:spPr>
            <p:txBody>
              <a:bodyPr wrap="square">
                <a:spAutoFit/>
              </a:bodyPr>
              <a:lstStyle/>
              <a:p>
                <a:pPr indent="266700" algn="just">
                  <a:spcBef>
                    <a:spcPts val="1000"/>
                  </a:spcBef>
                  <a:spcAft>
                    <a:spcPts val="300"/>
                  </a:spcAft>
                </a:pPr>
                <a:r>
                  <a:rPr lang="zh-CN" altLang="en-US" sz="1600" b="1" dirty="0">
                    <a:solidFill>
                      <a:srgbClr val="C00000"/>
                    </a:solidFill>
                    <a:cs typeface="Times New Roman" panose="02020603050405020304" pitchFamily="18" charset="0"/>
                  </a:rPr>
                  <a:t>求解</a:t>
                </a:r>
                <a14:m>
                  <m:oMath xmlns:m="http://schemas.openxmlformats.org/officeDocument/2006/math">
                    <m:r>
                      <a:rPr lang="zh-CN" altLang="en-US" sz="1600" b="1" i="1" dirty="0" smtClean="0">
                        <a:solidFill>
                          <a:srgbClr val="C00000"/>
                        </a:solidFill>
                        <a:latin typeface="Cambria Math" panose="02040503050406030204" pitchFamily="18" charset="0"/>
                        <a:cs typeface="Times New Roman" panose="02020603050405020304" pitchFamily="18" charset="0"/>
                      </a:rPr>
                      <m:t>目标</m:t>
                    </m:r>
                    <m:r>
                      <a:rPr lang="zh-CN" altLang="en-US" sz="1600" i="1" dirty="0">
                        <a:solidFill>
                          <a:srgbClr val="C00000"/>
                        </a:solidFill>
                        <a:latin typeface="Cambria Math" panose="02040503050406030204" pitchFamily="18" charset="0"/>
                        <a:cs typeface="Times New Roman" panose="02020603050405020304" pitchFamily="18" charset="0"/>
                      </a:rPr>
                      <m:t>：</m:t>
                    </m:r>
                    <m:d>
                      <m:dPr>
                        <m:ctrlPr>
                          <a:rPr lang="zh-CN" altLang="zh-CN" sz="1600" i="1">
                            <a:solidFill>
                              <a:srgbClr val="000000"/>
                            </a:solidFill>
                            <a:latin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e>
                    </m:d>
                    <m:r>
                      <a:rPr lang="en-US" altLang="zh-CN" sz="1600">
                        <a:solidFill>
                          <a:srgbClr val="000000"/>
                        </a:solidFill>
                        <a:latin typeface="Cambria Math" panose="02040503050406030204" pitchFamily="18" charset="0"/>
                        <a:cs typeface="Times New Roman" panose="02020603050405020304" pitchFamily="18" charset="0"/>
                      </a:rPr>
                      <m:t>=</m:t>
                    </m:r>
                    <m:func>
                      <m:funcPr>
                        <m:ctrlPr>
                          <a:rPr lang="zh-CN" altLang="zh-CN" sz="1600" i="1">
                            <a:solidFill>
                              <a:srgbClr val="000000"/>
                            </a:solidFill>
                            <a:latin typeface="Cambria Math" panose="02040503050406030204" pitchFamily="18" charset="0"/>
                            <a:cs typeface="Times New Roman" panose="02020603050405020304" pitchFamily="18" charset="0"/>
                          </a:rPr>
                        </m:ctrlPr>
                      </m:funcPr>
                      <m:fName>
                        <m:limLow>
                          <m:limLowPr>
                            <m:ctrlPr>
                              <a:rPr lang="zh-CN" altLang="zh-CN" sz="1600" i="1">
                                <a:solidFill>
                                  <a:srgbClr val="000000"/>
                                </a:solidFill>
                                <a:latin typeface="Cambria Math" panose="02040503050406030204" pitchFamily="18" charset="0"/>
                                <a:cs typeface="Times New Roman" panose="02020603050405020304" pitchFamily="18" charset="0"/>
                              </a:rPr>
                            </m:ctrlPr>
                          </m:limLowPr>
                          <m:e>
                            <m:r>
                              <m:rPr>
                                <m:sty m:val="p"/>
                              </m:rPr>
                              <a:rPr lang="en-US" altLang="zh-CN" sz="1600">
                                <a:solidFill>
                                  <a:srgbClr val="000000"/>
                                </a:solidFill>
                                <a:latin typeface="Cambria Math" panose="02040503050406030204" pitchFamily="18" charset="0"/>
                                <a:cs typeface="Times New Roman" panose="02020603050405020304" pitchFamily="18" charset="0"/>
                              </a:rPr>
                              <m:t>argmax</m:t>
                            </m:r>
                          </m:e>
                          <m:lim>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lim>
                        </m:limLow>
                      </m:fName>
                      <m:e>
                        <m:r>
                          <a:rPr lang="en-US" altLang="zh-CN" sz="1600" i="1">
                            <a:solidFill>
                              <a:srgbClr val="000000"/>
                            </a:solidFill>
                            <a:latin typeface="Cambria Math" panose="02040503050406030204" pitchFamily="18" charset="0"/>
                            <a:cs typeface="Times New Roman" panose="02020603050405020304" pitchFamily="18" charset="0"/>
                          </a:rPr>
                          <m:t>𝐿</m:t>
                        </m:r>
                        <m:d>
                          <m:dPr>
                            <m:ctrlPr>
                              <a:rPr lang="zh-CN" altLang="zh-CN" sz="1600" i="1">
                                <a:solidFill>
                                  <a:srgbClr val="000000"/>
                                </a:solidFill>
                                <a:latin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e>
                        </m:d>
                        <m:r>
                          <a:rPr lang="en-US" altLang="zh-CN" sz="1600" i="1">
                            <a:solidFill>
                              <a:srgbClr val="000000"/>
                            </a:solidFill>
                            <a:latin typeface="Cambria Math" panose="02040503050406030204" pitchFamily="18" charset="0"/>
                            <a:cs typeface="Times New Roman" panose="02020603050405020304" pitchFamily="18" charset="0"/>
                          </a:rPr>
                          <m:t>=</m:t>
                        </m:r>
                      </m:e>
                    </m:func>
                    <m:func>
                      <m:funcPr>
                        <m:ctrlPr>
                          <a:rPr lang="zh-CN" altLang="zh-CN" sz="1600" i="1">
                            <a:solidFill>
                              <a:srgbClr val="000000"/>
                            </a:solidFill>
                            <a:latin typeface="Cambria Math" panose="02040503050406030204" pitchFamily="18" charset="0"/>
                            <a:cs typeface="Times New Roman" panose="02020603050405020304" pitchFamily="18" charset="0"/>
                          </a:rPr>
                        </m:ctrlPr>
                      </m:funcPr>
                      <m:fName>
                        <m:limLow>
                          <m:limLowPr>
                            <m:ctrlPr>
                              <a:rPr lang="zh-CN" altLang="zh-CN" sz="1600" i="1">
                                <a:solidFill>
                                  <a:srgbClr val="000000"/>
                                </a:solidFill>
                                <a:latin typeface="Cambria Math" panose="02040503050406030204" pitchFamily="18" charset="0"/>
                                <a:cs typeface="Times New Roman" panose="02020603050405020304" pitchFamily="18" charset="0"/>
                              </a:rPr>
                            </m:ctrlPr>
                          </m:limLowPr>
                          <m:e>
                            <m:r>
                              <m:rPr>
                                <m:sty m:val="p"/>
                              </m:rPr>
                              <a:rPr lang="en-US" altLang="zh-CN" sz="1600">
                                <a:solidFill>
                                  <a:srgbClr val="000000"/>
                                </a:solidFill>
                                <a:latin typeface="Cambria Math" panose="02040503050406030204" pitchFamily="18" charset="0"/>
                                <a:cs typeface="Times New Roman" panose="02020603050405020304" pitchFamily="18" charset="0"/>
                              </a:rPr>
                              <m:t>argmax</m:t>
                            </m:r>
                          </m:e>
                          <m:lim>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lim>
                        </m:limLow>
                      </m:fName>
                      <m:e>
                        <m:nary>
                          <m:naryPr>
                            <m:chr m:val="∑"/>
                            <m:limLoc m:val="undOvr"/>
                            <m:ctrlPr>
                              <a:rPr lang="zh-CN" altLang="zh-CN" sz="1600" i="1">
                                <a:solidFill>
                                  <a:srgbClr val="000000"/>
                                </a:solidFill>
                                <a:latin typeface="Cambria Math" panose="02040503050406030204" pitchFamily="18" charset="0"/>
                                <a:cs typeface="Times New Roman" panose="02020603050405020304" pitchFamily="18" charset="0"/>
                              </a:rPr>
                            </m:ctrlPr>
                          </m:naryPr>
                          <m:sub>
                            <m:r>
                              <a:rPr lang="en-US" altLang="zh-CN" sz="1600" i="1">
                                <a:solidFill>
                                  <a:srgbClr val="000000"/>
                                </a:solidFill>
                                <a:latin typeface="Cambria Math" panose="02040503050406030204" pitchFamily="18" charset="0"/>
                                <a:cs typeface="Times New Roman" panose="02020603050405020304" pitchFamily="18" charset="0"/>
                              </a:rPr>
                              <m:t>𝑖</m:t>
                            </m:r>
                            <m:r>
                              <a:rPr lang="en-US" altLang="zh-CN" sz="1600" i="1">
                                <a:solidFill>
                                  <a:srgbClr val="000000"/>
                                </a:solidFill>
                                <a:latin typeface="Cambria Math" panose="02040503050406030204" pitchFamily="18" charset="0"/>
                                <a:cs typeface="Times New Roman" panose="02020603050405020304" pitchFamily="18" charset="0"/>
                              </a:rPr>
                              <m:t>=1</m:t>
                            </m:r>
                          </m:sub>
                          <m:sup>
                            <m:r>
                              <a:rPr lang="en-US" altLang="zh-CN" sz="1600" i="1">
                                <a:solidFill>
                                  <a:srgbClr val="000000"/>
                                </a:solidFill>
                                <a:latin typeface="Cambria Math" panose="02040503050406030204" pitchFamily="18" charset="0"/>
                                <a:cs typeface="Times New Roman" panose="02020603050405020304" pitchFamily="18" charset="0"/>
                              </a:rPr>
                              <m:t>𝑛</m:t>
                            </m:r>
                          </m:sup>
                          <m:e>
                            <m:r>
                              <a:rPr lang="en-US" altLang="zh-CN" sz="1600" i="1">
                                <a:solidFill>
                                  <a:srgbClr val="000000"/>
                                </a:solidFill>
                                <a:latin typeface="Cambria Math" panose="02040503050406030204" pitchFamily="18" charset="0"/>
                                <a:cs typeface="Times New Roman" panose="02020603050405020304" pitchFamily="18" charset="0"/>
                              </a:rPr>
                              <m:t>𝑙𝑜𝑔</m:t>
                            </m:r>
                            <m:nary>
                              <m:naryPr>
                                <m:chr m:val="∑"/>
                                <m:limLoc m:val="undOvr"/>
                                <m:supHide m:val="on"/>
                                <m:ctrlPr>
                                  <a:rPr lang="zh-CN" altLang="zh-CN" sz="1600" i="1">
                                    <a:solidFill>
                                      <a:srgbClr val="000000"/>
                                    </a:solidFill>
                                    <a:latin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sub>
                              <m:sup/>
                              <m:e>
                                <m:r>
                                  <a:rPr lang="en-US" altLang="zh-CN" sz="1600" i="1">
                                    <a:solidFill>
                                      <a:srgbClr val="000000"/>
                                    </a:solidFill>
                                    <a:latin typeface="Cambria Math" panose="02040503050406030204" pitchFamily="18" charset="0"/>
                                    <a:cs typeface="Times New Roman" panose="02020603050405020304" pitchFamily="18" charset="0"/>
                                  </a:rPr>
                                  <m:t>𝑃</m:t>
                                </m:r>
                                <m:r>
                                  <a:rPr lang="en-US" altLang="zh-CN" sz="1600" i="1">
                                    <a:solidFill>
                                      <a:srgbClr val="000000"/>
                                    </a:solidFill>
                                    <a:latin typeface="Cambria Math" panose="02040503050406030204" pitchFamily="18" charset="0"/>
                                    <a:cs typeface="Times New Roman" panose="02020603050405020304" pitchFamily="18" charset="0"/>
                                  </a:rPr>
                                  <m:t>(</m:t>
                                </m:r>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𝑥</m:t>
                                    </m:r>
                                  </m:e>
                                  <m:sub>
                                    <m:r>
                                      <a:rPr lang="en-US" altLang="zh-CN" sz="1600" i="1">
                                        <a:solidFill>
                                          <a:srgbClr val="000000"/>
                                        </a:solidFill>
                                        <a:latin typeface="Cambria Math" panose="02040503050406030204" pitchFamily="18" charset="0"/>
                                        <a:cs typeface="Times New Roman" panose="02020603050405020304" pitchFamily="18" charset="0"/>
                                      </a:rPr>
                                      <m:t>𝑖</m:t>
                                    </m:r>
                                  </m:sub>
                                </m:sSub>
                                <m:r>
                                  <a:rPr lang="en-US" altLang="zh-CN" sz="1600" i="1">
                                    <a:solidFill>
                                      <a:srgbClr val="000000"/>
                                    </a:solidFill>
                                    <a:latin typeface="Cambria Math" panose="02040503050406030204" pitchFamily="18" charset="0"/>
                                    <a:cs typeface="Times New Roman" panose="02020603050405020304" pitchFamily="18" charset="0"/>
                                  </a:rPr>
                                  <m:t>,</m:t>
                                </m:r>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r>
                                  <a:rPr lang="en-US" altLang="zh-CN" sz="1600" i="1">
                                    <a:solidFill>
                                      <a:srgbClr val="000000"/>
                                    </a:solidFill>
                                    <a:latin typeface="Cambria Math" panose="02040503050406030204" pitchFamily="18" charset="0"/>
                                    <a:cs typeface="Times New Roman" panose="02020603050405020304" pitchFamily="18" charset="0"/>
                                  </a:rPr>
                                  <m:t>|</m:t>
                                </m:r>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i="1">
                                    <a:solidFill>
                                      <a:srgbClr val="000000"/>
                                    </a:solidFill>
                                    <a:latin typeface="Cambria Math" panose="02040503050406030204" pitchFamily="18" charset="0"/>
                                    <a:cs typeface="Times New Roman" panose="02020603050405020304" pitchFamily="18" charset="0"/>
                                  </a:rPr>
                                  <m:t>)</m:t>
                                </m:r>
                              </m:e>
                            </m:nary>
                          </m:e>
                        </m:nary>
                      </m:e>
                    </m:func>
                  </m:oMath>
                </a14:m>
                <a:endParaRPr lang="zh-CN" altLang="zh-CN" sz="1600" dirty="0">
                  <a:latin typeface="+mn-ea"/>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CB63AE24-1621-4467-9D36-F4DE33897FE3}"/>
                  </a:ext>
                </a:extLst>
              </p:cNvPr>
              <p:cNvSpPr>
                <a:spLocks noRot="1" noChangeAspect="1" noMove="1" noResize="1" noEditPoints="1" noAdjustHandles="1" noChangeArrowheads="1" noChangeShapeType="1" noTextEdit="1"/>
              </p:cNvSpPr>
              <p:nvPr/>
            </p:nvSpPr>
            <p:spPr>
              <a:xfrm>
                <a:off x="264052" y="939857"/>
                <a:ext cx="8879948" cy="477567"/>
              </a:xfrm>
              <a:prstGeom prst="rect">
                <a:avLst/>
              </a:prstGeom>
              <a:blipFill>
                <a:blip r:embed="rId3"/>
                <a:stretch>
                  <a:fillRect t="-74684" b="-924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E7D0C77D-5D8C-428E-954D-12E9D401764B}"/>
                  </a:ext>
                </a:extLst>
              </p:cNvPr>
              <p:cNvSpPr/>
              <p:nvPr/>
            </p:nvSpPr>
            <p:spPr>
              <a:xfrm>
                <a:off x="205373" y="1367259"/>
                <a:ext cx="8801712" cy="4918782"/>
              </a:xfrm>
              <a:prstGeom prst="rect">
                <a:avLst/>
              </a:prstGeom>
            </p:spPr>
            <p:txBody>
              <a:bodyPr wrap="square">
                <a:spAutoFit/>
              </a:bodyPr>
              <a:lstStyle/>
              <a:p>
                <a:pPr indent="266700" algn="just">
                  <a:lnSpc>
                    <a:spcPct val="150000"/>
                  </a:lnSpc>
                  <a:spcBef>
                    <a:spcPts val="1000"/>
                  </a:spcBef>
                  <a:spcAft>
                    <a:spcPts val="300"/>
                  </a:spcAft>
                </a:pPr>
                <a:r>
                  <a:rPr lang="zh-CN" altLang="zh-CN" sz="1600" kern="100" dirty="0">
                    <a:ea typeface="华文楷体" panose="02010600040101010101" pitchFamily="2" charset="-122"/>
                    <a:cs typeface="Times New Roman" panose="02020603050405020304" pitchFamily="18" charset="0"/>
                  </a:rPr>
                  <a:t>令</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oMath>
                </a14:m>
                <a:r>
                  <a:rPr lang="zh-CN" altLang="zh-CN" sz="1600" dirty="0">
                    <a:solidFill>
                      <a:srgbClr val="000000"/>
                    </a:solidFill>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𝜆</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oMath>
                </a14:m>
                <a:r>
                  <a:rPr lang="zh-CN" altLang="zh-CN" sz="1600" dirty="0">
                    <a:solidFill>
                      <a:srgbClr val="000000"/>
                    </a:solidFill>
                    <a:ea typeface="华文楷体" panose="02010600040101010101" pitchFamily="2" charset="-122"/>
                    <a:cs typeface="Times New Roman" panose="02020603050405020304" pitchFamily="18" charset="0"/>
                  </a:rPr>
                  <a:t>，则根据</a:t>
                </a:r>
                <a:r>
                  <a:rPr lang="en-US" altLang="zh-CN" sz="1600" kern="100" dirty="0">
                    <a:ea typeface="华文楷体" panose="02010600040101010101" pitchFamily="2" charset="-122"/>
                    <a:cs typeface="Times New Roman" panose="02020603050405020304" pitchFamily="18" charset="0"/>
                  </a:rPr>
                  <a:t>Jensen </a:t>
                </a:r>
                <a:r>
                  <a:rPr lang="zh-CN" altLang="zh-CN" sz="1600" kern="100" dirty="0">
                    <a:ea typeface="华文楷体" panose="02010600040101010101" pitchFamily="2" charset="-122"/>
                    <a:cs typeface="Times New Roman" panose="02020603050405020304" pitchFamily="18" charset="0"/>
                  </a:rPr>
                  <a:t>不等式的定义，</a:t>
                </a:r>
                <a:r>
                  <a:rPr lang="zh-CN" altLang="zh-CN" sz="1600" dirty="0">
                    <a:solidFill>
                      <a:srgbClr val="000000"/>
                    </a:solidFill>
                    <a:ea typeface="华文楷体" panose="02010600040101010101" pitchFamily="2" charset="-122"/>
                    <a:cs typeface="Times New Roman" panose="02020603050405020304" pitchFamily="18" charset="0"/>
                  </a:rPr>
                  <a:t>可将</a:t>
                </a:r>
                <a14:m>
                  <m:oMath xmlns:m="http://schemas.openxmlformats.org/officeDocument/2006/math">
                    <m:f>
                      <m:f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oMath>
                </a14:m>
                <a:r>
                  <a:rPr lang="zh-CN" altLang="zh-CN" sz="1600" dirty="0">
                    <a:solidFill>
                      <a:srgbClr val="000000"/>
                    </a:solidFill>
                    <a:ea typeface="华文楷体" panose="02010600040101010101" pitchFamily="2" charset="-122"/>
                    <a:cs typeface="Times New Roman" panose="02020603050405020304" pitchFamily="18" charset="0"/>
                  </a:rPr>
                  <a:t>视为第</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600" dirty="0">
                    <a:solidFill>
                      <a:srgbClr val="000000"/>
                    </a:solidFill>
                    <a:ea typeface="华文楷体" panose="02010600040101010101" pitchFamily="2" charset="-122"/>
                    <a:cs typeface="Times New Roman" panose="02020603050405020304" pitchFamily="18" charset="0"/>
                  </a:rPr>
                  <a:t>个样本，</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oMath>
                </a14:m>
                <a:r>
                  <a:rPr lang="zh-CN" altLang="zh-CN" sz="1600" dirty="0">
                    <a:solidFill>
                      <a:srgbClr val="000000"/>
                    </a:solidFill>
                    <a:ea typeface="华文楷体" panose="02010600040101010101" pitchFamily="2" charset="-122"/>
                    <a:cs typeface="Times New Roman" panose="02020603050405020304" pitchFamily="18" charset="0"/>
                  </a:rPr>
                  <a:t>为第</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600" dirty="0">
                    <a:solidFill>
                      <a:srgbClr val="000000"/>
                    </a:solidFill>
                    <a:ea typeface="华文楷体" panose="02010600040101010101" pitchFamily="2" charset="-122"/>
                    <a:cs typeface="Times New Roman" panose="02020603050405020304" pitchFamily="18" charset="0"/>
                  </a:rPr>
                  <a:t>个样本的权重。按照这样的约定，可得到如下式子：</a:t>
                </a:r>
                <a:endParaRPr lang="zh-CN" altLang="zh-CN" sz="1600" dirty="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𝐸</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𝑙𝑜𝑔</m:t>
                          </m:r>
                          <m:f>
                            <m:f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e>
                      </m:d>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supHide m:val="on"/>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limLow>
                            <m:limLow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e>
                              </m:groupChr>
                            </m:e>
                            <m:lim>
                              <m:r>
                                <a:rPr lang="zh-CN"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权重</m:t>
                              </m:r>
                            </m:lim>
                          </m:limLow>
                        </m:e>
                      </m:nary>
                      <m:limLow>
                        <m:limLow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groupChrPr>
                            <m:e>
                              <m:r>
                                <m:rPr>
                                  <m:sty m:val="p"/>
                                </m:rP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log</m:t>
                              </m:r>
                              <m:f>
                                <m:f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e>
                          </m:groupChr>
                        </m:e>
                        <m:lim>
                          <m:r>
                            <a:rPr lang="zh-CN"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样本值</m:t>
                          </m:r>
                        </m:lim>
                      </m:limLow>
                    </m:oMath>
                  </m:oMathPara>
                </a14:m>
                <a:endParaRPr lang="zh-CN" altLang="zh-CN" sz="1600" dirty="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en-US" altLang="zh-CN" sz="1600" kern="100" dirty="0">
                    <a:ea typeface="华文楷体" panose="02010600040101010101" pitchFamily="2" charset="-122"/>
                    <a:cs typeface="Times New Roman" panose="02020603050405020304" pitchFamily="18" charset="0"/>
                  </a:rPr>
                  <a:t> </a:t>
                </a:r>
                <a:r>
                  <a:rPr lang="zh-CN" altLang="zh-CN" sz="1600" kern="100" dirty="0">
                    <a:ea typeface="华文楷体" panose="02010600040101010101" pitchFamily="2" charset="-122"/>
                    <a:cs typeface="Times New Roman" panose="02020603050405020304" pitchFamily="18" charset="0"/>
                  </a:rPr>
                  <a:t>于是，为了最大化</a:t>
                </a:r>
                <a14:m>
                  <m:oMath xmlns:m="http://schemas.openxmlformats.org/officeDocument/2006/math">
                    <m:nary>
                      <m:naryPr>
                        <m:chr m:val="∑"/>
                        <m:limLoc m:val="undOv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sup>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𝑙𝑜𝑔</m:t>
                        </m:r>
                        <m:nary>
                          <m:naryPr>
                            <m:chr m:val="∑"/>
                            <m:limLoc m:val="undOvr"/>
                            <m:supHide m:val="on"/>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e>
                        </m:nary>
                      </m:e>
                    </m:nary>
                  </m:oMath>
                </a14:m>
                <a:r>
                  <a:rPr lang="zh-CN" altLang="zh-CN" sz="1600" dirty="0">
                    <a:solidFill>
                      <a:srgbClr val="000000"/>
                    </a:solidFill>
                    <a:ea typeface="华文楷体" panose="02010600040101010101" pitchFamily="2" charset="-122"/>
                    <a:cs typeface="Times New Roman" panose="02020603050405020304" pitchFamily="18" charset="0"/>
                  </a:rPr>
                  <a:t>这一对数似然函数，只需最大化其下界</a:t>
                </a:r>
                <a14:m>
                  <m:oMath xmlns:m="http://schemas.openxmlformats.org/officeDocument/2006/math">
                    <m:nary>
                      <m:naryPr>
                        <m:chr m:val="∑"/>
                        <m:limLoc m:val="undOv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sup>
                      <m:e>
                        <m:nary>
                          <m:naryPr>
                            <m:chr m:val="∑"/>
                            <m:limLoc m:val="undOvr"/>
                            <m:supHide m:val="on"/>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m:rPr>
                                <m:sty m:val="p"/>
                              </m:rP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log</m:t>
                            </m:r>
                            <m:f>
                              <m:f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e>
                        </m:nary>
                      </m:e>
                    </m:nary>
                  </m:oMath>
                </a14:m>
                <a:r>
                  <a:rPr lang="zh-CN" altLang="zh-CN" sz="1600" dirty="0">
                    <a:solidFill>
                      <a:srgbClr val="000000"/>
                    </a:solidFill>
                    <a:ea typeface="华文楷体" panose="02010600040101010101" pitchFamily="2" charset="-122"/>
                    <a:cs typeface="Times New Roman" panose="02020603050405020304" pitchFamily="18" charset="0"/>
                  </a:rPr>
                  <a:t>。这个下界实际上是</a:t>
                </a:r>
                <a14:m>
                  <m:oMath xmlns:m="http://schemas.openxmlformats.org/officeDocument/2006/math">
                    <m:r>
                      <m:rPr>
                        <m:sty m:val="p"/>
                      </m:rP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log</m:t>
                    </m:r>
                    <m:f>
                      <m:f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oMath>
                </a14:m>
                <a:r>
                  <a:rPr lang="zh-CN" altLang="zh-CN" sz="1600" dirty="0">
                    <a:solidFill>
                      <a:srgbClr val="000000"/>
                    </a:solidFill>
                    <a:ea typeface="华文楷体" panose="02010600040101010101" pitchFamily="2" charset="-122"/>
                    <a:cs typeface="Times New Roman" panose="02020603050405020304" pitchFamily="18" charset="0"/>
                  </a:rPr>
                  <a:t>的加权求和。由于权重</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oMath>
                </a14:m>
                <a:r>
                  <a:rPr lang="zh-CN" altLang="zh-CN" sz="1600" dirty="0">
                    <a:solidFill>
                      <a:srgbClr val="000000"/>
                    </a:solidFill>
                    <a:ea typeface="华文楷体" panose="02010600040101010101" pitchFamily="2" charset="-122"/>
                    <a:cs typeface="Times New Roman" panose="02020603050405020304" pitchFamily="18" charset="0"/>
                  </a:rPr>
                  <a:t>累加之和为</a:t>
                </a:r>
                <a:r>
                  <a:rPr lang="en-US" altLang="zh-CN" sz="1600" dirty="0">
                    <a:solidFill>
                      <a:srgbClr val="000000"/>
                    </a:solidFill>
                    <a:ea typeface="华文楷体" panose="02010600040101010101" pitchFamily="2" charset="-122"/>
                    <a:cs typeface="Times New Roman" panose="02020603050405020304" pitchFamily="18" charset="0"/>
                  </a:rPr>
                  <a:t>1</a:t>
                </a:r>
                <a:r>
                  <a:rPr lang="zh-CN" altLang="zh-CN" sz="1600" dirty="0">
                    <a:solidFill>
                      <a:srgbClr val="000000"/>
                    </a:solidFill>
                    <a:ea typeface="华文楷体" panose="02010600040101010101" pitchFamily="2" charset="-122"/>
                    <a:cs typeface="Times New Roman" panose="02020603050405020304" pitchFamily="18" charset="0"/>
                  </a:rPr>
                  <a:t>，因此</a:t>
                </a:r>
                <a14:m>
                  <m:oMath xmlns:m="http://schemas.openxmlformats.org/officeDocument/2006/math">
                    <m:nary>
                      <m:naryPr>
                        <m:chr m:val="∑"/>
                        <m:limLoc m:val="undOvr"/>
                        <m:supHide m:val="on"/>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m:rPr>
                            <m:sty m:val="p"/>
                          </m:rP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log</m:t>
                        </m:r>
                        <m:f>
                          <m:f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e>
                    </m:nary>
                  </m:oMath>
                </a14:m>
                <a:r>
                  <a:rPr lang="zh-CN" altLang="zh-CN" sz="1600" dirty="0">
                    <a:solidFill>
                      <a:srgbClr val="000000"/>
                    </a:solidFill>
                    <a:ea typeface="华文楷体" panose="02010600040101010101" pitchFamily="2" charset="-122"/>
                    <a:cs typeface="Times New Roman" panose="02020603050405020304" pitchFamily="18" charset="0"/>
                  </a:rPr>
                  <a:t>就是</a:t>
                </a:r>
                <a14:m>
                  <m:oMath xmlns:m="http://schemas.openxmlformats.org/officeDocument/2006/math">
                    <m: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log</m:t>
                    </m:r>
                    <m:f>
                      <m:f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oMath>
                </a14:m>
                <a:r>
                  <a:rPr lang="zh-CN" altLang="zh-CN" sz="1600" dirty="0">
                    <a:solidFill>
                      <a:srgbClr val="000000"/>
                    </a:solidFill>
                    <a:ea typeface="华文楷体" panose="02010600040101010101" pitchFamily="2" charset="-122"/>
                    <a:cs typeface="Times New Roman" panose="02020603050405020304" pitchFamily="18" charset="0"/>
                  </a:rPr>
                  <a:t>的加权平均，也就是所谓的期望，这就是</a:t>
                </a:r>
                <a:r>
                  <a:rPr lang="en-US" altLang="zh-CN" sz="1600" dirty="0">
                    <a:solidFill>
                      <a:srgbClr val="000000"/>
                    </a:solidFill>
                    <a:ea typeface="华文楷体" panose="02010600040101010101" pitchFamily="2" charset="-122"/>
                    <a:cs typeface="Times New Roman" panose="02020603050405020304" pitchFamily="18" charset="0"/>
                  </a:rPr>
                  <a:t>EM</a:t>
                </a:r>
                <a:r>
                  <a:rPr lang="zh-CN" altLang="zh-CN" sz="1600" dirty="0">
                    <a:solidFill>
                      <a:srgbClr val="000000"/>
                    </a:solidFill>
                    <a:ea typeface="华文楷体" panose="02010600040101010101" pitchFamily="2" charset="-122"/>
                    <a:cs typeface="Times New Roman" panose="02020603050405020304" pitchFamily="18" charset="0"/>
                  </a:rPr>
                  <a:t>算法中</a:t>
                </a:r>
                <a:r>
                  <a:rPr lang="en-US" altLang="zh-CN" sz="1600" dirty="0">
                    <a:solidFill>
                      <a:srgbClr val="000000"/>
                    </a:solidFill>
                    <a:ea typeface="华文楷体" panose="02010600040101010101" pitchFamily="2" charset="-122"/>
                    <a:cs typeface="Times New Roman" panose="02020603050405020304" pitchFamily="18" charset="0"/>
                  </a:rPr>
                  <a:t>Expectation</a:t>
                </a:r>
                <a:r>
                  <a:rPr lang="zh-CN" altLang="zh-CN" sz="1600" dirty="0">
                    <a:solidFill>
                      <a:srgbClr val="000000"/>
                    </a:solidFill>
                    <a:ea typeface="华文楷体" panose="02010600040101010101" pitchFamily="2" charset="-122"/>
                    <a:cs typeface="Times New Roman" panose="02020603050405020304" pitchFamily="18" charset="0"/>
                  </a:rPr>
                  <a:t>这一单词的来源。于是，</a:t>
                </a:r>
                <a:r>
                  <a:rPr lang="en-US" altLang="zh-CN" sz="1600" dirty="0">
                    <a:solidFill>
                      <a:srgbClr val="000000"/>
                    </a:solidFill>
                    <a:ea typeface="华文楷体" panose="02010600040101010101" pitchFamily="2" charset="-122"/>
                    <a:cs typeface="Times New Roman" panose="02020603050405020304" pitchFamily="18" charset="0"/>
                  </a:rPr>
                  <a:t>EM</a:t>
                </a:r>
                <a:r>
                  <a:rPr lang="zh-CN" altLang="zh-CN" sz="1600" dirty="0">
                    <a:solidFill>
                      <a:srgbClr val="000000"/>
                    </a:solidFill>
                    <a:ea typeface="华文楷体" panose="02010600040101010101" pitchFamily="2" charset="-122"/>
                    <a:cs typeface="Times New Roman" panose="02020603050405020304" pitchFamily="18" charset="0"/>
                  </a:rPr>
                  <a:t>算法就是不断</a:t>
                </a:r>
                <a:r>
                  <a:rPr lang="zh-CN" altLang="zh-CN" sz="1600" kern="100" dirty="0">
                    <a:ea typeface="华文楷体" panose="02010600040101010101" pitchFamily="2" charset="-122"/>
                    <a:cs typeface="Times New Roman" panose="02020603050405020304" pitchFamily="18" charset="0"/>
                  </a:rPr>
                  <a:t>最大化这一下界（</a:t>
                </a:r>
                <a:r>
                  <a:rPr lang="en-US" altLang="zh-CN" sz="1600" kern="100" dirty="0">
                    <a:ea typeface="华文楷体" panose="02010600040101010101" pitchFamily="2" charset="-122"/>
                    <a:cs typeface="Times New Roman" panose="02020603050405020304" pitchFamily="18" charset="0"/>
                  </a:rPr>
                  <a:t>M</a:t>
                </a:r>
                <a:r>
                  <a:rPr lang="zh-CN" altLang="zh-CN" sz="1600" kern="100" dirty="0">
                    <a:ea typeface="华文楷体" panose="02010600040101010101" pitchFamily="2" charset="-122"/>
                    <a:cs typeface="Times New Roman" panose="02020603050405020304" pitchFamily="18" charset="0"/>
                  </a:rPr>
                  <a:t>步骤），从而通过迭代的方式逼近模型参数的极大似然估计值。</a:t>
                </a:r>
                <a:endParaRPr lang="zh-CN" altLang="zh-CN" sz="1600" dirty="0">
                  <a:ea typeface="华文楷体" panose="0201060004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E7D0C77D-5D8C-428E-954D-12E9D401764B}"/>
                  </a:ext>
                </a:extLst>
              </p:cNvPr>
              <p:cNvSpPr>
                <a:spLocks noRot="1" noChangeAspect="1" noMove="1" noResize="1" noEditPoints="1" noAdjustHandles="1" noChangeArrowheads="1" noChangeShapeType="1" noTextEdit="1"/>
              </p:cNvSpPr>
              <p:nvPr/>
            </p:nvSpPr>
            <p:spPr>
              <a:xfrm>
                <a:off x="205373" y="1367259"/>
                <a:ext cx="8801712" cy="4918782"/>
              </a:xfrm>
              <a:prstGeom prst="rect">
                <a:avLst/>
              </a:prstGeom>
              <a:blipFill>
                <a:blip r:embed="rId4"/>
                <a:stretch>
                  <a:fillRect l="-3186" r="-346" b="-7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82592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en-US" altLang="zh-CN" sz="2400" kern="0" dirty="0">
                <a:solidFill>
                  <a:srgbClr val="0070C0"/>
                </a:solidFill>
                <a:latin typeface="Times New Roman" pitchFamily="18" charset="0"/>
                <a:cs typeface="Times New Roman" pitchFamily="18" charset="0"/>
              </a:rPr>
              <a:t>EM</a:t>
            </a:r>
            <a:r>
              <a:rPr lang="zh-CN" altLang="en-US" sz="2400" kern="0" dirty="0">
                <a:solidFill>
                  <a:srgbClr val="0070C0"/>
                </a:solidFill>
                <a:latin typeface="Times New Roman" pitchFamily="18" charset="0"/>
                <a:cs typeface="Times New Roman" pitchFamily="18" charset="0"/>
              </a:rPr>
              <a:t>算法一般形式</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B63AE24-1621-4467-9D36-F4DE33897FE3}"/>
                  </a:ext>
                </a:extLst>
              </p:cNvPr>
              <p:cNvSpPr/>
              <p:nvPr/>
            </p:nvSpPr>
            <p:spPr>
              <a:xfrm>
                <a:off x="264052" y="939857"/>
                <a:ext cx="8879948" cy="477567"/>
              </a:xfrm>
              <a:prstGeom prst="rect">
                <a:avLst/>
              </a:prstGeom>
            </p:spPr>
            <p:txBody>
              <a:bodyPr wrap="square">
                <a:spAutoFit/>
              </a:bodyPr>
              <a:lstStyle/>
              <a:p>
                <a:pPr indent="266700" algn="just">
                  <a:spcBef>
                    <a:spcPts val="1000"/>
                  </a:spcBef>
                  <a:spcAft>
                    <a:spcPts val="300"/>
                  </a:spcAft>
                </a:pPr>
                <a:r>
                  <a:rPr lang="zh-CN" altLang="en-US" sz="1600" b="1" dirty="0">
                    <a:solidFill>
                      <a:srgbClr val="C00000"/>
                    </a:solidFill>
                    <a:cs typeface="Times New Roman" panose="02020603050405020304" pitchFamily="18" charset="0"/>
                  </a:rPr>
                  <a:t>求解</a:t>
                </a:r>
                <a14:m>
                  <m:oMath xmlns:m="http://schemas.openxmlformats.org/officeDocument/2006/math">
                    <m:r>
                      <a:rPr lang="zh-CN" altLang="en-US" sz="1600" b="1" i="1" dirty="0" smtClean="0">
                        <a:solidFill>
                          <a:srgbClr val="C00000"/>
                        </a:solidFill>
                        <a:latin typeface="Cambria Math" panose="02040503050406030204" pitchFamily="18" charset="0"/>
                        <a:cs typeface="Times New Roman" panose="02020603050405020304" pitchFamily="18" charset="0"/>
                      </a:rPr>
                      <m:t>目标</m:t>
                    </m:r>
                    <m:r>
                      <a:rPr lang="zh-CN" altLang="en-US" sz="1600" i="1" dirty="0">
                        <a:solidFill>
                          <a:srgbClr val="C00000"/>
                        </a:solidFill>
                        <a:latin typeface="Cambria Math" panose="02040503050406030204" pitchFamily="18" charset="0"/>
                        <a:cs typeface="Times New Roman" panose="02020603050405020304" pitchFamily="18" charset="0"/>
                      </a:rPr>
                      <m:t>：</m:t>
                    </m:r>
                    <m:d>
                      <m:dPr>
                        <m:ctrlPr>
                          <a:rPr lang="zh-CN" altLang="zh-CN" sz="1600" i="1">
                            <a:solidFill>
                              <a:srgbClr val="000000"/>
                            </a:solidFill>
                            <a:latin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e>
                    </m:d>
                    <m:r>
                      <a:rPr lang="en-US" altLang="zh-CN" sz="1600">
                        <a:solidFill>
                          <a:srgbClr val="000000"/>
                        </a:solidFill>
                        <a:latin typeface="Cambria Math" panose="02040503050406030204" pitchFamily="18" charset="0"/>
                        <a:cs typeface="Times New Roman" panose="02020603050405020304" pitchFamily="18" charset="0"/>
                      </a:rPr>
                      <m:t>=</m:t>
                    </m:r>
                    <m:func>
                      <m:funcPr>
                        <m:ctrlPr>
                          <a:rPr lang="zh-CN" altLang="zh-CN" sz="1600" i="1">
                            <a:solidFill>
                              <a:srgbClr val="000000"/>
                            </a:solidFill>
                            <a:latin typeface="Cambria Math" panose="02040503050406030204" pitchFamily="18" charset="0"/>
                            <a:cs typeface="Times New Roman" panose="02020603050405020304" pitchFamily="18" charset="0"/>
                          </a:rPr>
                        </m:ctrlPr>
                      </m:funcPr>
                      <m:fName>
                        <m:limLow>
                          <m:limLowPr>
                            <m:ctrlPr>
                              <a:rPr lang="zh-CN" altLang="zh-CN" sz="1600" i="1">
                                <a:solidFill>
                                  <a:srgbClr val="000000"/>
                                </a:solidFill>
                                <a:latin typeface="Cambria Math" panose="02040503050406030204" pitchFamily="18" charset="0"/>
                                <a:cs typeface="Times New Roman" panose="02020603050405020304" pitchFamily="18" charset="0"/>
                              </a:rPr>
                            </m:ctrlPr>
                          </m:limLowPr>
                          <m:e>
                            <m:r>
                              <m:rPr>
                                <m:sty m:val="p"/>
                              </m:rPr>
                              <a:rPr lang="en-US" altLang="zh-CN" sz="1600">
                                <a:solidFill>
                                  <a:srgbClr val="000000"/>
                                </a:solidFill>
                                <a:latin typeface="Cambria Math" panose="02040503050406030204" pitchFamily="18" charset="0"/>
                                <a:cs typeface="Times New Roman" panose="02020603050405020304" pitchFamily="18" charset="0"/>
                              </a:rPr>
                              <m:t>argmax</m:t>
                            </m:r>
                          </m:e>
                          <m:lim>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lim>
                        </m:limLow>
                      </m:fName>
                      <m:e>
                        <m:r>
                          <a:rPr lang="en-US" altLang="zh-CN" sz="1600" i="1">
                            <a:solidFill>
                              <a:srgbClr val="000000"/>
                            </a:solidFill>
                            <a:latin typeface="Cambria Math" panose="02040503050406030204" pitchFamily="18" charset="0"/>
                            <a:cs typeface="Times New Roman" panose="02020603050405020304" pitchFamily="18" charset="0"/>
                          </a:rPr>
                          <m:t>𝐿</m:t>
                        </m:r>
                        <m:d>
                          <m:dPr>
                            <m:ctrlPr>
                              <a:rPr lang="zh-CN" altLang="zh-CN" sz="1600" i="1">
                                <a:solidFill>
                                  <a:srgbClr val="000000"/>
                                </a:solidFill>
                                <a:latin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e>
                        </m:d>
                        <m:r>
                          <a:rPr lang="en-US" altLang="zh-CN" sz="1600" i="1">
                            <a:solidFill>
                              <a:srgbClr val="000000"/>
                            </a:solidFill>
                            <a:latin typeface="Cambria Math" panose="02040503050406030204" pitchFamily="18" charset="0"/>
                            <a:cs typeface="Times New Roman" panose="02020603050405020304" pitchFamily="18" charset="0"/>
                          </a:rPr>
                          <m:t>=</m:t>
                        </m:r>
                      </m:e>
                    </m:func>
                    <m:func>
                      <m:funcPr>
                        <m:ctrlPr>
                          <a:rPr lang="zh-CN" altLang="zh-CN" sz="1600" i="1">
                            <a:solidFill>
                              <a:srgbClr val="000000"/>
                            </a:solidFill>
                            <a:latin typeface="Cambria Math" panose="02040503050406030204" pitchFamily="18" charset="0"/>
                            <a:cs typeface="Times New Roman" panose="02020603050405020304" pitchFamily="18" charset="0"/>
                          </a:rPr>
                        </m:ctrlPr>
                      </m:funcPr>
                      <m:fName>
                        <m:limLow>
                          <m:limLowPr>
                            <m:ctrlPr>
                              <a:rPr lang="zh-CN" altLang="zh-CN" sz="1600" i="1">
                                <a:solidFill>
                                  <a:srgbClr val="000000"/>
                                </a:solidFill>
                                <a:latin typeface="Cambria Math" panose="02040503050406030204" pitchFamily="18" charset="0"/>
                                <a:cs typeface="Times New Roman" panose="02020603050405020304" pitchFamily="18" charset="0"/>
                              </a:rPr>
                            </m:ctrlPr>
                          </m:limLowPr>
                          <m:e>
                            <m:r>
                              <m:rPr>
                                <m:sty m:val="p"/>
                              </m:rPr>
                              <a:rPr lang="en-US" altLang="zh-CN" sz="1600">
                                <a:solidFill>
                                  <a:srgbClr val="000000"/>
                                </a:solidFill>
                                <a:latin typeface="Cambria Math" panose="02040503050406030204" pitchFamily="18" charset="0"/>
                                <a:cs typeface="Times New Roman" panose="02020603050405020304" pitchFamily="18" charset="0"/>
                              </a:rPr>
                              <m:t>argmax</m:t>
                            </m:r>
                          </m:e>
                          <m:lim>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a:solidFill>
                                  <a:srgbClr val="000000"/>
                                </a:solidFill>
                                <a:latin typeface="Cambria Math" panose="02040503050406030204" pitchFamily="18" charset="0"/>
                                <a:cs typeface="Times New Roman" panose="02020603050405020304" pitchFamily="18" charset="0"/>
                              </a:rPr>
                              <m:t>,</m:t>
                            </m:r>
                            <m:r>
                              <m:rPr>
                                <m:sty m:val="p"/>
                              </m:rPr>
                              <a:rPr lang="en-US" altLang="zh-CN" sz="1600">
                                <a:solidFill>
                                  <a:srgbClr val="000000"/>
                                </a:solidFill>
                                <a:latin typeface="Cambria Math" panose="02040503050406030204" pitchFamily="18" charset="0"/>
                                <a:cs typeface="Times New Roman" panose="02020603050405020304" pitchFamily="18" charset="0"/>
                              </a:rPr>
                              <m:t>Z</m:t>
                            </m:r>
                          </m:lim>
                        </m:limLow>
                      </m:fName>
                      <m:e>
                        <m:nary>
                          <m:naryPr>
                            <m:chr m:val="∑"/>
                            <m:limLoc m:val="undOvr"/>
                            <m:ctrlPr>
                              <a:rPr lang="zh-CN" altLang="zh-CN" sz="1600" i="1">
                                <a:solidFill>
                                  <a:srgbClr val="000000"/>
                                </a:solidFill>
                                <a:latin typeface="Cambria Math" panose="02040503050406030204" pitchFamily="18" charset="0"/>
                                <a:cs typeface="Times New Roman" panose="02020603050405020304" pitchFamily="18" charset="0"/>
                              </a:rPr>
                            </m:ctrlPr>
                          </m:naryPr>
                          <m:sub>
                            <m:r>
                              <a:rPr lang="en-US" altLang="zh-CN" sz="1600" i="1">
                                <a:solidFill>
                                  <a:srgbClr val="000000"/>
                                </a:solidFill>
                                <a:latin typeface="Cambria Math" panose="02040503050406030204" pitchFamily="18" charset="0"/>
                                <a:cs typeface="Times New Roman" panose="02020603050405020304" pitchFamily="18" charset="0"/>
                              </a:rPr>
                              <m:t>𝑖</m:t>
                            </m:r>
                            <m:r>
                              <a:rPr lang="en-US" altLang="zh-CN" sz="1600" i="1">
                                <a:solidFill>
                                  <a:srgbClr val="000000"/>
                                </a:solidFill>
                                <a:latin typeface="Cambria Math" panose="02040503050406030204" pitchFamily="18" charset="0"/>
                                <a:cs typeface="Times New Roman" panose="02020603050405020304" pitchFamily="18" charset="0"/>
                              </a:rPr>
                              <m:t>=1</m:t>
                            </m:r>
                          </m:sub>
                          <m:sup>
                            <m:r>
                              <a:rPr lang="en-US" altLang="zh-CN" sz="1600" i="1">
                                <a:solidFill>
                                  <a:srgbClr val="000000"/>
                                </a:solidFill>
                                <a:latin typeface="Cambria Math" panose="02040503050406030204" pitchFamily="18" charset="0"/>
                                <a:cs typeface="Times New Roman" panose="02020603050405020304" pitchFamily="18" charset="0"/>
                              </a:rPr>
                              <m:t>𝑛</m:t>
                            </m:r>
                          </m:sup>
                          <m:e>
                            <m:r>
                              <a:rPr lang="en-US" altLang="zh-CN" sz="1600" i="1">
                                <a:solidFill>
                                  <a:srgbClr val="000000"/>
                                </a:solidFill>
                                <a:latin typeface="Cambria Math" panose="02040503050406030204" pitchFamily="18" charset="0"/>
                                <a:cs typeface="Times New Roman" panose="02020603050405020304" pitchFamily="18" charset="0"/>
                              </a:rPr>
                              <m:t>𝑙𝑜𝑔</m:t>
                            </m:r>
                            <m:nary>
                              <m:naryPr>
                                <m:chr m:val="∑"/>
                                <m:limLoc m:val="undOvr"/>
                                <m:supHide m:val="on"/>
                                <m:ctrlPr>
                                  <a:rPr lang="zh-CN" altLang="zh-CN" sz="1600" i="1">
                                    <a:solidFill>
                                      <a:srgbClr val="000000"/>
                                    </a:solidFill>
                                    <a:latin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sub>
                              <m:sup/>
                              <m:e>
                                <m:r>
                                  <a:rPr lang="en-US" altLang="zh-CN" sz="1600" i="1">
                                    <a:solidFill>
                                      <a:srgbClr val="000000"/>
                                    </a:solidFill>
                                    <a:latin typeface="Cambria Math" panose="02040503050406030204" pitchFamily="18" charset="0"/>
                                    <a:cs typeface="Times New Roman" panose="02020603050405020304" pitchFamily="18" charset="0"/>
                                  </a:rPr>
                                  <m:t>𝑃</m:t>
                                </m:r>
                                <m:r>
                                  <a:rPr lang="en-US" altLang="zh-CN" sz="1600" i="1">
                                    <a:solidFill>
                                      <a:srgbClr val="000000"/>
                                    </a:solidFill>
                                    <a:latin typeface="Cambria Math" panose="02040503050406030204" pitchFamily="18" charset="0"/>
                                    <a:cs typeface="Times New Roman" panose="02020603050405020304" pitchFamily="18" charset="0"/>
                                  </a:rPr>
                                  <m:t>(</m:t>
                                </m:r>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𝑥</m:t>
                                    </m:r>
                                  </m:e>
                                  <m:sub>
                                    <m:r>
                                      <a:rPr lang="en-US" altLang="zh-CN" sz="1600" i="1">
                                        <a:solidFill>
                                          <a:srgbClr val="000000"/>
                                        </a:solidFill>
                                        <a:latin typeface="Cambria Math" panose="02040503050406030204" pitchFamily="18" charset="0"/>
                                        <a:cs typeface="Times New Roman" panose="02020603050405020304" pitchFamily="18" charset="0"/>
                                      </a:rPr>
                                      <m:t>𝑖</m:t>
                                    </m:r>
                                  </m:sub>
                                </m:sSub>
                                <m:r>
                                  <a:rPr lang="en-US" altLang="zh-CN" sz="1600" i="1">
                                    <a:solidFill>
                                      <a:srgbClr val="000000"/>
                                    </a:solidFill>
                                    <a:latin typeface="Cambria Math" panose="02040503050406030204" pitchFamily="18" charset="0"/>
                                    <a:cs typeface="Times New Roman" panose="02020603050405020304" pitchFamily="18" charset="0"/>
                                  </a:rPr>
                                  <m:t>,</m:t>
                                </m:r>
                                <m:sSub>
                                  <m:sSubPr>
                                    <m:ctrlPr>
                                      <a:rPr lang="zh-CN" altLang="zh-CN" sz="1600" i="1">
                                        <a:solidFill>
                                          <a:srgbClr val="000000"/>
                                        </a:solidFill>
                                        <a:latin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cs typeface="Times New Roman" panose="02020603050405020304" pitchFamily="18" charset="0"/>
                                      </a:rPr>
                                      <m:t>𝑧</m:t>
                                    </m:r>
                                  </m:e>
                                  <m:sub>
                                    <m:r>
                                      <a:rPr lang="en-US" altLang="zh-CN" sz="1600" i="1">
                                        <a:solidFill>
                                          <a:srgbClr val="000000"/>
                                        </a:solidFill>
                                        <a:latin typeface="Cambria Math" panose="02040503050406030204" pitchFamily="18" charset="0"/>
                                        <a:cs typeface="Times New Roman" panose="02020603050405020304" pitchFamily="18" charset="0"/>
                                      </a:rPr>
                                      <m:t>𝑖</m:t>
                                    </m:r>
                                  </m:sub>
                                </m:sSub>
                                <m:r>
                                  <a:rPr lang="en-US" altLang="zh-CN" sz="1600" i="1">
                                    <a:solidFill>
                                      <a:srgbClr val="000000"/>
                                    </a:solidFill>
                                    <a:latin typeface="Cambria Math" panose="02040503050406030204" pitchFamily="18" charset="0"/>
                                    <a:cs typeface="Times New Roman" panose="02020603050405020304" pitchFamily="18" charset="0"/>
                                  </a:rPr>
                                  <m:t>|</m:t>
                                </m:r>
                                <m:r>
                                  <a:rPr lang="en-US" altLang="zh-CN" sz="1600" i="1">
                                    <a:solidFill>
                                      <a:srgbClr val="000000"/>
                                    </a:solidFill>
                                    <a:latin typeface="Cambria Math" panose="02040503050406030204" pitchFamily="18" charset="0"/>
                                    <a:cs typeface="Times New Roman" panose="02020603050405020304" pitchFamily="18" charset="0"/>
                                  </a:rPr>
                                  <m:t>𝛩</m:t>
                                </m:r>
                                <m:r>
                                  <a:rPr lang="en-US" altLang="zh-CN" sz="1600" i="1">
                                    <a:solidFill>
                                      <a:srgbClr val="000000"/>
                                    </a:solidFill>
                                    <a:latin typeface="Cambria Math" panose="02040503050406030204" pitchFamily="18" charset="0"/>
                                    <a:cs typeface="Times New Roman" panose="02020603050405020304" pitchFamily="18" charset="0"/>
                                  </a:rPr>
                                  <m:t>)</m:t>
                                </m:r>
                              </m:e>
                            </m:nary>
                          </m:e>
                        </m:nary>
                      </m:e>
                    </m:func>
                  </m:oMath>
                </a14:m>
                <a:endParaRPr lang="zh-CN" altLang="zh-CN" sz="1600" dirty="0">
                  <a:latin typeface="+mn-ea"/>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CB63AE24-1621-4467-9D36-F4DE33897FE3}"/>
                  </a:ext>
                </a:extLst>
              </p:cNvPr>
              <p:cNvSpPr>
                <a:spLocks noRot="1" noChangeAspect="1" noMove="1" noResize="1" noEditPoints="1" noAdjustHandles="1" noChangeArrowheads="1" noChangeShapeType="1" noTextEdit="1"/>
              </p:cNvSpPr>
              <p:nvPr/>
            </p:nvSpPr>
            <p:spPr>
              <a:xfrm>
                <a:off x="264052" y="939857"/>
                <a:ext cx="8879948" cy="477567"/>
              </a:xfrm>
              <a:prstGeom prst="rect">
                <a:avLst/>
              </a:prstGeom>
              <a:blipFill>
                <a:blip r:embed="rId3"/>
                <a:stretch>
                  <a:fillRect t="-74684" b="-924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7624F96-0F3B-4557-9C99-A0127DCC2C65}"/>
                  </a:ext>
                </a:extLst>
              </p:cNvPr>
              <p:cNvSpPr/>
              <p:nvPr/>
            </p:nvSpPr>
            <p:spPr>
              <a:xfrm>
                <a:off x="156475" y="1621641"/>
                <a:ext cx="8767482" cy="4740529"/>
              </a:xfrm>
              <a:prstGeom prst="rect">
                <a:avLst/>
              </a:prstGeom>
            </p:spPr>
            <p:txBody>
              <a:bodyPr wrap="square">
                <a:spAutoFit/>
              </a:bodyPr>
              <a:lstStyle/>
              <a:p>
                <a:pPr indent="266700" algn="just">
                  <a:lnSpc>
                    <a:spcPct val="150000"/>
                  </a:lnSpc>
                  <a:spcBef>
                    <a:spcPts val="1000"/>
                  </a:spcBef>
                  <a:spcAft>
                    <a:spcPts val="3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显然，当</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取值给定后，对数似然函数的下界只与</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相关。于是，通过调整</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取值，使得似然函数下界不断逼近似然函数真实值。那么，当不等式取等式时，调整后的似然函数下界等于似然函数真实值。当每个样本取值均相等时（也就是每个样本取值为同一个常数），</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Jensen </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不等式中的</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等式成立。于是令</a:t>
                </a:r>
                <a14:m>
                  <m:oMath xmlns:m="http://schemas.openxmlformats.org/officeDocument/2006/math">
                    <m:f>
                      <m:f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为常数），得到</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。由于</a:t>
                </a:r>
                <a14:m>
                  <m:oMath xmlns:m="http://schemas.openxmlformats.org/officeDocument/2006/math">
                    <m:nary>
                      <m:naryPr>
                        <m:chr m:val="∑"/>
                        <m:limLoc m:val="undOvr"/>
                        <m:supHide m:val="on"/>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nary>
                  </m:oMath>
                </a14:m>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，可知</a:t>
                </a:r>
                <a14:m>
                  <m:oMath xmlns:m="http://schemas.openxmlformats.org/officeDocument/2006/math">
                    <m:nary>
                      <m:naryPr>
                        <m:chr m:val="∑"/>
                        <m:limLoc m:val="undOvr"/>
                        <m:supHide m:val="on"/>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e>
                    </m:nary>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于是，</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den>
                    </m:f>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nary>
                          <m:naryPr>
                            <m:chr m:val="∑"/>
                            <m:limLoc m:val="undOvr"/>
                            <m:supHide m:val="on"/>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e>
                        </m:nary>
                      </m:den>
                    </m:f>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den>
                    </m:f>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。也就是说，只要</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，就能够保证对数似然函数最大值与其下界相等。</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从上面的阐述可知，固定参数</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后，只要从观测数据</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和参数</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出发，令</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，则可以得到对数似然函数最大值的下界，这就是</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算法中的</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步骤。然后，固定</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，调整</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，再去极大化对数似然函数最大值的下界，这就是</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算法的</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M</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步骤。</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F7624F96-0F3B-4557-9C99-A0127DCC2C65}"/>
                  </a:ext>
                </a:extLst>
              </p:cNvPr>
              <p:cNvSpPr>
                <a:spLocks noRot="1" noChangeAspect="1" noMove="1" noResize="1" noEditPoints="1" noAdjustHandles="1" noChangeArrowheads="1" noChangeShapeType="1" noTextEdit="1"/>
              </p:cNvSpPr>
              <p:nvPr/>
            </p:nvSpPr>
            <p:spPr>
              <a:xfrm>
                <a:off x="156475" y="1621641"/>
                <a:ext cx="8767482" cy="4740529"/>
              </a:xfrm>
              <a:prstGeom prst="rect">
                <a:avLst/>
              </a:prstGeom>
              <a:blipFill>
                <a:blip r:embed="rId4"/>
                <a:stretch>
                  <a:fillRect l="-417" r="-2712" b="-7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934756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en-US" altLang="zh-CN" sz="2400" kern="0" dirty="0">
                <a:solidFill>
                  <a:srgbClr val="0070C0"/>
                </a:solidFill>
                <a:latin typeface="Times New Roman" pitchFamily="18" charset="0"/>
                <a:cs typeface="Times New Roman" pitchFamily="18" charset="0"/>
              </a:rPr>
              <a:t>EM</a:t>
            </a:r>
            <a:r>
              <a:rPr lang="zh-CN" altLang="en-US" sz="2400" kern="0" dirty="0">
                <a:solidFill>
                  <a:srgbClr val="0070C0"/>
                </a:solidFill>
                <a:latin typeface="Times New Roman" pitchFamily="18" charset="0"/>
                <a:cs typeface="Times New Roman" pitchFamily="18" charset="0"/>
              </a:rPr>
              <a:t>算法一般形式</a:t>
            </a:r>
          </a:p>
        </p:txBody>
      </p:sp>
      <p:pic>
        <p:nvPicPr>
          <p:cNvPr id="4" name="图片 3">
            <a:extLst>
              <a:ext uri="{FF2B5EF4-FFF2-40B4-BE49-F238E27FC236}">
                <a16:creationId xmlns:a16="http://schemas.microsoft.com/office/drawing/2014/main" id="{D433D3F7-925A-4129-8BE1-AA945C1679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71860" y="1968170"/>
            <a:ext cx="2694301" cy="3364188"/>
          </a:xfrm>
          <a:prstGeom prst="rect">
            <a:avLst/>
          </a:prstGeom>
        </p:spPr>
      </p:pic>
      <p:sp>
        <p:nvSpPr>
          <p:cNvPr id="5" name="文本框 4">
            <a:extLst>
              <a:ext uri="{FF2B5EF4-FFF2-40B4-BE49-F238E27FC236}">
                <a16:creationId xmlns:a16="http://schemas.microsoft.com/office/drawing/2014/main" id="{10545B1E-AE58-43E6-AB9E-C83837FB3F3E}"/>
              </a:ext>
            </a:extLst>
          </p:cNvPr>
          <p:cNvSpPr txBox="1"/>
          <p:nvPr/>
        </p:nvSpPr>
        <p:spPr>
          <a:xfrm>
            <a:off x="945528" y="1824132"/>
            <a:ext cx="2079514" cy="338554"/>
          </a:xfrm>
          <a:prstGeom prst="rect">
            <a:avLst/>
          </a:prstGeom>
          <a:noFill/>
        </p:spPr>
        <p:txBody>
          <a:bodyPr wrap="square" rtlCol="0">
            <a:spAutoFit/>
          </a:bodyPr>
          <a:lstStyle/>
          <a:p>
            <a:r>
              <a:rPr lang="zh-CN" altLang="en-US" sz="1600" b="1" dirty="0">
                <a:ea typeface="+mj-ea"/>
              </a:rPr>
              <a:t>算法</a:t>
            </a:r>
            <a:r>
              <a:rPr lang="en-US" altLang="zh-CN" sz="1600" b="1" dirty="0">
                <a:ea typeface="+mj-ea"/>
              </a:rPr>
              <a:t>5.3 EM</a:t>
            </a:r>
            <a:r>
              <a:rPr lang="zh-CN" altLang="en-US" sz="1600" b="1" dirty="0">
                <a:ea typeface="+mj-ea"/>
              </a:rPr>
              <a:t>算法</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18445812-A289-4717-B099-3831ADF6B4E4}"/>
                  </a:ext>
                </a:extLst>
              </p:cNvPr>
              <p:cNvSpPr/>
              <p:nvPr/>
            </p:nvSpPr>
            <p:spPr>
              <a:xfrm>
                <a:off x="3706499" y="902961"/>
                <a:ext cx="5339704" cy="5667257"/>
              </a:xfrm>
              <a:prstGeom prst="rect">
                <a:avLst/>
              </a:prstGeom>
            </p:spPr>
            <p:txBody>
              <a:bodyPr wrap="square">
                <a:spAutoFit/>
              </a:bodyPr>
              <a:lstStyle/>
              <a:p>
                <a:pPr indent="266700" algn="just">
                  <a:spcBef>
                    <a:spcPts val="1000"/>
                  </a:spcBef>
                  <a:spcAft>
                    <a:spcPts val="3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在</a:t>
                </a:r>
                <a:r>
                  <a:rPr lang="zh-CN" altLang="en-US" sz="1600" kern="100" dirty="0">
                    <a:latin typeface="Times New Roman" panose="02020603050405020304" pitchFamily="18" charset="0"/>
                    <a:ea typeface="华文楷体" panose="02010600040101010101" pitchFamily="2" charset="-122"/>
                    <a:cs typeface="Times New Roman" panose="02020603050405020304" pitchFamily="18" charset="0"/>
                  </a:rPr>
                  <a:t>算法</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5.3</a:t>
                </a:r>
                <a:r>
                  <a:rPr lang="zh-CN" altLang="en-US" sz="1600" kern="100" dirty="0">
                    <a:latin typeface="Times New Roman" panose="02020603050405020304" pitchFamily="18" charset="0"/>
                    <a:ea typeface="华文楷体" panose="02010600040101010101" pitchFamily="2" charset="-122"/>
                    <a:cs typeface="Times New Roman" panose="02020603050405020304" pitchFamily="18" charset="0"/>
                  </a:rPr>
                  <a:t>中</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，固定上一步所得参数</a:t>
                </a:r>
                <a14:m>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Θ</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p>
                    </m:sSup>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情况下，</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通过计算</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𝑍</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的后验概率来得到能够逼近真实最大似然估计的下界，与算法中的求取期望步骤一致。在期望最大化步骤中，通过最大化对数似然函数，可以得到新的参数</a:t>
                </a:r>
                <a14:m>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，即：</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argmax</m:t>
                              </m:r>
                            </m:e>
                            <m:li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lim>
                          </m:limLow>
                        </m:fName>
                        <m:e>
                          <m:nary>
                            <m:naryPr>
                              <m:chr m:val="∑"/>
                              <m:limLoc m:val="undOv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sup>
                            <m:e>
                              <m:nary>
                                <m:naryPr>
                                  <m:chr m:val="∑"/>
                                  <m:limLoc m:val="undOvr"/>
                                  <m:supHide m:val="on"/>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𝑙𝑜𝑔</m:t>
                                  </m:r>
                                  <m:f>
                                    <m:f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e>
                              </m:nary>
                            </m:e>
                          </m:nary>
                        </m:e>
                      </m:func>
                    </m:oMath>
                  </m:oMathPara>
                </a14:m>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因为</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𝑝</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是由上一步的</a:t>
                </a:r>
                <a14:m>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p>
                    </m:sSup>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估计出的，与下一步要优化的</a:t>
                </a:r>
                <a14:m>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无关，所以上式等价于：</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argmax</m:t>
                              </m:r>
                            </m:e>
                            <m:li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lim>
                          </m:limLow>
                        </m:fName>
                        <m:e>
                          <m:nary>
                            <m:naryPr>
                              <m:chr m:val="∑"/>
                              <m:limLoc m:val="undOvr"/>
                              <m:supHide m:val="on"/>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e>
                              <m:nary>
                                <m:naryPr>
                                  <m:chr m:val="∑"/>
                                  <m:limLoc m:val="undOvr"/>
                                  <m:supHide m:val="on"/>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func>
                                    <m:func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log</m:t>
                                      </m:r>
                                    </m:fName>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e>
                                  </m:func>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func>
                                    <m:func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log</m:t>
                                      </m:r>
                                    </m:fName>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e>
                                  </m:func>
                                </m:e>
                              </m:nary>
                            </m:e>
                          </m:nary>
                        </m:e>
                      </m:func>
                    </m:oMath>
                  </m:oMathPara>
                </a14:m>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argmax</m:t>
                              </m:r>
                            </m:e>
                            <m:li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lim>
                          </m:limLow>
                        </m:fName>
                        <m:e>
                          <m:nary>
                            <m:naryPr>
                              <m:chr m:val="∑"/>
                              <m:limLoc m:val="undOvr"/>
                              <m:supHide m:val="on"/>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e>
                              <m:nary>
                                <m:naryPr>
                                  <m:chr m:val="∑"/>
                                  <m:limLoc m:val="undOvr"/>
                                  <m:supHide m:val="on"/>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func>
                                    <m:func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log</m:t>
                                      </m:r>
                                    </m:fName>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e>
                                  </m:func>
                                </m:e>
                              </m:nary>
                            </m:e>
                          </m:nary>
                        </m:e>
                      </m:func>
                    </m:oMath>
                  </m:oMathPara>
                </a14:m>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广义</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EM</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算法中，</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步骤是固定参数来优化隐变量分布，</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M</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步骤是固定隐变量分布来优化参数，两者不同交替迭代。</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至此，证明了</a:t>
                </a:r>
                <a:r>
                  <a:rPr lang="en-US" altLang="zh-CN" sz="1600" kern="100" dirty="0">
                    <a:latin typeface="Times New Roman" panose="02020603050405020304" pitchFamily="18" charset="0"/>
                    <a:ea typeface="华文楷体" panose="02010600040101010101" pitchFamily="2" charset="-122"/>
                  </a:rPr>
                  <a:t>EM</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算法能够通过不断最大化下界来逼近最大似然估计值。</a:t>
                </a:r>
                <a:endParaRPr lang="zh-CN" altLang="en-US" sz="1600" dirty="0"/>
              </a:p>
            </p:txBody>
          </p:sp>
        </mc:Choice>
        <mc:Fallback xmlns="">
          <p:sp>
            <p:nvSpPr>
              <p:cNvPr id="2" name="矩形 1">
                <a:extLst>
                  <a:ext uri="{FF2B5EF4-FFF2-40B4-BE49-F238E27FC236}">
                    <a16:creationId xmlns:a16="http://schemas.microsoft.com/office/drawing/2014/main" id="{18445812-A289-4717-B099-3831ADF6B4E4}"/>
                  </a:ext>
                </a:extLst>
              </p:cNvPr>
              <p:cNvSpPr>
                <a:spLocks noRot="1" noChangeAspect="1" noMove="1" noResize="1" noEditPoints="1" noAdjustHandles="1" noChangeArrowheads="1" noChangeShapeType="1" noTextEdit="1"/>
              </p:cNvSpPr>
              <p:nvPr/>
            </p:nvSpPr>
            <p:spPr>
              <a:xfrm>
                <a:off x="3706499" y="902961"/>
                <a:ext cx="5339704" cy="5667257"/>
              </a:xfrm>
              <a:prstGeom prst="rect">
                <a:avLst/>
              </a:prstGeom>
              <a:blipFill>
                <a:blip r:embed="rId4"/>
                <a:stretch>
                  <a:fillRect l="-571" t="-430" r="-4566" b="-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01619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dirty="0">
                <a:latin typeface="Times New Roman" panose="02020603050405020304" pitchFamily="18" charset="0"/>
                <a:cs typeface="Times New Roman" panose="02020603050405020304" pitchFamily="18" charset="0"/>
              </a:rPr>
              <a:t>期望最大化算法：</a:t>
            </a:r>
            <a:r>
              <a:rPr lang="en-US" altLang="zh-CN" sz="2400" kern="0" dirty="0">
                <a:solidFill>
                  <a:srgbClr val="0070C0"/>
                </a:solidFill>
                <a:latin typeface="Times New Roman" pitchFamily="18" charset="0"/>
                <a:cs typeface="Times New Roman" pitchFamily="18" charset="0"/>
              </a:rPr>
              <a:t>EM</a:t>
            </a:r>
            <a:r>
              <a:rPr lang="zh-CN" altLang="en-US" sz="2400" kern="0" dirty="0">
                <a:solidFill>
                  <a:srgbClr val="0070C0"/>
                </a:solidFill>
                <a:latin typeface="Times New Roman" pitchFamily="18" charset="0"/>
                <a:cs typeface="Times New Roman" pitchFamily="18" charset="0"/>
              </a:rPr>
              <a:t>算法一般形式</a:t>
            </a:r>
          </a:p>
        </p:txBody>
      </p:sp>
      <p:pic>
        <p:nvPicPr>
          <p:cNvPr id="4" name="图片 3">
            <a:extLst>
              <a:ext uri="{FF2B5EF4-FFF2-40B4-BE49-F238E27FC236}">
                <a16:creationId xmlns:a16="http://schemas.microsoft.com/office/drawing/2014/main" id="{D433D3F7-925A-4129-8BE1-AA945C1679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71860" y="1968170"/>
            <a:ext cx="2694301" cy="3364188"/>
          </a:xfrm>
          <a:prstGeom prst="rect">
            <a:avLst/>
          </a:prstGeom>
        </p:spPr>
      </p:pic>
      <p:sp>
        <p:nvSpPr>
          <p:cNvPr id="5" name="文本框 4">
            <a:extLst>
              <a:ext uri="{FF2B5EF4-FFF2-40B4-BE49-F238E27FC236}">
                <a16:creationId xmlns:a16="http://schemas.microsoft.com/office/drawing/2014/main" id="{10545B1E-AE58-43E6-AB9E-C83837FB3F3E}"/>
              </a:ext>
            </a:extLst>
          </p:cNvPr>
          <p:cNvSpPr txBox="1"/>
          <p:nvPr/>
        </p:nvSpPr>
        <p:spPr>
          <a:xfrm>
            <a:off x="945528" y="1824132"/>
            <a:ext cx="2079514" cy="338554"/>
          </a:xfrm>
          <a:prstGeom prst="rect">
            <a:avLst/>
          </a:prstGeom>
          <a:noFill/>
        </p:spPr>
        <p:txBody>
          <a:bodyPr wrap="square" rtlCol="0">
            <a:spAutoFit/>
          </a:bodyPr>
          <a:lstStyle/>
          <a:p>
            <a:r>
              <a:rPr lang="zh-CN" altLang="en-US" sz="1600" b="1" dirty="0">
                <a:ea typeface="+mj-ea"/>
              </a:rPr>
              <a:t>算法</a:t>
            </a:r>
            <a:r>
              <a:rPr lang="en-US" altLang="zh-CN" sz="1600" b="1" dirty="0">
                <a:ea typeface="+mj-ea"/>
              </a:rPr>
              <a:t>5.3 EM</a:t>
            </a:r>
            <a:r>
              <a:rPr lang="zh-CN" altLang="en-US" sz="1600" b="1" dirty="0">
                <a:ea typeface="+mj-ea"/>
              </a:rPr>
              <a:t>算法</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2171E04-96F8-4EBA-BCD0-C734FF83E3DF}"/>
                  </a:ext>
                </a:extLst>
              </p:cNvPr>
              <p:cNvSpPr/>
              <p:nvPr/>
            </p:nvSpPr>
            <p:spPr>
              <a:xfrm>
                <a:off x="3752950" y="1001865"/>
                <a:ext cx="5307922" cy="5520999"/>
              </a:xfrm>
              <a:prstGeom prst="rect">
                <a:avLst/>
              </a:prstGeom>
            </p:spPr>
            <p:txBody>
              <a:bodyPr wrap="square">
                <a:spAutoFit/>
              </a:bodyPr>
              <a:lstStyle/>
              <a:p>
                <a:pPr indent="266700" algn="just">
                  <a:spcBef>
                    <a:spcPts val="1000"/>
                  </a:spcBef>
                  <a:spcAft>
                    <a:spcPts val="3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假设</a:t>
                </a:r>
                <a14:m>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p>
                    </m:sSup>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是两个相邻的迭代更新得到的参数值，如果能证明</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𝐿</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p>
                        </m:sSup>
                      </m:e>
                    </m:d>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𝐿</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e>
                    </m:d>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，即可认为</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算法能够让似然单调增长。下面给出简略的证明：</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𝐿</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e>
                      </m:d>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supHide m:val="on"/>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e>
                          <m:nary>
                            <m:naryPr>
                              <m:chr m:val="∑"/>
                              <m:limLoc m:val="undOvr"/>
                              <m:supHide m:val="on"/>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func>
                                <m:func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log</m:t>
                                  </m:r>
                                </m:fName>
                                <m:e>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e>
                                      </m:d>
                                    </m:num>
                                    <m:den>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e>
                              </m:func>
                            </m:e>
                          </m:nary>
                        </m:e>
                      </m:nary>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𝑙</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e>
                      </m:d>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supHide m:val="on"/>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e>
                          <m:nary>
                            <m:naryPr>
                              <m:chr m:val="∑"/>
                              <m:limLoc m:val="undOvr"/>
                              <m:supHide m:val="on"/>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p>
                              </m:sSubSup>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func>
                                <m:func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log</m:t>
                                  </m:r>
                                </m:fName>
                                <m:e>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e>
                                      </m:d>
                                    </m:num>
                                    <m:den>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p>
                                      </m:sSubSup>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e>
                              </m:func>
                            </m:e>
                          </m:nary>
                        </m:e>
                      </m:nary>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zh-CN" altLang="zh-CN" sz="1600" kern="100">
                          <a:latin typeface="Cambria Math" panose="02040503050406030204" pitchFamily="18" charset="0"/>
                          <a:ea typeface="华文楷体" panose="02010600040101010101" pitchFamily="2" charset="-122"/>
                          <a:cs typeface="Times New Roman" panose="02020603050405020304" pitchFamily="18" charset="0"/>
                        </a:rPr>
                        <m:t>特殊化</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因为</a:t>
                </a:r>
                <a14:m>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argmax</m:t>
                            </m:r>
                          </m:e>
                          <m:lim>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lim>
                        </m:limLow>
                      </m:fName>
                      <m:e>
                        <m:nary>
                          <m:naryPr>
                            <m:chr m:val="∑"/>
                            <m:limLoc m:val="undOvr"/>
                            <m:supHide m:val="on"/>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e>
                            <m:nary>
                              <m:naryPr>
                                <m:chr m:val="∑"/>
                                <m:limLoc m:val="undOvr"/>
                                <m:supHide m:val="on"/>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func>
                                  <m:func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log</m:t>
                                    </m:r>
                                  </m:fName>
                                  <m:e>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d>
                                      </m:num>
                                      <m:den>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e>
                                </m:func>
                              </m:e>
                            </m:nary>
                          </m:e>
                        </m:nary>
                      </m:e>
                    </m:func>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，即对于</a:t>
                </a:r>
                <a14:m>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p>
                    </m:sSup>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（事实上可以是任意的</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）都有下面的式子成立：</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nary>
                        <m:naryPr>
                          <m:chr m:val="∑"/>
                          <m:limLoc m:val="undOvr"/>
                          <m:supHide m:val="on"/>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e>
                          <m:nary>
                            <m:naryPr>
                              <m:chr m:val="∑"/>
                              <m:limLoc m:val="undOvr"/>
                              <m:supHide m:val="on"/>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p>
                              </m:sSubSup>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func>
                                <m:func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log</m:t>
                                  </m:r>
                                </m:fName>
                                <m:e>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e>
                                      </m:d>
                                    </m:num>
                                    <m:den>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p>
                                      </m:sSubSup>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e>
                              </m:func>
                            </m:e>
                          </m:nary>
                        </m:e>
                      </m:nary>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supHide m:val="on"/>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e>
                          <m:nary>
                            <m:naryPr>
                              <m:chr m:val="∑"/>
                              <m:limLoc m:val="undOvr"/>
                              <m:supHide m:val="on"/>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sub>
                            <m:sup/>
                            <m:e>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p>
                              </m:sSubSup>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func>
                                <m:func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log</m:t>
                                  </m:r>
                                </m:fName>
                                <m:e>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e>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p>
                                          </m:sSup>
                                        </m:e>
                                      </m:d>
                                    </m:num>
                                    <m:den>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𝑄</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p>
                                      </m:sSubSup>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den>
                                  </m:f>
                                </m:e>
                              </m:func>
                            </m:e>
                          </m:nary>
                        </m:e>
                      </m:nary>
                    </m:oMath>
                  </m:oMathPara>
                </a14:m>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𝐿</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p>
                          </m:sSup>
                        </m:e>
                      </m:d>
                    </m:oMath>
                  </m:oMathPara>
                </a14:m>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至此，证明了</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𝐿</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p>
                        </m:sSup>
                      </m:e>
                    </m:d>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𝐿</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𝛩</m:t>
                            </m:r>
                          </m:e>
                          <m:sup>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p>
                        </m:sSup>
                      </m:e>
                    </m:d>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，即</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EM</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算法能够保证</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似然度取值单调增长</a:t>
                </a:r>
                <a:r>
                  <a:rPr lang="zh-CN" altLang="en-US"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solidFill>
                      <a:srgbClr val="C00000"/>
                    </a:solidFill>
                  </a:rPr>
                  <a:t>即</a:t>
                </a:r>
                <a:r>
                  <a:rPr lang="en-US" altLang="zh-CN" sz="1600" b="1" dirty="0">
                    <a:solidFill>
                      <a:srgbClr val="C00000"/>
                    </a:solidFill>
                  </a:rPr>
                  <a:t>EM</a:t>
                </a:r>
                <a:r>
                  <a:rPr lang="zh-CN" altLang="zh-CN" sz="1600" b="1" dirty="0">
                    <a:solidFill>
                      <a:srgbClr val="C00000"/>
                    </a:solidFill>
                  </a:rPr>
                  <a:t>算法能够稳定收敛</a:t>
                </a:r>
                <a:endParaRPr lang="zh-CN" altLang="zh-CN" sz="16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12171E04-96F8-4EBA-BCD0-C734FF83E3DF}"/>
                  </a:ext>
                </a:extLst>
              </p:cNvPr>
              <p:cNvSpPr>
                <a:spLocks noRot="1" noChangeAspect="1" noMove="1" noResize="1" noEditPoints="1" noAdjustHandles="1" noChangeArrowheads="1" noChangeShapeType="1" noTextEdit="1"/>
              </p:cNvSpPr>
              <p:nvPr/>
            </p:nvSpPr>
            <p:spPr>
              <a:xfrm>
                <a:off x="3752950" y="1001865"/>
                <a:ext cx="5307922" cy="5520999"/>
              </a:xfrm>
              <a:prstGeom prst="rect">
                <a:avLst/>
              </a:prstGeom>
              <a:blipFill>
                <a:blip r:embed="rId4"/>
                <a:stretch>
                  <a:fillRect l="-690" t="-221" r="-690" b="-5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95742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2400">
                <a:latin typeface="Times New Roman" panose="02020603050405020304" pitchFamily="18" charset="0"/>
                <a:cs typeface="Times New Roman" panose="02020603050405020304" pitchFamily="18" charset="0"/>
              </a:rPr>
              <a:t>无监督学习</a:t>
            </a:r>
            <a:endParaRPr lang="zh-CN" altLang="en-US" sz="2400" kern="0" dirty="0">
              <a:solidFill>
                <a:srgbClr val="0070C0"/>
              </a:solidFill>
              <a:latin typeface="Times New Roman" pitchFamily="18" charset="0"/>
              <a:cs typeface="Times New Roman" pitchFamily="18" charset="0"/>
            </a:endParaRPr>
          </a:p>
        </p:txBody>
      </p:sp>
      <p:sp>
        <p:nvSpPr>
          <p:cNvPr id="2" name="矩形 1">
            <a:extLst>
              <a:ext uri="{FF2B5EF4-FFF2-40B4-BE49-F238E27FC236}">
                <a16:creationId xmlns:a16="http://schemas.microsoft.com/office/drawing/2014/main" id="{D70972CC-AC6F-4B24-B2ED-B196D20641A1}"/>
              </a:ext>
            </a:extLst>
          </p:cNvPr>
          <p:cNvSpPr/>
          <p:nvPr/>
        </p:nvSpPr>
        <p:spPr>
          <a:xfrm>
            <a:off x="645459" y="1210444"/>
            <a:ext cx="7838413" cy="2775119"/>
          </a:xfrm>
          <a:prstGeom prst="rect">
            <a:avLst/>
          </a:prstGeom>
        </p:spPr>
        <p:txBody>
          <a:bodyPr wrap="square">
            <a:spAutoFit/>
          </a:bodyPr>
          <a:lstStyle/>
          <a:p>
            <a:pPr indent="266700" algn="just">
              <a:lnSpc>
                <a:spcPct val="200000"/>
              </a:lnSpc>
              <a:spcBef>
                <a:spcPts val="1000"/>
              </a:spcBef>
              <a:spcAft>
                <a:spcPts val="300"/>
              </a:spcAft>
            </a:pPr>
            <a:r>
              <a:rPr lang="zh-CN" altLang="zh-CN" dirty="0">
                <a:latin typeface="黑体" panose="02010609060101010101" pitchFamily="49" charset="-122"/>
                <a:ea typeface="黑体" panose="02010609060101010101" pitchFamily="49" charset="-122"/>
                <a:cs typeface="Times New Roman" panose="02020603050405020304" pitchFamily="18" charset="0"/>
              </a:rPr>
              <a:t>无监督学习从非标注样本出发来学习数据的分布，这是一个异常困难的工作。由于无法利用标注信息，因此在无监督学习只能利用假设数据具有某些结构来进行学习。正如拉普拉斯所言“概率论只不过是把常识用数学公式表达了出来”，无监督学习就是把预设数据具有某种结构作为一种“知识”来指导模型的学习。</a:t>
            </a:r>
          </a:p>
        </p:txBody>
      </p:sp>
    </p:spTree>
    <p:extLst>
      <p:ext uri="{BB962C8B-B14F-4D97-AF65-F5344CB8AC3E}">
        <p14:creationId xmlns:p14="http://schemas.microsoft.com/office/powerpoint/2010/main" val="4567883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0" y="1"/>
            <a:ext cx="9144000" cy="837126"/>
          </a:xfrm>
        </p:spPr>
        <p:txBody>
          <a:bodyPr/>
          <a:lstStyle/>
          <a:p>
            <a:pPr fontAlgn="base">
              <a:spcAft>
                <a:spcPct val="0"/>
              </a:spcAft>
              <a:defRPr/>
            </a:pPr>
            <a:r>
              <a:rPr lang="zh-CN" altLang="en-US" sz="3200" dirty="0">
                <a:latin typeface="Times New Roman" panose="02020603050405020304" pitchFamily="18" charset="0"/>
                <a:cs typeface="Times New Roman" panose="02020603050405020304" pitchFamily="18" charset="0"/>
              </a:rPr>
              <a:t>作业内容</a:t>
            </a:r>
            <a:endParaRPr lang="zh-CN" altLang="en-US" sz="3200" kern="0" dirty="0">
              <a:solidFill>
                <a:srgbClr val="0070C0"/>
              </a:solidFill>
              <a:latin typeface="Times New Roman" pitchFamily="18" charset="0"/>
              <a:cs typeface="Times New Roman" pitchFamily="18" charset="0"/>
            </a:endParaRPr>
          </a:p>
        </p:txBody>
      </p:sp>
      <p:sp>
        <p:nvSpPr>
          <p:cNvPr id="5" name="文本框 4">
            <a:extLst>
              <a:ext uri="{FF2B5EF4-FFF2-40B4-BE49-F238E27FC236}">
                <a16:creationId xmlns:a16="http://schemas.microsoft.com/office/drawing/2014/main" id="{C6E20B29-F1B2-4713-9DBD-153A3749573A}"/>
              </a:ext>
            </a:extLst>
          </p:cNvPr>
          <p:cNvSpPr txBox="1"/>
          <p:nvPr/>
        </p:nvSpPr>
        <p:spPr>
          <a:xfrm>
            <a:off x="408904" y="1032434"/>
            <a:ext cx="8326190" cy="2769989"/>
          </a:xfrm>
          <a:prstGeom prst="rect">
            <a:avLst/>
          </a:prstGeom>
          <a:noFill/>
        </p:spPr>
        <p:txBody>
          <a:bodyPr wrap="square">
            <a:spAutoFit/>
          </a:bodyPr>
          <a:lstStyle/>
          <a:p>
            <a:pPr lvl="0" algn="just"/>
            <a:r>
              <a:rPr lang="zh-CN" altLang="en-US" sz="2400" b="1" dirty="0">
                <a:effectLst/>
                <a:latin typeface="Times New Roman" panose="02020603050405020304" pitchFamily="18" charset="0"/>
                <a:ea typeface="楷体" panose="02010609060101010101" pitchFamily="49" charset="-122"/>
                <a:cs typeface="Times New Roman" panose="02020603050405020304" pitchFamily="18" charset="0"/>
              </a:rPr>
              <a:t>特征人脸识别</a:t>
            </a:r>
            <a:endParaRPr lang="en-US" altLang="zh-CN" sz="2400" b="1" dirty="0">
              <a:effectLst/>
              <a:latin typeface="Times New Roman" panose="02020603050405020304" pitchFamily="18" charset="0"/>
              <a:ea typeface="楷体" panose="02010609060101010101" pitchFamily="49" charset="-122"/>
              <a:cs typeface="Times New Roman" panose="02020603050405020304" pitchFamily="18" charset="0"/>
            </a:endParaRPr>
          </a:p>
          <a:p>
            <a:pPr lvl="0" algn="just"/>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本实验采用特征脸（</a:t>
            </a:r>
            <a:r>
              <a:rPr lang="en-US" altLang="zh-CN" dirty="0">
                <a:latin typeface="Times New Roman" panose="02020603050405020304" pitchFamily="18" charset="0"/>
                <a:ea typeface="楷体" panose="02010609060101010101" pitchFamily="49" charset="-122"/>
                <a:cs typeface="Times New Roman" panose="02020603050405020304" pitchFamily="18" charset="0"/>
              </a:rPr>
              <a:t>Eigenface</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）算法进行人脸识别。特征脸（</a:t>
            </a:r>
            <a:r>
              <a:rPr lang="en-US" altLang="zh-CN" dirty="0">
                <a:latin typeface="Times New Roman" panose="02020603050405020304" pitchFamily="18" charset="0"/>
                <a:ea typeface="楷体" panose="02010609060101010101" pitchFamily="49" charset="-122"/>
                <a:cs typeface="Times New Roman" panose="02020603050405020304" pitchFamily="18" charset="0"/>
              </a:rPr>
              <a:t>eigenface</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）是第一种有效的人脸识别方法，通过在一大组描述不同人脸的图像上进行主成分分析（</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PCA</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）获得。</a:t>
            </a:r>
          </a:p>
          <a:p>
            <a:pPr lvl="0" algn="just"/>
            <a:r>
              <a:rPr lang="zh-CN" altLang="en-US" dirty="0">
                <a:latin typeface="Times New Roman" panose="02020603050405020304" pitchFamily="18" charset="0"/>
                <a:ea typeface="楷体" panose="02010609060101010101" pitchFamily="49" charset="-122"/>
                <a:cs typeface="Times New Roman" panose="02020603050405020304" pitchFamily="18" charset="0"/>
              </a:rPr>
              <a:t>        本次实验要求大家构建一个自己的人脸库（建议）：大家可以选择基于</a:t>
            </a:r>
            <a:r>
              <a:rPr lang="en-US" altLang="zh-CN" dirty="0">
                <a:latin typeface="Times New Roman" panose="02020603050405020304" pitchFamily="18" charset="0"/>
                <a:ea typeface="楷体" panose="02010609060101010101" pitchFamily="49" charset="-122"/>
                <a:cs typeface="Times New Roman" panose="02020603050405020304" pitchFamily="18" charset="0"/>
              </a:rPr>
              <a:t>ORL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人脸库添加自己搜集到的人脸图像形成一个更大的人脸库，要求人脸库中的每一张图像都只包含一张人脸且眼睛的中心位置对齐</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通过裁剪或缩放，使得每张人脸图像大小尺寸一致且人脸眼睛的中心位置对齐</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。为了方便同学们操作，大家也可以选择直接基于</a:t>
            </a:r>
            <a:r>
              <a:rPr lang="en-US" altLang="zh-CN" dirty="0">
                <a:latin typeface="Times New Roman" panose="02020603050405020304" pitchFamily="18" charset="0"/>
                <a:ea typeface="楷体" panose="02010609060101010101" pitchFamily="49" charset="-122"/>
                <a:cs typeface="Times New Roman" panose="02020603050405020304" pitchFamily="18" charset="0"/>
              </a:rPr>
              <a:t>ORL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人脸库进行本次实验。</a:t>
            </a:r>
          </a:p>
        </p:txBody>
      </p:sp>
      <p:sp>
        <p:nvSpPr>
          <p:cNvPr id="6" name="文本框 5">
            <a:extLst>
              <a:ext uri="{FF2B5EF4-FFF2-40B4-BE49-F238E27FC236}">
                <a16:creationId xmlns:a16="http://schemas.microsoft.com/office/drawing/2014/main" id="{F1562150-E448-4C75-9114-4D25E0B62F0E}"/>
              </a:ext>
            </a:extLst>
          </p:cNvPr>
          <p:cNvSpPr txBox="1"/>
          <p:nvPr/>
        </p:nvSpPr>
        <p:spPr>
          <a:xfrm>
            <a:off x="408904" y="3997730"/>
            <a:ext cx="8326191" cy="1569660"/>
          </a:xfrm>
          <a:prstGeom prst="rect">
            <a:avLst/>
          </a:prstGeom>
          <a:noFill/>
        </p:spPr>
        <p:txBody>
          <a:bodyPr wrap="square">
            <a:spAutoFit/>
          </a:bodyPr>
          <a:lstStyle/>
          <a:p>
            <a:pPr algn="just"/>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实验要求</a:t>
            </a:r>
            <a:endParaRPr lang="en-US" altLang="zh-CN" sz="2400" b="1" dirty="0">
              <a:latin typeface="Times New Roman" panose="02020603050405020304" pitchFamily="18" charset="0"/>
              <a:ea typeface="楷体" panose="02010609060101010101" pitchFamily="49" charset="-122"/>
              <a:cs typeface="Times New Roman" panose="02020603050405020304" pitchFamily="18" charset="0"/>
            </a:endParaRPr>
          </a:p>
          <a:p>
            <a:pPr marL="342900" lvl="0" indent="-342900" algn="just">
              <a:buFont typeface="+mj-lt"/>
              <a:buAutoNum type="alphaLcParenR"/>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求解人脸图像的特征值与特征向量构建特征脸模型</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lphaLcParenR"/>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利用特征脸模型进行人脸识别和重建，比较使用不同数量特征脸的识别与重建效果</a:t>
            </a:r>
            <a:endPar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endParaRPr>
          </a:p>
          <a:p>
            <a:pPr marL="342900" lvl="0" indent="-342900" algn="just">
              <a:buFont typeface="+mj-lt"/>
              <a:buAutoNum type="alphaLcParenR"/>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使用</a:t>
            </a:r>
            <a:r>
              <a:rPr lang="en-US" altLang="zh-CN" sz="1800" dirty="0" err="1">
                <a:effectLst/>
                <a:latin typeface="Times New Roman" panose="02020603050405020304" pitchFamily="18" charset="0"/>
                <a:ea typeface="楷体" panose="02010609060101010101" pitchFamily="49" charset="-122"/>
              </a:rPr>
              <a:t>Numpy</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库进行相关数值运算</a:t>
            </a:r>
            <a:endParaRPr lang="zh-CN" altLang="zh-CN" sz="18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矩形 8">
            <a:extLst>
              <a:ext uri="{FF2B5EF4-FFF2-40B4-BE49-F238E27FC236}">
                <a16:creationId xmlns:a16="http://schemas.microsoft.com/office/drawing/2014/main" id="{950F08D1-ACE5-49EA-BFA1-7C8205D49622}"/>
              </a:ext>
            </a:extLst>
          </p:cNvPr>
          <p:cNvSpPr/>
          <p:nvPr/>
        </p:nvSpPr>
        <p:spPr>
          <a:xfrm>
            <a:off x="4140559" y="5222880"/>
            <a:ext cx="4530141" cy="689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en-US" sz="23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月</a:t>
            </a:r>
            <a:r>
              <a:rPr lang="en-US" altLang="zh-CN" sz="23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28</a:t>
            </a:r>
            <a:r>
              <a:rPr lang="zh-CN" altLang="en-US" sz="23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日</a:t>
            </a:r>
            <a:r>
              <a:rPr lang="zh-CN" altLang="en-US" sz="2300" b="1">
                <a:solidFill>
                  <a:schemeClr val="bg1"/>
                </a:solidFill>
                <a:latin typeface="Times New Roman" panose="02020603050405020304" pitchFamily="18" charset="0"/>
                <a:ea typeface="楷体" panose="02010609060101010101" pitchFamily="49" charset="-122"/>
                <a:cs typeface="Times New Roman" panose="02020603050405020304" pitchFamily="18" charset="0"/>
              </a:rPr>
              <a:t>（周五）</a:t>
            </a:r>
            <a:r>
              <a:rPr lang="zh-CN" altLang="en-US" sz="23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晚上</a:t>
            </a:r>
            <a:r>
              <a:rPr lang="en-US" altLang="zh-CN" sz="23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8</a:t>
            </a:r>
            <a:r>
              <a:rPr lang="zh-CN" altLang="en-US" sz="23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点前完成</a:t>
            </a:r>
          </a:p>
        </p:txBody>
      </p:sp>
    </p:spTree>
    <p:extLst>
      <p:ext uri="{BB962C8B-B14F-4D97-AF65-F5344CB8AC3E}">
        <p14:creationId xmlns:p14="http://schemas.microsoft.com/office/powerpoint/2010/main" val="998041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bwMode="auto">
          <a:xfrm>
            <a:off x="336667" y="1429016"/>
            <a:ext cx="6835658"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2913" fontAlgn="base">
              <a:lnSpc>
                <a:spcPct val="150000"/>
              </a:lnSpc>
              <a:spcBef>
                <a:spcPct val="0"/>
              </a:spcBef>
              <a:spcAft>
                <a:spcPct val="0"/>
              </a:spcAft>
              <a:buClr>
                <a:srgbClr val="FF0000"/>
              </a:buClr>
              <a:buFont typeface="Wingdings" pitchFamily="2" charset="2"/>
              <a:buChar char="n"/>
              <a:defRPr/>
            </a:pPr>
            <a:r>
              <a:rPr lang="zh-CN" altLang="en-US" sz="20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第四步：算法循环迭代，直到满足条件</a:t>
            </a:r>
            <a:endParaRPr lang="en-US" altLang="zh-CN" sz="20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2" name="标题 1"/>
          <p:cNvSpPr>
            <a:spLocks noGrp="1"/>
          </p:cNvSpPr>
          <p:nvPr>
            <p:ph type="title"/>
          </p:nvPr>
        </p:nvSpPr>
        <p:spPr>
          <a:xfrm>
            <a:off x="650992" y="254162"/>
            <a:ext cx="7507706" cy="657727"/>
          </a:xfrm>
        </p:spPr>
        <p:txBody>
          <a:bodyPr/>
          <a:lstStyle/>
          <a:p>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均值聚类算法：</a:t>
            </a:r>
            <a:r>
              <a:rPr lang="zh-CN" altLang="en-US" sz="2400" kern="0" dirty="0">
                <a:solidFill>
                  <a:srgbClr val="0070C0"/>
                </a:solidFill>
                <a:latin typeface="Times New Roman" pitchFamily="18" charset="0"/>
                <a:cs typeface="Times New Roman" pitchFamily="18" charset="0"/>
              </a:rPr>
              <a:t>继续迭代</a:t>
            </a:r>
            <a:endParaRPr lang="zh-CN" altLang="en-US" sz="2400" b="1" dirty="0">
              <a:latin typeface="Times New Roman" panose="02020603050405020304" pitchFamily="18" charset="0"/>
              <a:cs typeface="Times New Roman" panose="02020603050405020304" pitchFamily="18" charset="0"/>
            </a:endParaRPr>
          </a:p>
        </p:txBody>
      </p:sp>
      <p:sp>
        <p:nvSpPr>
          <p:cNvPr id="5" name="圆角矩形 4"/>
          <p:cNvSpPr/>
          <p:nvPr/>
        </p:nvSpPr>
        <p:spPr bwMode="auto">
          <a:xfrm>
            <a:off x="650992" y="2800616"/>
            <a:ext cx="8340608"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2913" fontAlgn="base">
              <a:lnSpc>
                <a:spcPct val="150000"/>
              </a:lnSpc>
              <a:spcBef>
                <a:spcPct val="0"/>
              </a:spcBef>
              <a:spcAft>
                <a:spcPct val="0"/>
              </a:spcAft>
              <a:buClr>
                <a:srgbClr val="FF0000"/>
              </a:buClr>
              <a:buFont typeface="Wingdings" pitchFamily="2" charset="2"/>
              <a:buChar char="n"/>
              <a:defRPr/>
            </a:pPr>
            <a:r>
              <a:rPr lang="zh-CN" altLang="en-US" sz="15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在新聚类质心基础上，根据欧氏距离大小，将每个待聚类数据放入唯一一个聚类集合中</a:t>
            </a:r>
            <a:endParaRPr lang="en-US" altLang="zh-CN" sz="15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6" name="圆角矩形 5"/>
          <p:cNvSpPr/>
          <p:nvPr/>
        </p:nvSpPr>
        <p:spPr bwMode="auto">
          <a:xfrm>
            <a:off x="650992" y="3715016"/>
            <a:ext cx="8340608"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fontAlgn="base">
              <a:lnSpc>
                <a:spcPct val="150000"/>
              </a:lnSpc>
              <a:spcBef>
                <a:spcPct val="0"/>
              </a:spcBef>
              <a:spcAft>
                <a:spcPct val="0"/>
              </a:spcAft>
              <a:buClr>
                <a:srgbClr val="FF0000"/>
              </a:buClr>
              <a:buSzTx/>
              <a:buFont typeface="Wingdings" pitchFamily="2" charset="2"/>
              <a:buChar char="n"/>
              <a:tabLst/>
              <a:defRPr/>
            </a:pPr>
            <a:r>
              <a:rPr lang="zh-CN" altLang="en-US" sz="15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根据新的聚类结果、更新聚类质心</a:t>
            </a:r>
            <a:endParaRPr lang="en-US" altLang="zh-CN" sz="15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2" name="矩形 1"/>
          <p:cNvSpPr/>
          <p:nvPr/>
        </p:nvSpPr>
        <p:spPr>
          <a:xfrm>
            <a:off x="1752600" y="4731147"/>
            <a:ext cx="5648326" cy="1273875"/>
          </a:xfrm>
          <a:prstGeom prst="rect">
            <a:avLst/>
          </a:prstGeom>
        </p:spPr>
        <p:txBody>
          <a:bodyPr wrap="square">
            <a:spAutoFit/>
          </a:bodyPr>
          <a:lstStyle/>
          <a:p>
            <a:pPr>
              <a:lnSpc>
                <a:spcPct val="150000"/>
              </a:lnSpc>
            </a:pPr>
            <a:r>
              <a:rPr lang="zh-CN" altLang="en-US" b="1" dirty="0">
                <a:latin typeface="楷体" panose="02010609060101010101" pitchFamily="49" charset="-122"/>
                <a:ea typeface="楷体" panose="02010609060101010101" pitchFamily="49" charset="-122"/>
                <a:cs typeface="Times New Roman" panose="02020603050405020304" pitchFamily="18" charset="0"/>
              </a:rPr>
              <a:t>聚类迭代满足如下任意一个条件，则聚类停止：</a:t>
            </a:r>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已经达到了迭代次数上限</a:t>
            </a:r>
            <a:endParaRPr lang="en-US" altLang="zh-CN"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楷体" panose="02010609060101010101" pitchFamily="49" charset="-122"/>
                <a:ea typeface="楷体" panose="02010609060101010101" pitchFamily="49" charset="-122"/>
                <a:cs typeface="Times New Roman" panose="02020603050405020304" pitchFamily="18" charset="0"/>
              </a:rPr>
              <a:t>前后两次迭代中，聚类质心基本保持不变</a:t>
            </a:r>
          </a:p>
        </p:txBody>
      </p:sp>
    </p:spTree>
    <p:extLst>
      <p:ext uri="{BB962C8B-B14F-4D97-AF65-F5344CB8AC3E}">
        <p14:creationId xmlns:p14="http://schemas.microsoft.com/office/powerpoint/2010/main" val="172695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形标注 20"/>
          <p:cNvSpPr/>
          <p:nvPr/>
        </p:nvSpPr>
        <p:spPr>
          <a:xfrm>
            <a:off x="2676526" y="2669518"/>
            <a:ext cx="1557011" cy="121668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9" name="标题 1"/>
          <p:cNvSpPr>
            <a:spLocks noGrp="1"/>
          </p:cNvSpPr>
          <p:nvPr>
            <p:ph type="title"/>
          </p:nvPr>
        </p:nvSpPr>
        <p:spPr>
          <a:xfrm>
            <a:off x="506221" y="143993"/>
            <a:ext cx="8334874" cy="657727"/>
          </a:xfrm>
        </p:spPr>
        <p:txBody>
          <a:bodyPr/>
          <a:lstStyle/>
          <a:p>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均值聚类算法的另一个视角：</a:t>
            </a:r>
            <a:r>
              <a:rPr lang="zh-CN" altLang="en-US" sz="2400" kern="0" dirty="0">
                <a:solidFill>
                  <a:srgbClr val="0070C0"/>
                </a:solidFill>
                <a:latin typeface="Times New Roman" pitchFamily="18" charset="0"/>
                <a:cs typeface="Times New Roman" pitchFamily="18" charset="0"/>
              </a:rPr>
              <a:t>最小化每个类簇的方差</a:t>
            </a:r>
            <a:endParaRPr lang="zh-CN" altLang="en-US" sz="2400" b="1" dirty="0">
              <a:latin typeface="Times New Roman" panose="02020603050405020304" pitchFamily="18" charset="0"/>
              <a:cs typeface="Times New Roman" panose="02020603050405020304" pitchFamily="18" charset="0"/>
            </a:endParaRPr>
          </a:p>
        </p:txBody>
      </p:sp>
      <p:sp>
        <p:nvSpPr>
          <p:cNvPr id="11" name="圆角矩形 10"/>
          <p:cNvSpPr/>
          <p:nvPr/>
        </p:nvSpPr>
        <p:spPr bwMode="auto">
          <a:xfrm>
            <a:off x="336667" y="1429016"/>
            <a:ext cx="7264283"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2913" fontAlgn="base">
              <a:lnSpc>
                <a:spcPct val="150000"/>
              </a:lnSpc>
              <a:spcBef>
                <a:spcPct val="0"/>
              </a:spcBef>
              <a:spcAft>
                <a:spcPct val="0"/>
              </a:spcAft>
              <a:buClr>
                <a:srgbClr val="FF0000"/>
              </a:buClr>
              <a:buFont typeface="Wingdings" pitchFamily="2" charset="2"/>
              <a:buChar char="n"/>
              <a:defRPr/>
            </a:pPr>
            <a:r>
              <a:rPr lang="zh-CN" altLang="en-US" sz="20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方差：用来计算变量（观察值）与样本平均值之间的差异</a:t>
            </a:r>
            <a:endParaRPr lang="en-US" altLang="zh-CN" sz="2000" b="1" kern="0" dirty="0">
              <a:solidFill>
                <a:srgbClr val="000000"/>
              </a:solidFill>
              <a:latin typeface="楷体" panose="02010609060101010101" pitchFamily="49" charset="-122"/>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1378363" y="2611120"/>
                <a:ext cx="5552289" cy="9130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ea typeface="黑体" pitchFamily="49" charset="-122"/>
                            </a:rPr>
                          </m:ctrlPr>
                        </m:funcPr>
                        <m:fName>
                          <m:limLow>
                            <m:limLowPr>
                              <m:ctrlPr>
                                <a:rPr lang="en-US" altLang="zh-CN" i="1" smtClean="0">
                                  <a:latin typeface="Cambria Math" panose="02040503050406030204" pitchFamily="18" charset="0"/>
                                  <a:ea typeface="黑体" pitchFamily="49" charset="-122"/>
                                </a:rPr>
                              </m:ctrlPr>
                            </m:limLowPr>
                            <m:e>
                              <m:r>
                                <m:rPr>
                                  <m:sty m:val="p"/>
                                </m:rPr>
                                <a:rPr lang="en-US" altLang="zh-CN" b="0" i="0" smtClean="0">
                                  <a:latin typeface="Cambria Math"/>
                                  <a:ea typeface="黑体" pitchFamily="49" charset="-122"/>
                                </a:rPr>
                                <m:t>arg</m:t>
                              </m:r>
                              <m:r>
                                <a:rPr lang="en-US" altLang="zh-CN" b="0" i="0" smtClean="0">
                                  <a:latin typeface="Cambria Math"/>
                                  <a:ea typeface="黑体" pitchFamily="49" charset="-122"/>
                                </a:rPr>
                                <m:t> </m:t>
                              </m:r>
                              <m:r>
                                <m:rPr>
                                  <m:sty m:val="p"/>
                                </m:rPr>
                                <a:rPr lang="en-US" altLang="zh-CN" i="0" smtClean="0">
                                  <a:latin typeface="Cambria Math"/>
                                  <a:ea typeface="黑体" pitchFamily="49" charset="-122"/>
                                </a:rPr>
                                <m:t>min</m:t>
                              </m:r>
                            </m:e>
                            <m:lim>
                              <m:r>
                                <a:rPr lang="en-US" altLang="zh-CN" b="0" i="1" smtClean="0">
                                  <a:latin typeface="Cambria Math"/>
                                  <a:ea typeface="黑体" pitchFamily="49" charset="-122"/>
                                </a:rPr>
                                <m:t>𝐺</m:t>
                              </m:r>
                            </m:lim>
                          </m:limLow>
                          <m:nary>
                            <m:naryPr>
                              <m:chr m:val="∑"/>
                              <m:ctrlPr>
                                <a:rPr lang="en-US" altLang="zh-CN" i="1" smtClean="0">
                                  <a:latin typeface="Cambria Math" panose="02040503050406030204" pitchFamily="18" charset="0"/>
                                  <a:ea typeface="黑体" pitchFamily="49" charset="-122"/>
                                </a:rPr>
                              </m:ctrlPr>
                            </m:naryPr>
                            <m:sub>
                              <m:r>
                                <m:rPr>
                                  <m:brk m:alnAt="23"/>
                                </m:rPr>
                                <a:rPr lang="en-US" altLang="zh-CN" b="0" i="1" smtClean="0">
                                  <a:latin typeface="Cambria Math"/>
                                  <a:ea typeface="黑体" pitchFamily="49" charset="-122"/>
                                </a:rPr>
                                <m:t>𝑖</m:t>
                              </m:r>
                              <m:r>
                                <a:rPr lang="en-US" altLang="zh-CN" b="0" i="1" smtClean="0">
                                  <a:latin typeface="Cambria Math"/>
                                  <a:ea typeface="黑体" pitchFamily="49" charset="-122"/>
                                </a:rPr>
                                <m:t>=1</m:t>
                              </m:r>
                            </m:sub>
                            <m:sup>
                              <m:r>
                                <a:rPr lang="en-US" altLang="zh-CN" b="0" i="1" smtClean="0">
                                  <a:latin typeface="Cambria Math"/>
                                  <a:ea typeface="黑体" pitchFamily="49" charset="-122"/>
                                </a:rPr>
                                <m:t>𝑘</m:t>
                              </m:r>
                            </m:sup>
                            <m:e>
                              <m:nary>
                                <m:naryPr>
                                  <m:chr m:val="∑"/>
                                  <m:supHide m:val="on"/>
                                  <m:ctrlPr>
                                    <a:rPr lang="en-US" altLang="zh-CN" i="1" smtClean="0">
                                      <a:latin typeface="Cambria Math" panose="02040503050406030204" pitchFamily="18" charset="0"/>
                                      <a:ea typeface="黑体" pitchFamily="49" charset="-122"/>
                                    </a:rPr>
                                  </m:ctrlPr>
                                </m:naryPr>
                                <m:sub>
                                  <m:r>
                                    <m:rPr>
                                      <m:brk m:alnAt="7"/>
                                    </m:rPr>
                                    <a:rPr lang="en-US" altLang="zh-CN" b="0" i="1" smtClean="0">
                                      <a:latin typeface="Cambria Math"/>
                                      <a:ea typeface="黑体" pitchFamily="49" charset="-122"/>
                                    </a:rPr>
                                    <m:t>𝑥</m:t>
                                  </m:r>
                                  <m:r>
                                    <a:rPr lang="en-US" altLang="zh-CN" i="1" smtClean="0">
                                      <a:latin typeface="Cambria Math"/>
                                      <a:ea typeface="Cambria Math"/>
                                    </a:rPr>
                                    <m:t>∈</m:t>
                                  </m:r>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𝐺</m:t>
                                      </m:r>
                                    </m:e>
                                    <m:sub>
                                      <m:r>
                                        <a:rPr lang="en-US" altLang="zh-CN" b="0" i="1" smtClean="0">
                                          <a:latin typeface="Cambria Math"/>
                                          <a:ea typeface="Cambria Math"/>
                                        </a:rPr>
                                        <m:t>𝑖</m:t>
                                      </m:r>
                                    </m:sub>
                                  </m:sSub>
                                </m:sub>
                                <m:sup/>
                                <m:e>
                                  <m:sSup>
                                    <m:sSupPr>
                                      <m:ctrlPr>
                                        <a:rPr lang="en-US" altLang="zh-CN" i="1" smtClean="0">
                                          <a:latin typeface="Cambria Math" panose="02040503050406030204" pitchFamily="18" charset="0"/>
                                          <a:ea typeface="黑体" pitchFamily="49" charset="-122"/>
                                        </a:rPr>
                                      </m:ctrlPr>
                                    </m:sSupPr>
                                    <m:e>
                                      <m:r>
                                        <a:rPr lang="en-US" altLang="zh-CN" b="0" i="1" smtClean="0">
                                          <a:latin typeface="Cambria Math"/>
                                          <a:ea typeface="黑体" pitchFamily="49" charset="-122"/>
                                        </a:rPr>
                                        <m:t>||</m:t>
                                      </m:r>
                                      <m:r>
                                        <a:rPr lang="en-US" altLang="zh-CN" b="0" i="1" smtClean="0">
                                          <a:latin typeface="Cambria Math"/>
                                          <a:ea typeface="黑体" pitchFamily="49" charset="-122"/>
                                        </a:rPr>
                                        <m:t>𝑥</m:t>
                                      </m:r>
                                      <m:r>
                                        <a:rPr lang="en-US" altLang="zh-CN" b="0" i="1" smtClean="0">
                                          <a:latin typeface="Cambria Math"/>
                                          <a:ea typeface="黑体" pitchFamily="49" charset="-122"/>
                                        </a:rPr>
                                        <m:t>−</m:t>
                                      </m:r>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a:ea typeface="黑体" pitchFamily="49" charset="-122"/>
                                            </a:rPr>
                                            <m:t>𝐺</m:t>
                                          </m:r>
                                        </m:e>
                                        <m:sub>
                                          <m:r>
                                            <a:rPr lang="en-US" altLang="zh-CN" b="0" i="1" smtClean="0">
                                              <a:latin typeface="Cambria Math"/>
                                              <a:ea typeface="黑体" pitchFamily="49" charset="-122"/>
                                            </a:rPr>
                                            <m:t>𝑖</m:t>
                                          </m:r>
                                        </m:sub>
                                      </m:sSub>
                                      <m:r>
                                        <a:rPr lang="en-US" altLang="zh-CN" b="0" i="1" smtClean="0">
                                          <a:latin typeface="Cambria Math"/>
                                          <a:ea typeface="黑体" pitchFamily="49" charset="-122"/>
                                        </a:rPr>
                                        <m:t>||</m:t>
                                      </m:r>
                                    </m:e>
                                    <m:sup>
                                      <m:r>
                                        <a:rPr lang="en-US" altLang="zh-CN" b="0" i="1" smtClean="0">
                                          <a:latin typeface="Cambria Math"/>
                                          <a:ea typeface="黑体" pitchFamily="49" charset="-122"/>
                                        </a:rPr>
                                        <m:t>2</m:t>
                                      </m:r>
                                    </m:sup>
                                  </m:sSup>
                                  <m:r>
                                    <a:rPr lang="en-US" altLang="zh-CN" b="0" i="1" smtClean="0">
                                      <a:latin typeface="Cambria Math"/>
                                      <a:ea typeface="黑体" pitchFamily="49" charset="-122"/>
                                    </a:rPr>
                                    <m:t>=</m:t>
                                  </m:r>
                                  <m:func>
                                    <m:funcPr>
                                      <m:ctrlPr>
                                        <a:rPr lang="en-US" altLang="zh-CN" b="0" i="1" smtClean="0">
                                          <a:latin typeface="Cambria Math" panose="02040503050406030204" pitchFamily="18" charset="0"/>
                                          <a:ea typeface="黑体" pitchFamily="49" charset="-122"/>
                                        </a:rPr>
                                      </m:ctrlPr>
                                    </m:funcPr>
                                    <m:fName>
                                      <m:limLow>
                                        <m:limLowPr>
                                          <m:ctrlPr>
                                            <a:rPr lang="en-US" altLang="zh-CN" b="0" i="1" smtClean="0">
                                              <a:latin typeface="Cambria Math" panose="02040503050406030204" pitchFamily="18" charset="0"/>
                                              <a:ea typeface="黑体" pitchFamily="49" charset="-122"/>
                                            </a:rPr>
                                          </m:ctrlPr>
                                        </m:limLowPr>
                                        <m:e>
                                          <m:r>
                                            <m:rPr>
                                              <m:sty m:val="p"/>
                                            </m:rPr>
                                            <a:rPr lang="en-US" altLang="zh-CN" b="0" i="0" smtClean="0">
                                              <a:latin typeface="Cambria Math"/>
                                              <a:ea typeface="黑体" pitchFamily="49" charset="-122"/>
                                            </a:rPr>
                                            <m:t>arg</m:t>
                                          </m:r>
                                          <m:r>
                                            <a:rPr lang="en-US" altLang="zh-CN" b="0" i="0" smtClean="0">
                                              <a:latin typeface="Cambria Math"/>
                                              <a:ea typeface="黑体" pitchFamily="49" charset="-122"/>
                                            </a:rPr>
                                            <m:t> </m:t>
                                          </m:r>
                                          <m:r>
                                            <m:rPr>
                                              <m:sty m:val="p"/>
                                            </m:rPr>
                                            <a:rPr lang="en-US" altLang="zh-CN" b="0" i="0" smtClean="0">
                                              <a:latin typeface="Cambria Math"/>
                                              <a:ea typeface="黑体" pitchFamily="49" charset="-122"/>
                                            </a:rPr>
                                            <m:t>min</m:t>
                                          </m:r>
                                        </m:e>
                                        <m:lim>
                                          <m:r>
                                            <a:rPr lang="en-US" altLang="zh-CN" b="0" i="1" smtClean="0">
                                              <a:latin typeface="Cambria Math"/>
                                              <a:ea typeface="黑体" pitchFamily="49" charset="-122"/>
                                            </a:rPr>
                                            <m:t>𝐺</m:t>
                                          </m:r>
                                        </m:lim>
                                      </m:limLow>
                                    </m:fName>
                                    <m:e>
                                      <m:nary>
                                        <m:naryPr>
                                          <m:chr m:val="∑"/>
                                          <m:ctrlPr>
                                            <a:rPr lang="en-US" altLang="zh-CN" b="0" i="1" smtClean="0">
                                              <a:latin typeface="Cambria Math" panose="02040503050406030204" pitchFamily="18" charset="0"/>
                                              <a:ea typeface="黑体" pitchFamily="49" charset="-122"/>
                                            </a:rPr>
                                          </m:ctrlPr>
                                        </m:naryPr>
                                        <m:sub>
                                          <m:r>
                                            <m:rPr>
                                              <m:brk m:alnAt="23"/>
                                            </m:rPr>
                                            <a:rPr lang="en-US" altLang="zh-CN" b="0" i="1" smtClean="0">
                                              <a:latin typeface="Cambria Math"/>
                                              <a:ea typeface="黑体" pitchFamily="49" charset="-122"/>
                                            </a:rPr>
                                            <m:t>𝑖</m:t>
                                          </m:r>
                                          <m:r>
                                            <a:rPr lang="en-US" altLang="zh-CN" b="0" i="1" smtClean="0">
                                              <a:latin typeface="Cambria Math"/>
                                              <a:ea typeface="黑体" pitchFamily="49" charset="-122"/>
                                            </a:rPr>
                                            <m:t>=1</m:t>
                                          </m:r>
                                        </m:sub>
                                        <m:sup>
                                          <m:r>
                                            <a:rPr lang="en-US" altLang="zh-CN" b="0" i="1" smtClean="0">
                                              <a:latin typeface="Cambria Math"/>
                                              <a:ea typeface="黑体" pitchFamily="49" charset="-122"/>
                                            </a:rPr>
                                            <m:t>𝑘</m:t>
                                          </m:r>
                                        </m:sup>
                                        <m:e>
                                          <m:r>
                                            <a:rPr lang="en-US" altLang="zh-CN" b="0" i="1" smtClean="0">
                                              <a:latin typeface="Cambria Math"/>
                                              <a:ea typeface="黑体" pitchFamily="49" charset="-122"/>
                                            </a:rPr>
                                            <m:t>|</m:t>
                                          </m:r>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a:ea typeface="黑体" pitchFamily="49" charset="-122"/>
                                                </a:rPr>
                                                <m:t>𝐺</m:t>
                                              </m:r>
                                            </m:e>
                                            <m:sub>
                                              <m:r>
                                                <a:rPr lang="en-US" altLang="zh-CN" b="0" i="1" smtClean="0">
                                                  <a:latin typeface="Cambria Math"/>
                                                  <a:ea typeface="黑体" pitchFamily="49" charset="-122"/>
                                                </a:rPr>
                                                <m:t>𝑖</m:t>
                                              </m:r>
                                            </m:sub>
                                          </m:sSub>
                                          <m:r>
                                            <a:rPr lang="en-US" altLang="zh-CN" b="0" i="1" smtClean="0">
                                              <a:latin typeface="Cambria Math"/>
                                              <a:ea typeface="黑体" pitchFamily="49" charset="-122"/>
                                            </a:rPr>
                                            <m:t>|</m:t>
                                          </m:r>
                                        </m:e>
                                      </m:nary>
                                    </m:e>
                                  </m:func>
                                  <m:r>
                                    <a:rPr lang="en-US" altLang="zh-CN" b="0" i="1" smtClean="0">
                                      <a:latin typeface="Cambria Math"/>
                                      <a:ea typeface="黑体" pitchFamily="49" charset="-122"/>
                                    </a:rPr>
                                    <m:t>𝑉𝑎𝑟</m:t>
                                  </m:r>
                                </m:e>
                              </m:nary>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a:ea typeface="黑体" pitchFamily="49" charset="-122"/>
                                    </a:rPr>
                                    <m:t>𝐺</m:t>
                                  </m:r>
                                </m:e>
                                <m:sub>
                                  <m:r>
                                    <a:rPr lang="en-US" altLang="zh-CN" b="0" i="1" smtClean="0">
                                      <a:latin typeface="Cambria Math"/>
                                      <a:ea typeface="黑体" pitchFamily="49" charset="-122"/>
                                    </a:rPr>
                                    <m:t>𝑖</m:t>
                                  </m:r>
                                </m:sub>
                              </m:sSub>
                            </m:e>
                          </m:nary>
                        </m:fName>
                        <m:e/>
                      </m:func>
                    </m:oMath>
                  </m:oMathPara>
                </a14:m>
                <a:endParaRPr lang="zh-CN" altLang="en-US" dirty="0">
                  <a:ea typeface="黑体" pitchFamily="49"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378363" y="1958340"/>
                <a:ext cx="5710346" cy="913070"/>
              </a:xfrm>
              <a:prstGeom prst="rect">
                <a:avLst/>
              </a:prstGeom>
              <a:blipFill rotWithShape="1">
                <a:blip r:embed="rId2"/>
                <a:stretch>
                  <a:fillRect/>
                </a:stretch>
              </a:blipFill>
            </p:spPr>
            <p:txBody>
              <a:bodyPr/>
              <a:lstStyle/>
              <a:p>
                <a:r>
                  <a:rPr lang="zh-CN" altLang="en-US">
                    <a:noFill/>
                  </a:rPr>
                  <a:t> </a:t>
                </a:r>
              </a:p>
            </p:txBody>
          </p:sp>
        </mc:Fallback>
      </mc:AlternateContent>
      <p:cxnSp>
        <p:nvCxnSpPr>
          <p:cNvPr id="13" name="直接连接符 12"/>
          <p:cNvCxnSpPr/>
          <p:nvPr/>
        </p:nvCxnSpPr>
        <p:spPr>
          <a:xfrm flipV="1">
            <a:off x="2819401" y="4038601"/>
            <a:ext cx="1285875" cy="127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p:cNvSpPr/>
              <p:nvPr/>
            </p:nvSpPr>
            <p:spPr>
              <a:xfrm>
                <a:off x="1400059" y="4365191"/>
                <a:ext cx="5058885" cy="521168"/>
              </a:xfrm>
              <a:prstGeom prst="rect">
                <a:avLst/>
              </a:prstGeom>
            </p:spPr>
            <p:txBody>
              <a:bodyPr wrap="none">
                <a:spAutoFit/>
              </a:bodyPr>
              <a:lstStyle/>
              <a:p>
                <a:r>
                  <a:rPr lang="zh-CN" altLang="en-US" dirty="0">
                    <a:latin typeface="楷体" panose="02010609060101010101" pitchFamily="49" charset="-122"/>
                    <a:ea typeface="楷体" panose="02010609060101010101" pitchFamily="49" charset="-122"/>
                    <a:cs typeface="Times New Roman" panose="02020603050405020304" pitchFamily="18" charset="0"/>
                  </a:rPr>
                  <a:t>第</a:t>
                </a:r>
                <a14:m>
                  <m:oMath xmlns:m="http://schemas.openxmlformats.org/officeDocument/2006/math">
                    <m:r>
                      <a:rPr lang="en-US" altLang="zh-CN" b="0" i="1" smtClean="0">
                        <a:latin typeface="Cambria Math"/>
                        <a:ea typeface="黑体" panose="02010609060101010101" pitchFamily="49" charset="-122"/>
                        <a:cs typeface="Times New Roman" panose="02020603050405020304" pitchFamily="18" charset="0"/>
                      </a:rPr>
                      <m:t>𝑖</m:t>
                    </m:r>
                  </m:oMath>
                </a14:m>
                <a:r>
                  <a:rPr lang="zh-CN" altLang="en-US" dirty="0">
                    <a:latin typeface="楷体" panose="02010609060101010101" pitchFamily="49" charset="-122"/>
                    <a:ea typeface="楷体" panose="02010609060101010101" pitchFamily="49" charset="-122"/>
                    <a:cs typeface="Times New Roman" panose="02020603050405020304" pitchFamily="18" charset="0"/>
                  </a:rPr>
                  <a:t>个类簇的方差</a:t>
                </a:r>
                <a:r>
                  <a:rPr lang="en-US" altLang="zh-CN" dirty="0">
                    <a:latin typeface="楷体" panose="02010609060101010101" pitchFamily="49" charset="-122"/>
                    <a:ea typeface="楷体" panose="02010609060101010101" pitchFamily="49" charset="-122"/>
                    <a:cs typeface="Times New Roman" panose="02020603050405020304" pitchFamily="18" charset="0"/>
                  </a:rPr>
                  <a:t>:</a:t>
                </a:r>
                <a:r>
                  <a:rPr lang="zh-CN" altLang="en-US" dirty="0">
                    <a:latin typeface="楷体" panose="02010609060101010101" pitchFamily="49" charset="-122"/>
                    <a:ea typeface="楷体" panose="02010609060101010101" pitchFamily="49" charset="-122"/>
                    <a:cs typeface="Times New Roman" panose="02020603050405020304" pitchFamily="18" charset="0"/>
                  </a:rPr>
                  <a:t> </a:t>
                </a:r>
                <a14:m>
                  <m:oMath xmlns:m="http://schemas.openxmlformats.org/officeDocument/2006/math">
                    <m:r>
                      <m:rPr>
                        <m:sty m:val="p"/>
                      </m:rPr>
                      <a:rPr lang="en-US" altLang="zh-CN" b="0" i="0" smtClean="0">
                        <a:latin typeface="Cambria Math"/>
                        <a:ea typeface="黑体" panose="02010609060101010101" pitchFamily="49" charset="-122"/>
                        <a:cs typeface="Times New Roman" panose="02020603050405020304" pitchFamily="18" charset="0"/>
                      </a:rPr>
                      <m:t>var</m:t>
                    </m:r>
                    <m:d>
                      <m:d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a:ea typeface="黑体" panose="02010609060101010101" pitchFamily="49" charset="-122"/>
                                <a:cs typeface="Times New Roman" panose="02020603050405020304" pitchFamily="18" charset="0"/>
                              </a:rPr>
                              <m:t>𝐺</m:t>
                            </m:r>
                          </m:e>
                          <m:sub>
                            <m:r>
                              <a:rPr lang="en-US" altLang="zh-CN" b="0" i="1" smtClean="0">
                                <a:latin typeface="Cambria Math"/>
                                <a:ea typeface="黑体" panose="02010609060101010101" pitchFamily="49" charset="-122"/>
                                <a:cs typeface="Times New Roman" panose="02020603050405020304" pitchFamily="18" charset="0"/>
                              </a:rPr>
                              <m:t>𝑖</m:t>
                            </m:r>
                          </m:sub>
                        </m:sSub>
                      </m:e>
                    </m:d>
                    <m:r>
                      <a:rPr lang="en-US" altLang="zh-CN" b="0" i="0" smtClean="0">
                        <a:latin typeface="Cambria Math"/>
                        <a:ea typeface="黑体" panose="02010609060101010101" pitchFamily="49" charset="-122"/>
                        <a:cs typeface="Times New Roman" panose="02020603050405020304" pitchFamily="18" charset="0"/>
                      </a:rPr>
                      <m:t>=</m:t>
                    </m:r>
                    <m:f>
                      <m:fPr>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b="0" i="1" smtClean="0">
                            <a:latin typeface="Cambria Math"/>
                            <a:ea typeface="黑体" panose="02010609060101010101" pitchFamily="49" charset="-122"/>
                            <a:cs typeface="Times New Roman" panose="02020603050405020304" pitchFamily="18" charset="0"/>
                          </a:rPr>
                          <m:t>1</m:t>
                        </m:r>
                      </m:num>
                      <m:den>
                        <m:r>
                          <a:rPr lang="en-US" altLang="zh-CN" b="0" i="1" smtClean="0">
                            <a:latin typeface="Cambria Math"/>
                            <a:ea typeface="黑体" panose="02010609060101010101" pitchFamily="49" charset="-122"/>
                            <a:cs typeface="Times New Roman" panose="02020603050405020304" pitchFamily="18" charset="0"/>
                          </a:rPr>
                          <m:t>|</m:t>
                        </m:r>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a:ea typeface="黑体" panose="02010609060101010101" pitchFamily="49" charset="-122"/>
                                <a:cs typeface="Times New Roman" panose="02020603050405020304" pitchFamily="18" charset="0"/>
                              </a:rPr>
                              <m:t>𝐺</m:t>
                            </m:r>
                          </m:e>
                          <m:sub>
                            <m:r>
                              <a:rPr lang="en-US" altLang="zh-CN" b="0" i="1" smtClean="0">
                                <a:latin typeface="Cambria Math"/>
                                <a:ea typeface="黑体" panose="02010609060101010101" pitchFamily="49" charset="-122"/>
                                <a:cs typeface="Times New Roman" panose="02020603050405020304" pitchFamily="18" charset="0"/>
                              </a:rPr>
                              <m:t>𝑖</m:t>
                            </m:r>
                          </m:sub>
                        </m:sSub>
                        <m:r>
                          <a:rPr lang="en-US" altLang="zh-CN" b="0" i="1" smtClean="0">
                            <a:latin typeface="Cambria Math"/>
                            <a:ea typeface="黑体" panose="02010609060101010101" pitchFamily="49" charset="-122"/>
                            <a:cs typeface="Times New Roman" panose="02020603050405020304" pitchFamily="18" charset="0"/>
                          </a:rPr>
                          <m:t>|</m:t>
                        </m:r>
                      </m:den>
                    </m:f>
                    <m:nary>
                      <m:naryPr>
                        <m:chr m:val="∑"/>
                        <m:supHide m:val="on"/>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7"/>
                          </m:rPr>
                          <a:rPr lang="en-US" altLang="zh-CN" b="0" i="1" smtClean="0">
                            <a:latin typeface="Cambria Math"/>
                            <a:ea typeface="黑体" panose="02010609060101010101" pitchFamily="49" charset="-122"/>
                            <a:cs typeface="Times New Roman" panose="02020603050405020304" pitchFamily="18" charset="0"/>
                          </a:rPr>
                          <m:t>𝑥</m:t>
                        </m:r>
                        <m:r>
                          <a:rPr lang="en-US" altLang="zh-CN" b="0" i="1" smtClean="0">
                            <a:latin typeface="Cambria Math"/>
                            <a:ea typeface="Cambria Math"/>
                            <a:cs typeface="Times New Roman" panose="02020603050405020304" pitchFamily="18" charset="0"/>
                          </a:rPr>
                          <m:t>∈</m:t>
                        </m:r>
                        <m:sSub>
                          <m:sSubPr>
                            <m:ctrlPr>
                              <a:rPr lang="en-US" altLang="zh-CN" b="0" i="1" smtClean="0">
                                <a:latin typeface="Cambria Math" panose="02040503050406030204" pitchFamily="18" charset="0"/>
                                <a:ea typeface="Cambria Math"/>
                                <a:cs typeface="Times New Roman" panose="02020603050405020304" pitchFamily="18" charset="0"/>
                              </a:rPr>
                            </m:ctrlPr>
                          </m:sSubPr>
                          <m:e>
                            <m:r>
                              <a:rPr lang="en-US" altLang="zh-CN" b="0" i="1" smtClean="0">
                                <a:latin typeface="Cambria Math"/>
                                <a:ea typeface="Cambria Math"/>
                                <a:cs typeface="Times New Roman" panose="02020603050405020304" pitchFamily="18" charset="0"/>
                              </a:rPr>
                              <m:t>𝐺</m:t>
                            </m:r>
                          </m:e>
                          <m:sub>
                            <m:r>
                              <a:rPr lang="en-US" altLang="zh-CN" b="0" i="1" smtClean="0">
                                <a:latin typeface="Cambria Math"/>
                                <a:ea typeface="Cambria Math"/>
                                <a:cs typeface="Times New Roman" panose="02020603050405020304" pitchFamily="18" charset="0"/>
                              </a:rPr>
                              <m:t>𝑖</m:t>
                            </m:r>
                          </m:sub>
                        </m:sSub>
                      </m:sub>
                      <m:sup/>
                      <m:e>
                        <m:sSup>
                          <m:sSupPr>
                            <m:ctrlPr>
                              <a:rPr lang="en-US" altLang="zh-CN"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b="0" i="1" smtClean="0">
                                <a:latin typeface="Cambria Math"/>
                                <a:ea typeface="黑体" panose="02010609060101010101" pitchFamily="49" charset="-122"/>
                                <a:cs typeface="Times New Roman" panose="02020603050405020304" pitchFamily="18" charset="0"/>
                              </a:rPr>
                              <m:t>||</m:t>
                            </m:r>
                            <m:r>
                              <a:rPr lang="en-US" altLang="zh-CN" b="0" i="1" smtClean="0">
                                <a:latin typeface="Cambria Math"/>
                                <a:ea typeface="黑体" panose="02010609060101010101" pitchFamily="49" charset="-122"/>
                                <a:cs typeface="Times New Roman" panose="02020603050405020304" pitchFamily="18" charset="0"/>
                              </a:rPr>
                              <m:t>𝑥</m:t>
                            </m:r>
                            <m:r>
                              <a:rPr lang="en-US" altLang="zh-CN" b="0" i="1" smtClean="0">
                                <a:latin typeface="Cambria Math"/>
                                <a:ea typeface="黑体" panose="02010609060101010101" pitchFamily="49" charset="-122"/>
                                <a:cs typeface="Times New Roman" panose="02020603050405020304" pitchFamily="18" charset="0"/>
                              </a:rPr>
                              <m:t>−</m:t>
                            </m:r>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a:ea typeface="黑体" panose="02010609060101010101" pitchFamily="49" charset="-122"/>
                                    <a:cs typeface="Times New Roman" panose="02020603050405020304" pitchFamily="18" charset="0"/>
                                  </a:rPr>
                                  <m:t>𝐺</m:t>
                                </m:r>
                              </m:e>
                              <m:sub>
                                <m:r>
                                  <a:rPr lang="en-US" altLang="zh-CN" b="0" i="1" smtClean="0">
                                    <a:latin typeface="Cambria Math"/>
                                    <a:ea typeface="黑体" panose="02010609060101010101" pitchFamily="49" charset="-122"/>
                                    <a:cs typeface="Times New Roman" panose="02020603050405020304" pitchFamily="18" charset="0"/>
                                  </a:rPr>
                                  <m:t>𝑖</m:t>
                                </m:r>
                              </m:sub>
                            </m:sSub>
                            <m:r>
                              <a:rPr lang="en-US" altLang="zh-CN" b="0" i="1" smtClean="0">
                                <a:latin typeface="Cambria Math"/>
                                <a:ea typeface="黑体" panose="02010609060101010101" pitchFamily="49" charset="-122"/>
                                <a:cs typeface="Times New Roman" panose="02020603050405020304" pitchFamily="18" charset="0"/>
                              </a:rPr>
                              <m:t>||</m:t>
                            </m:r>
                          </m:e>
                          <m:sup>
                            <m:r>
                              <a:rPr lang="en-US" altLang="zh-CN" b="0" i="1" smtClean="0">
                                <a:latin typeface="Cambria Math"/>
                                <a:ea typeface="黑体" panose="02010609060101010101" pitchFamily="49" charset="-122"/>
                                <a:cs typeface="Times New Roman" panose="02020603050405020304" pitchFamily="18" charset="0"/>
                              </a:rPr>
                              <m:t>2</m:t>
                            </m:r>
                          </m:sup>
                        </m:sSup>
                      </m:e>
                    </m:nary>
                  </m:oMath>
                </a14:m>
                <a:endParaRPr lang="en-US" altLang="zh-CN" dirty="0">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1400059" y="4365191"/>
                <a:ext cx="5058885" cy="521168"/>
              </a:xfrm>
              <a:prstGeom prst="rect">
                <a:avLst/>
              </a:prstGeom>
              <a:blipFill>
                <a:blip r:embed="rId3"/>
                <a:stretch>
                  <a:fillRect l="-1084" t="-73256" b="-112791"/>
                </a:stretch>
              </a:blipFill>
            </p:spPr>
            <p:txBody>
              <a:bodyPr/>
              <a:lstStyle/>
              <a:p>
                <a:r>
                  <a:rPr lang="zh-CN" altLang="en-US">
                    <a:noFill/>
                  </a:rPr>
                  <a:t> </a:t>
                </a:r>
              </a:p>
            </p:txBody>
          </p:sp>
        </mc:Fallback>
      </mc:AlternateContent>
      <p:sp>
        <p:nvSpPr>
          <p:cNvPr id="18" name="矩形 17"/>
          <p:cNvSpPr/>
          <p:nvPr/>
        </p:nvSpPr>
        <p:spPr>
          <a:xfrm>
            <a:off x="336666" y="5187197"/>
            <a:ext cx="8673984" cy="773289"/>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600" b="1" dirty="0">
                <a:latin typeface="楷体" panose="02010609060101010101" pitchFamily="49" charset="-122"/>
                <a:ea typeface="楷体" panose="02010609060101010101" pitchFamily="49" charset="-122"/>
                <a:cs typeface="Times New Roman" panose="02020603050405020304" pitchFamily="18" charset="0"/>
              </a:rPr>
              <a:t>欧氏距离与方差量纲相同</a:t>
            </a:r>
            <a:endParaRPr lang="en-US" altLang="zh-CN" sz="1600" b="1" dirty="0">
              <a:latin typeface="楷体" panose="02010609060101010101" pitchFamily="49" charset="-122"/>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600" b="1" dirty="0">
                <a:latin typeface="楷体" panose="02010609060101010101" pitchFamily="49" charset="-122"/>
                <a:ea typeface="楷体" panose="02010609060101010101" pitchFamily="49" charset="-122"/>
                <a:cs typeface="Times New Roman" panose="02020603050405020304" pitchFamily="18" charset="0"/>
              </a:rPr>
              <a:t>最小化每个类簇方差将使得最终聚类结果中每个聚类集合中所包含数据呈现出来差异性最小。</a:t>
            </a:r>
          </a:p>
        </p:txBody>
      </p:sp>
      <p:cxnSp>
        <p:nvCxnSpPr>
          <p:cNvPr id="19" name="直接箭头连接符 18"/>
          <p:cNvCxnSpPr/>
          <p:nvPr/>
        </p:nvCxnSpPr>
        <p:spPr>
          <a:xfrm flipV="1">
            <a:off x="3462337" y="4111191"/>
            <a:ext cx="0" cy="37739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464518"/>
      </p:ext>
    </p:extLst>
  </p:cSld>
  <p:clrMapOvr>
    <a:masterClrMapping/>
  </p:clrMapOvr>
</p:sld>
</file>

<file path=ppt/theme/theme1.xml><?xml version="1.0" encoding="utf-8"?>
<a:theme xmlns:a="http://schemas.openxmlformats.org/drawingml/2006/main" name="白底灰边-Office2010风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白底灰边-Office2010风格</Template>
  <TotalTime>5442</TotalTime>
  <Words>7214</Words>
  <Application>Microsoft Office PowerPoint</Application>
  <PresentationFormat>全屏显示(4:3)</PresentationFormat>
  <Paragraphs>529</Paragraphs>
  <Slides>76</Slides>
  <Notes>33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76</vt:i4>
      </vt:variant>
    </vt:vector>
  </HeadingPairs>
  <TitlesOfParts>
    <vt:vector size="91" baseType="lpstr">
      <vt:lpstr>Kaiti TC</vt:lpstr>
      <vt:lpstr>等线</vt:lpstr>
      <vt:lpstr>黑体</vt:lpstr>
      <vt:lpstr>华文楷体</vt:lpstr>
      <vt:lpstr>楷体</vt:lpstr>
      <vt:lpstr>宋体</vt:lpstr>
      <vt:lpstr>微软雅黑</vt:lpstr>
      <vt:lpstr>微软雅黑 Light</vt:lpstr>
      <vt:lpstr>Arial</vt:lpstr>
      <vt:lpstr>Calibri</vt:lpstr>
      <vt:lpstr>Cambria Math</vt:lpstr>
      <vt:lpstr>Times New Roman</vt:lpstr>
      <vt:lpstr>Verdana</vt:lpstr>
      <vt:lpstr>Wingdings</vt:lpstr>
      <vt:lpstr>白底灰边-Office2010风格</vt:lpstr>
      <vt:lpstr>机器学习：无监督学习  教学课程组    </vt:lpstr>
      <vt:lpstr>PowerPoint 演示文稿</vt:lpstr>
      <vt:lpstr>K均值聚类 (K-means 聚类)</vt:lpstr>
      <vt:lpstr>K均值聚类算法描述</vt:lpstr>
      <vt:lpstr>K均值聚类算法：初始化</vt:lpstr>
      <vt:lpstr>K均值聚类算法：对数据进行聚类</vt:lpstr>
      <vt:lpstr>K均值聚类算法：更新聚类质心</vt:lpstr>
      <vt:lpstr>K均值聚类算法：继续迭代</vt:lpstr>
      <vt:lpstr>K均值聚类算法的另一个视角：最小化每个类簇的方差</vt:lpstr>
      <vt:lpstr>K均值聚类算法的不足</vt:lpstr>
      <vt:lpstr>K均值聚类算法的应用</vt:lpstr>
      <vt:lpstr>PowerPoint 演示文稿</vt:lpstr>
      <vt:lpstr>主成分分析: Principle Component Analysis （PCA）</vt:lpstr>
      <vt:lpstr>主成分分析: 若干概念-方差与协方差</vt:lpstr>
      <vt:lpstr>主成分分析: 若干概念-方差与协方差</vt:lpstr>
      <vt:lpstr>主成分分析: 协方差例子</vt:lpstr>
      <vt:lpstr>主成分分析: 协方差例子</vt:lpstr>
      <vt:lpstr>主成分分析: 从协方差到相关系数</vt:lpstr>
      <vt:lpstr>主成分分析: 从协方差到相关系数</vt:lpstr>
      <vt:lpstr>主成分分析: 从协方差到相关系数</vt:lpstr>
      <vt:lpstr>主成分分析: 算法动机</vt:lpstr>
      <vt:lpstr>主成分分析: 算法动机</vt:lpstr>
      <vt:lpstr>主成分分析: 算法描述</vt:lpstr>
      <vt:lpstr>主成分分析: 算法描述</vt:lpstr>
      <vt:lpstr>主成分分析: 算法描述</vt:lpstr>
      <vt:lpstr>主成分分析: 算法描述</vt:lpstr>
      <vt:lpstr>其他常用降维方法</vt:lpstr>
      <vt:lpstr>其他常用降维方法</vt:lpstr>
      <vt:lpstr>其他常用降维方法</vt:lpstr>
      <vt:lpstr>其他常用降维方法</vt:lpstr>
      <vt:lpstr>其他常用降维方法</vt:lpstr>
      <vt:lpstr>其他常用降维方法</vt:lpstr>
      <vt:lpstr>其他常用降维方法</vt:lpstr>
      <vt:lpstr>其他常用降维方法</vt:lpstr>
      <vt:lpstr>其他常用降维方法</vt:lpstr>
      <vt:lpstr>PowerPoint 演示文稿</vt:lpstr>
      <vt:lpstr>特征人脸方法: 动机</vt:lpstr>
      <vt:lpstr>特征人脸方法: 算法描述</vt:lpstr>
      <vt:lpstr>特征人脸: 算法描述</vt:lpstr>
      <vt:lpstr>特征人脸: 算法描述</vt:lpstr>
      <vt:lpstr>基于特征人脸的降维</vt:lpstr>
      <vt:lpstr>基于特征人脸的降维</vt:lpstr>
      <vt:lpstr>人脸表达的方法对比：聚类、主成份分析、非负矩阵分解</vt:lpstr>
      <vt:lpstr>人脸表达后的分析与处理</vt:lpstr>
      <vt:lpstr>PowerPoint 演示文稿</vt:lpstr>
      <vt:lpstr>潜在语义分析: 动机</vt:lpstr>
      <vt:lpstr>潜在语义分析思想</vt:lpstr>
      <vt:lpstr>潜在语义分析</vt:lpstr>
      <vt:lpstr>潜在语义分析</vt:lpstr>
      <vt:lpstr>潜在语义分析</vt:lpstr>
      <vt:lpstr>潜在语义分析</vt:lpstr>
      <vt:lpstr>潜在语义分析</vt:lpstr>
      <vt:lpstr>潜在语义分析</vt:lpstr>
      <vt:lpstr>PowerPoint 演示文稿</vt:lpstr>
      <vt:lpstr>模型参数估计</vt:lpstr>
      <vt:lpstr>模型参数估计</vt:lpstr>
      <vt:lpstr>期望最大化算法</vt:lpstr>
      <vt:lpstr>期望最大化算法：二硬币投掷例子</vt:lpstr>
      <vt:lpstr>期望最大化算法：二硬币投掷例子</vt:lpstr>
      <vt:lpstr>期望最大化算法：二硬币投掷例子</vt:lpstr>
      <vt:lpstr>期望最大化算法：二硬币投掷例子</vt:lpstr>
      <vt:lpstr>期望最大化算法：二硬币投掷例子</vt:lpstr>
      <vt:lpstr>期望最大化算法：二硬币投掷例子</vt:lpstr>
      <vt:lpstr>期望最大化算法：三硬币投掷例子</vt:lpstr>
      <vt:lpstr>期望最大化算法：三硬币投掷例子</vt:lpstr>
      <vt:lpstr>期望最大化算法：三硬币投掷例子</vt:lpstr>
      <vt:lpstr>期望最大化算法：三硬币投掷例子</vt:lpstr>
      <vt:lpstr>期望最大化算法：三硬币投掷例子</vt:lpstr>
      <vt:lpstr>期望最大化算法：EM算法一般形式</vt:lpstr>
      <vt:lpstr>期望最大化算法：EM算法一般形式</vt:lpstr>
      <vt:lpstr>期望最大化算法：EM算法一般形式</vt:lpstr>
      <vt:lpstr>期望最大化算法：EM算法一般形式</vt:lpstr>
      <vt:lpstr>期望最大化算法：EM算法一般形式</vt:lpstr>
      <vt:lpstr>期望最大化算法：EM算法一般形式</vt:lpstr>
      <vt:lpstr>无监督学习</vt:lpstr>
      <vt:lpstr>作业内容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wuxf</dc:creator>
  <cp:lastModifiedBy>ThinkPad</cp:lastModifiedBy>
  <cp:revision>1568</cp:revision>
  <dcterms:created xsi:type="dcterms:W3CDTF">2018-01-15T02:11:00Z</dcterms:created>
  <dcterms:modified xsi:type="dcterms:W3CDTF">2021-05-10T05:15:37Z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